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3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35.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36.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2.xml" ContentType="application/vnd.openxmlformats-officedocument.themeOverride+xml"/>
  <Override PartName="/ppt/notesSlides/notesSlide41.xml" ContentType="application/vnd.openxmlformats-officedocument.presentationml.notesSlide+xml"/>
  <Override PartName="/ppt/theme/themeOverride2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24.xml" ContentType="application/vnd.openxmlformats-officedocument.themeOverr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4" r:id="rId5"/>
    <p:sldMasterId id="2147483730" r:id="rId6"/>
  </p:sldMasterIdLst>
  <p:notesMasterIdLst>
    <p:notesMasterId r:id="rId122"/>
  </p:notesMasterIdLst>
  <p:sldIdLst>
    <p:sldId id="256" r:id="rId7"/>
    <p:sldId id="399" r:id="rId8"/>
    <p:sldId id="354" r:id="rId9"/>
    <p:sldId id="258" r:id="rId10"/>
    <p:sldId id="279" r:id="rId11"/>
    <p:sldId id="344" r:id="rId12"/>
    <p:sldId id="345" r:id="rId13"/>
    <p:sldId id="346" r:id="rId14"/>
    <p:sldId id="269" r:id="rId15"/>
    <p:sldId id="257" r:id="rId16"/>
    <p:sldId id="388" r:id="rId17"/>
    <p:sldId id="389" r:id="rId18"/>
    <p:sldId id="390" r:id="rId19"/>
    <p:sldId id="391" r:id="rId20"/>
    <p:sldId id="392" r:id="rId21"/>
    <p:sldId id="393" r:id="rId22"/>
    <p:sldId id="394" r:id="rId23"/>
    <p:sldId id="395" r:id="rId24"/>
    <p:sldId id="266" r:id="rId25"/>
    <p:sldId id="396" r:id="rId26"/>
    <p:sldId id="397" r:id="rId27"/>
    <p:sldId id="270" r:id="rId28"/>
    <p:sldId id="271" r:id="rId29"/>
    <p:sldId id="280" r:id="rId30"/>
    <p:sldId id="374" r:id="rId31"/>
    <p:sldId id="373" r:id="rId32"/>
    <p:sldId id="264" r:id="rId33"/>
    <p:sldId id="263" r:id="rId34"/>
    <p:sldId id="316" r:id="rId35"/>
    <p:sldId id="355" r:id="rId36"/>
    <p:sldId id="304" r:id="rId37"/>
    <p:sldId id="305" r:id="rId38"/>
    <p:sldId id="272" r:id="rId39"/>
    <p:sldId id="372" r:id="rId40"/>
    <p:sldId id="273" r:id="rId41"/>
    <p:sldId id="283" r:id="rId42"/>
    <p:sldId id="284" r:id="rId43"/>
    <p:sldId id="285" r:id="rId44"/>
    <p:sldId id="286" r:id="rId45"/>
    <p:sldId id="287" r:id="rId46"/>
    <p:sldId id="274" r:id="rId47"/>
    <p:sldId id="288" r:id="rId48"/>
    <p:sldId id="281" r:id="rId49"/>
    <p:sldId id="294" r:id="rId50"/>
    <p:sldId id="276" r:id="rId51"/>
    <p:sldId id="291" r:id="rId52"/>
    <p:sldId id="297" r:id="rId53"/>
    <p:sldId id="298" r:id="rId54"/>
    <p:sldId id="275" r:id="rId55"/>
    <p:sldId id="290" r:id="rId56"/>
    <p:sldId id="277" r:id="rId57"/>
    <p:sldId id="295" r:id="rId58"/>
    <p:sldId id="278" r:id="rId59"/>
    <p:sldId id="292" r:id="rId60"/>
    <p:sldId id="296" r:id="rId61"/>
    <p:sldId id="398" r:id="rId62"/>
    <p:sldId id="293" r:id="rId63"/>
    <p:sldId id="306" r:id="rId64"/>
    <p:sldId id="289" r:id="rId65"/>
    <p:sldId id="302" r:id="rId66"/>
    <p:sldId id="311" r:id="rId67"/>
    <p:sldId id="299" r:id="rId68"/>
    <p:sldId id="300" r:id="rId69"/>
    <p:sldId id="301" r:id="rId70"/>
    <p:sldId id="314" r:id="rId71"/>
    <p:sldId id="315" r:id="rId72"/>
    <p:sldId id="317" r:id="rId73"/>
    <p:sldId id="318" r:id="rId74"/>
    <p:sldId id="319" r:id="rId75"/>
    <p:sldId id="320" r:id="rId76"/>
    <p:sldId id="321" r:id="rId77"/>
    <p:sldId id="325" r:id="rId78"/>
    <p:sldId id="313" r:id="rId79"/>
    <p:sldId id="322" r:id="rId80"/>
    <p:sldId id="323" r:id="rId81"/>
    <p:sldId id="324" r:id="rId82"/>
    <p:sldId id="326" r:id="rId83"/>
    <p:sldId id="327" r:id="rId84"/>
    <p:sldId id="330" r:id="rId85"/>
    <p:sldId id="328" r:id="rId86"/>
    <p:sldId id="333" r:id="rId87"/>
    <p:sldId id="334" r:id="rId88"/>
    <p:sldId id="335" r:id="rId89"/>
    <p:sldId id="331" r:id="rId90"/>
    <p:sldId id="332" r:id="rId91"/>
    <p:sldId id="336" r:id="rId92"/>
    <p:sldId id="329" r:id="rId93"/>
    <p:sldId id="338" r:id="rId94"/>
    <p:sldId id="339" r:id="rId95"/>
    <p:sldId id="337" r:id="rId96"/>
    <p:sldId id="340" r:id="rId97"/>
    <p:sldId id="341" r:id="rId98"/>
    <p:sldId id="312" r:id="rId99"/>
    <p:sldId id="342" r:id="rId100"/>
    <p:sldId id="267" r:id="rId101"/>
    <p:sldId id="375" r:id="rId102"/>
    <p:sldId id="376" r:id="rId103"/>
    <p:sldId id="377" r:id="rId104"/>
    <p:sldId id="262" r:id="rId105"/>
    <p:sldId id="378" r:id="rId106"/>
    <p:sldId id="379" r:id="rId107"/>
    <p:sldId id="380" r:id="rId108"/>
    <p:sldId id="381" r:id="rId109"/>
    <p:sldId id="382" r:id="rId110"/>
    <p:sldId id="268" r:id="rId111"/>
    <p:sldId id="383" r:id="rId112"/>
    <p:sldId id="265" r:id="rId113"/>
    <p:sldId id="384" r:id="rId114"/>
    <p:sldId id="385" r:id="rId115"/>
    <p:sldId id="386" r:id="rId116"/>
    <p:sldId id="387" r:id="rId117"/>
    <p:sldId id="259" r:id="rId118"/>
    <p:sldId id="343" r:id="rId119"/>
    <p:sldId id="260" r:id="rId120"/>
    <p:sldId id="261" r:id="rId1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94249" autoAdjust="0"/>
  </p:normalViewPr>
  <p:slideViewPr>
    <p:cSldViewPr snapToGrid="0">
      <p:cViewPr varScale="1">
        <p:scale>
          <a:sx n="72" d="100"/>
          <a:sy n="72" d="100"/>
        </p:scale>
        <p:origin x="762" y="6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98931-1A7E-4BB4-8401-BDE490EBF9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1855D38-4EF1-4574-86ED-111C2B65051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7FCCE90-34D2-46CC-98B8-63769B8E2FF5}" type="datetimeFigureOut">
              <a:rPr lang="en-US"/>
              <a:pPr>
                <a:defRPr/>
              </a:pPr>
              <a:t>6/25/2020</a:t>
            </a:fld>
            <a:endParaRPr lang="en-US"/>
          </a:p>
        </p:txBody>
      </p:sp>
      <p:sp>
        <p:nvSpPr>
          <p:cNvPr id="4" name="Slide Image Placeholder 3">
            <a:extLst>
              <a:ext uri="{FF2B5EF4-FFF2-40B4-BE49-F238E27FC236}">
                <a16:creationId xmlns:a16="http://schemas.microsoft.com/office/drawing/2014/main" id="{76D8CB5D-2011-41E0-9FD6-FE5A8E0ACA3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787A6A2-45B1-4314-B01C-552A1FB5187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A5B8852-51E4-4F9A-AF5B-59E4A72B893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6FB9330-6571-407A-838C-BB657B73AC0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DC5A8D4-6FAC-4F33-B14A-4993B58128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C5A8D4-6FAC-4F33-B14A-4993B58128CB}" type="slidenum">
              <a:rPr lang="en-US" smtClean="0"/>
              <a:pPr>
                <a:defRPr/>
              </a:pPr>
              <a:t>1</a:t>
            </a:fld>
            <a:endParaRPr lang="en-US"/>
          </a:p>
        </p:txBody>
      </p:sp>
    </p:spTree>
    <p:extLst>
      <p:ext uri="{BB962C8B-B14F-4D97-AF65-F5344CB8AC3E}">
        <p14:creationId xmlns:p14="http://schemas.microsoft.com/office/powerpoint/2010/main" val="26608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FDC78030-0834-489B-8815-4690B6B99532}" type="slidenum">
              <a:rPr lang="en-US" smtClean="0"/>
              <a:pPr>
                <a:defRPr/>
              </a:pPr>
              <a:t>11</a:t>
            </a:fld>
            <a:endParaRPr lang="en-US"/>
          </a:p>
        </p:txBody>
      </p:sp>
    </p:spTree>
    <p:extLst>
      <p:ext uri="{BB962C8B-B14F-4D97-AF65-F5344CB8AC3E}">
        <p14:creationId xmlns:p14="http://schemas.microsoft.com/office/powerpoint/2010/main" val="167458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26C8D096-E251-44E1-BDA1-6238C2E92B27}" type="slidenum">
              <a:rPr lang="en-US" smtClean="0"/>
              <a:pPr>
                <a:defRPr/>
              </a:pPr>
              <a:t>12</a:t>
            </a:fld>
            <a:endParaRPr lang="en-US"/>
          </a:p>
        </p:txBody>
      </p:sp>
    </p:spTree>
    <p:extLst>
      <p:ext uri="{BB962C8B-B14F-4D97-AF65-F5344CB8AC3E}">
        <p14:creationId xmlns:p14="http://schemas.microsoft.com/office/powerpoint/2010/main" val="1928234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0A46494F-4F34-450A-92AD-D9DCA00F917B}" type="slidenum">
              <a:rPr lang="en-US" smtClean="0"/>
              <a:pPr>
                <a:defRPr/>
              </a:pPr>
              <a:t>13</a:t>
            </a:fld>
            <a:endParaRPr lang="en-US"/>
          </a:p>
        </p:txBody>
      </p:sp>
    </p:spTree>
    <p:extLst>
      <p:ext uri="{BB962C8B-B14F-4D97-AF65-F5344CB8AC3E}">
        <p14:creationId xmlns:p14="http://schemas.microsoft.com/office/powerpoint/2010/main" val="204035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9924FADE-0CE3-4E3B-B72E-37EBB7931E21}" type="slidenum">
              <a:rPr lang="en-US" smtClean="0"/>
              <a:pPr>
                <a:defRPr/>
              </a:pPr>
              <a:t>14</a:t>
            </a:fld>
            <a:endParaRPr lang="en-US"/>
          </a:p>
        </p:txBody>
      </p:sp>
    </p:spTree>
    <p:extLst>
      <p:ext uri="{BB962C8B-B14F-4D97-AF65-F5344CB8AC3E}">
        <p14:creationId xmlns:p14="http://schemas.microsoft.com/office/powerpoint/2010/main" val="954819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85B5945E-9A79-48DA-9F29-061922491B8D}" type="slidenum">
              <a:rPr lang="en-US" smtClean="0"/>
              <a:pPr>
                <a:defRPr/>
              </a:pPr>
              <a:t>15</a:t>
            </a:fld>
            <a:endParaRPr lang="en-US"/>
          </a:p>
        </p:txBody>
      </p:sp>
    </p:spTree>
    <p:extLst>
      <p:ext uri="{BB962C8B-B14F-4D97-AF65-F5344CB8AC3E}">
        <p14:creationId xmlns:p14="http://schemas.microsoft.com/office/powerpoint/2010/main" val="639701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47514F4D-6918-44F1-8FAF-3D6B42827BDE}" type="slidenum">
              <a:rPr lang="en-US" smtClean="0"/>
              <a:pPr>
                <a:defRPr/>
              </a:pPr>
              <a:t>16</a:t>
            </a:fld>
            <a:endParaRPr lang="en-US"/>
          </a:p>
        </p:txBody>
      </p:sp>
    </p:spTree>
    <p:extLst>
      <p:ext uri="{BB962C8B-B14F-4D97-AF65-F5344CB8AC3E}">
        <p14:creationId xmlns:p14="http://schemas.microsoft.com/office/powerpoint/2010/main" val="776894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A786CA60-1D39-4159-89D2-6635B62395D2}" type="slidenum">
              <a:rPr lang="en-US" smtClean="0"/>
              <a:pPr>
                <a:defRPr/>
              </a:pPr>
              <a:t>17</a:t>
            </a:fld>
            <a:endParaRPr lang="en-US"/>
          </a:p>
        </p:txBody>
      </p:sp>
    </p:spTree>
    <p:extLst>
      <p:ext uri="{BB962C8B-B14F-4D97-AF65-F5344CB8AC3E}">
        <p14:creationId xmlns:p14="http://schemas.microsoft.com/office/powerpoint/2010/main" val="475796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BF780230-FB13-49BE-98C8-FCDCB4086877}" type="slidenum">
              <a:rPr lang="en-US" smtClean="0"/>
              <a:pPr>
                <a:defRPr/>
              </a:pPr>
              <a:t>18</a:t>
            </a:fld>
            <a:endParaRPr lang="en-US"/>
          </a:p>
        </p:txBody>
      </p:sp>
    </p:spTree>
    <p:extLst>
      <p:ext uri="{BB962C8B-B14F-4D97-AF65-F5344CB8AC3E}">
        <p14:creationId xmlns:p14="http://schemas.microsoft.com/office/powerpoint/2010/main" val="2772325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dirty="0"/>
          </a:p>
        </p:txBody>
      </p:sp>
      <p:sp>
        <p:nvSpPr>
          <p:cNvPr id="4" name="Slide Number Placeholder 3"/>
          <p:cNvSpPr>
            <a:spLocks noGrp="1"/>
          </p:cNvSpPr>
          <p:nvPr>
            <p:ph type="sldNum" sz="quarter" idx="10"/>
          </p:nvPr>
        </p:nvSpPr>
        <p:spPr/>
        <p:txBody>
          <a:bodyPr/>
          <a:lstStyle/>
          <a:p>
            <a:fld id="{42C63A0C-9A63-45EC-899A-43F88651CD0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447105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dirty="0"/>
          </a:p>
        </p:txBody>
      </p:sp>
      <p:sp>
        <p:nvSpPr>
          <p:cNvPr id="4" name="Slide Number Placeholder 3"/>
          <p:cNvSpPr>
            <a:spLocks noGrp="1"/>
          </p:cNvSpPr>
          <p:nvPr>
            <p:ph type="sldNum" sz="quarter" idx="10"/>
          </p:nvPr>
        </p:nvSpPr>
        <p:spPr/>
        <p:txBody>
          <a:bodyPr/>
          <a:lstStyle/>
          <a:p>
            <a:fld id="{42C63A0C-9A63-45EC-899A-43F88651CD0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80784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842AC6A5-A17F-45EE-B517-86D4B705369D}" type="slidenum">
              <a:rPr lang="en-US" smtClean="0"/>
              <a:pPr>
                <a:defRPr/>
              </a:pPr>
              <a:t>3</a:t>
            </a:fld>
            <a:endParaRPr lang="en-US"/>
          </a:p>
        </p:txBody>
      </p:sp>
    </p:spTree>
    <p:extLst>
      <p:ext uri="{BB962C8B-B14F-4D97-AF65-F5344CB8AC3E}">
        <p14:creationId xmlns:p14="http://schemas.microsoft.com/office/powerpoint/2010/main" val="3390339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442B6A8A-EB86-449E-BAE7-B4FE22A38D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36F86C5-2A70-4E2D-952D-3A36F4197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0484" name="Slide Number Placeholder 3">
            <a:extLst>
              <a:ext uri="{FF2B5EF4-FFF2-40B4-BE49-F238E27FC236}">
                <a16:creationId xmlns:a16="http://schemas.microsoft.com/office/drawing/2014/main" id="{B83E048C-7D07-4DDF-9A65-0EA04E9E29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E2131E4-5BDC-4A68-90C3-9C9F6B6FBCC5}" type="slidenum">
              <a:rPr lang="en-US" altLang="en-US"/>
              <a:pPr fontAlgn="base">
                <a:spcBef>
                  <a:spcPct val="0"/>
                </a:spcBef>
                <a:spcAft>
                  <a:spcPct val="0"/>
                </a:spcAft>
              </a:pPr>
              <a:t>22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4C47305-68C4-41B9-B798-A68A2F0CD1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01177D9-5883-490C-B678-0D5793C7C5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2532" name="Slide Number Placeholder 3">
            <a:extLst>
              <a:ext uri="{FF2B5EF4-FFF2-40B4-BE49-F238E27FC236}">
                <a16:creationId xmlns:a16="http://schemas.microsoft.com/office/drawing/2014/main" id="{71334168-7AB0-43B7-AE55-5A4935BD81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B966E2-A559-4359-ACD5-6B6289174760}" type="slidenum">
              <a:rPr lang="en-US" altLang="en-US"/>
              <a:pPr fontAlgn="base">
                <a:spcBef>
                  <a:spcPct val="0"/>
                </a:spcBef>
                <a:spcAft>
                  <a:spcPct val="0"/>
                </a:spcAft>
              </a:pPr>
              <a:t>23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7264F104-FBCA-4973-9D01-14284CB4A8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70136E99-534C-4605-84B7-93762D6B5C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4580" name="Slide Number Placeholder 3">
            <a:extLst>
              <a:ext uri="{FF2B5EF4-FFF2-40B4-BE49-F238E27FC236}">
                <a16:creationId xmlns:a16="http://schemas.microsoft.com/office/drawing/2014/main" id="{519D7091-EA60-4467-81FD-B6EA5F8A4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EE64CD-E4E5-4718-ACB7-81719680C9AE}" type="slidenum">
              <a:rPr lang="en-US" altLang="en-US"/>
              <a:pPr fontAlgn="base">
                <a:spcBef>
                  <a:spcPct val="0"/>
                </a:spcBef>
                <a:spcAft>
                  <a:spcPct val="0"/>
                </a:spcAft>
              </a:pPr>
              <a:t>24</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6CE32D6-CA33-43E8-942A-E31A73182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899B4B9-C373-4FA6-BF7D-E0A39A9386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8" name="Slide Number Placeholder 3">
            <a:extLst>
              <a:ext uri="{FF2B5EF4-FFF2-40B4-BE49-F238E27FC236}">
                <a16:creationId xmlns:a16="http://schemas.microsoft.com/office/drawing/2014/main" id="{A362D8C5-EDDC-480E-BFFB-F5186D496F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2F11249-8D89-4645-A1CB-A7DAA92EDD19}" type="slidenum">
              <a:rPr lang="en-US" altLang="en-US"/>
              <a:pPr fontAlgn="base">
                <a:spcBef>
                  <a:spcPct val="0"/>
                </a:spcBef>
                <a:spcAft>
                  <a:spcPct val="0"/>
                </a:spcAft>
              </a:pPr>
              <a:t>25</a:t>
            </a:fld>
            <a:endParaRPr lang="en-US" altLang="en-US"/>
          </a:p>
        </p:txBody>
      </p:sp>
    </p:spTree>
    <p:extLst>
      <p:ext uri="{BB962C8B-B14F-4D97-AF65-F5344CB8AC3E}">
        <p14:creationId xmlns:p14="http://schemas.microsoft.com/office/powerpoint/2010/main" val="1855343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6CE32D6-CA33-43E8-942A-E31A73182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899B4B9-C373-4FA6-BF7D-E0A39A9386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8" name="Slide Number Placeholder 3">
            <a:extLst>
              <a:ext uri="{FF2B5EF4-FFF2-40B4-BE49-F238E27FC236}">
                <a16:creationId xmlns:a16="http://schemas.microsoft.com/office/drawing/2014/main" id="{A362D8C5-EDDC-480E-BFFB-F5186D496F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2F11249-8D89-4645-A1CB-A7DAA92EDD19}" type="slidenum">
              <a:rPr lang="en-US" altLang="en-US"/>
              <a:pPr fontAlgn="base">
                <a:spcBef>
                  <a:spcPct val="0"/>
                </a:spcBef>
                <a:spcAft>
                  <a:spcPct val="0"/>
                </a:spcAft>
              </a:pPr>
              <a:t>26</a:t>
            </a:fld>
            <a:endParaRPr lang="en-US" altLang="en-US"/>
          </a:p>
        </p:txBody>
      </p:sp>
    </p:spTree>
    <p:extLst>
      <p:ext uri="{BB962C8B-B14F-4D97-AF65-F5344CB8AC3E}">
        <p14:creationId xmlns:p14="http://schemas.microsoft.com/office/powerpoint/2010/main" val="269061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C5A8D4-6FAC-4F33-B14A-4993B58128CB}" type="slidenum">
              <a:rPr lang="en-US" smtClean="0"/>
              <a:pPr>
                <a:defRPr/>
              </a:pPr>
              <a:t>29</a:t>
            </a:fld>
            <a:endParaRPr lang="en-US"/>
          </a:p>
        </p:txBody>
      </p:sp>
    </p:spTree>
    <p:extLst>
      <p:ext uri="{BB962C8B-B14F-4D97-AF65-F5344CB8AC3E}">
        <p14:creationId xmlns:p14="http://schemas.microsoft.com/office/powerpoint/2010/main" val="3431892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6CE32D6-CA33-43E8-942A-E31A73182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899B4B9-C373-4FA6-BF7D-E0A39A9386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6628" name="Slide Number Placeholder 3">
            <a:extLst>
              <a:ext uri="{FF2B5EF4-FFF2-40B4-BE49-F238E27FC236}">
                <a16:creationId xmlns:a16="http://schemas.microsoft.com/office/drawing/2014/main" id="{A362D8C5-EDDC-480E-BFFB-F5186D496F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F11249-8D89-4645-A1CB-A7DAA92EDD1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51488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6CE32D6-CA33-43E8-942A-E31A73182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899B4B9-C373-4FA6-BF7D-E0A39A9386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8" name="Slide Number Placeholder 3">
            <a:extLst>
              <a:ext uri="{FF2B5EF4-FFF2-40B4-BE49-F238E27FC236}">
                <a16:creationId xmlns:a16="http://schemas.microsoft.com/office/drawing/2014/main" id="{A362D8C5-EDDC-480E-BFFB-F5186D496F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2F11249-8D89-4645-A1CB-A7DAA92EDD19}" type="slidenum">
              <a:rPr lang="en-US" altLang="en-US"/>
              <a:pPr fontAlgn="base">
                <a:spcBef>
                  <a:spcPct val="0"/>
                </a:spcBef>
                <a:spcAft>
                  <a:spcPct val="0"/>
                </a:spcAft>
              </a:pPr>
              <a:t>33</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fontAlgn="base">
              <a:spcBef>
                <a:spcPct val="0"/>
              </a:spcBef>
              <a:spcAft>
                <a:spcPct val="0"/>
              </a:spcAft>
              <a:defRPr>
                <a:solidFill>
                  <a:schemeClr val="tx1"/>
                </a:solidFill>
                <a:latin typeface="Calibri" panose="020F0502020204030204" pitchFamily="34" charset="0"/>
              </a:defRPr>
            </a:lvl6pPr>
            <a:lvl7pPr marL="3028264" indent="-232943" fontAlgn="base">
              <a:spcBef>
                <a:spcPct val="0"/>
              </a:spcBef>
              <a:spcAft>
                <a:spcPct val="0"/>
              </a:spcAft>
              <a:defRPr>
                <a:solidFill>
                  <a:schemeClr val="tx1"/>
                </a:solidFill>
                <a:latin typeface="Calibri" panose="020F0502020204030204" pitchFamily="34" charset="0"/>
              </a:defRPr>
            </a:lvl7pPr>
            <a:lvl8pPr marL="3494151" indent="-232943" fontAlgn="base">
              <a:spcBef>
                <a:spcPct val="0"/>
              </a:spcBef>
              <a:spcAft>
                <a:spcPct val="0"/>
              </a:spcAft>
              <a:defRPr>
                <a:solidFill>
                  <a:schemeClr val="tx1"/>
                </a:solidFill>
                <a:latin typeface="Calibri" panose="020F0502020204030204" pitchFamily="34" charset="0"/>
              </a:defRPr>
            </a:lvl8pPr>
            <a:lvl9pPr marL="3960038" indent="-23294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7FC8B2A-9B1A-49A3-90AD-AE2180F02E4B}" type="slidenum">
              <a:rPr lang="en-US" altLang="en-US"/>
              <a:pPr fontAlgn="base">
                <a:spcBef>
                  <a:spcPct val="0"/>
                </a:spcBef>
                <a:spcAft>
                  <a:spcPct val="0"/>
                </a:spcAft>
              </a:pPr>
              <a:t>34</a:t>
            </a:fld>
            <a:endParaRPr lang="en-US" altLang="en-US"/>
          </a:p>
        </p:txBody>
      </p:sp>
    </p:spTree>
    <p:extLst>
      <p:ext uri="{BB962C8B-B14F-4D97-AF65-F5344CB8AC3E}">
        <p14:creationId xmlns:p14="http://schemas.microsoft.com/office/powerpoint/2010/main" val="816516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63A0C313-9F1B-4093-9994-88B10D1D3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B354AB3-0535-44E8-BB7F-5325B3B6DE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a:extLst>
              <a:ext uri="{FF2B5EF4-FFF2-40B4-BE49-F238E27FC236}">
                <a16:creationId xmlns:a16="http://schemas.microsoft.com/office/drawing/2014/main" id="{AE0F37E5-E361-4399-BE5C-7DBC96ECB4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4C90257-70BB-4B2C-B387-45471A828222}" type="slidenum">
              <a:rPr lang="en-US" altLang="en-US"/>
              <a:pPr fontAlgn="base">
                <a:spcBef>
                  <a:spcPct val="0"/>
                </a:spcBef>
                <a:spcAft>
                  <a:spcPct val="0"/>
                </a:spcAft>
              </a:pPr>
              <a:t>35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D57AC15-847D-4A5F-8F08-9A305EF957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CFB9B140-2C1C-4A67-AE25-831A1455E1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220" name="Slide Number Placeholder 3">
            <a:extLst>
              <a:ext uri="{FF2B5EF4-FFF2-40B4-BE49-F238E27FC236}">
                <a16:creationId xmlns:a16="http://schemas.microsoft.com/office/drawing/2014/main" id="{9FF2CA0A-B6E6-40EA-B090-D3D6E0D99E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967C16-036D-4BBE-921E-64D2CDC1D74B}" type="slidenum">
              <a:rPr lang="en-US" altLang="en-US"/>
              <a:pPr fontAlgn="base">
                <a:spcBef>
                  <a:spcPct val="0"/>
                </a:spcBef>
                <a:spcAft>
                  <a:spcPct val="0"/>
                </a:spcAft>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772EC05-9767-436A-A587-61A8A65D47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B0ADD81-93F7-4BB6-AD50-2003A98B88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748" name="Slide Number Placeholder 3">
            <a:extLst>
              <a:ext uri="{FF2B5EF4-FFF2-40B4-BE49-F238E27FC236}">
                <a16:creationId xmlns:a16="http://schemas.microsoft.com/office/drawing/2014/main" id="{A4EC06FC-A49C-4809-939D-15C26F39EF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4B6E19-6918-476A-81A0-763FB85059CA}" type="slidenum">
              <a:rPr lang="en-US" altLang="en-US"/>
              <a:pPr fontAlgn="base">
                <a:spcBef>
                  <a:spcPct val="0"/>
                </a:spcBef>
                <a:spcAft>
                  <a:spcPct val="0"/>
                </a:spcAft>
              </a:pPr>
              <a:t>37</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543642D9-C879-4782-8210-8D0E7A1F15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E10AD2C9-0E48-44F8-8A34-2964C0E868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3796" name="Slide Number Placeholder 3">
            <a:extLst>
              <a:ext uri="{FF2B5EF4-FFF2-40B4-BE49-F238E27FC236}">
                <a16:creationId xmlns:a16="http://schemas.microsoft.com/office/drawing/2014/main" id="{7A54059F-4EDD-4C6B-B4BF-BE932FA84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7BA5F21-1D59-4865-9962-4524F20925DA}" type="slidenum">
              <a:rPr lang="en-US" altLang="en-US"/>
              <a:pPr fontAlgn="base">
                <a:spcBef>
                  <a:spcPct val="0"/>
                </a:spcBef>
                <a:spcAft>
                  <a:spcPct val="0"/>
                </a:spcAft>
              </a:pPr>
              <a:t>38</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3AE250F-B035-4FC1-A58F-8BA43587D4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D2CE2C0E-3E91-4938-8F75-83F6E8427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8" name="Slide Number Placeholder 3">
            <a:extLst>
              <a:ext uri="{FF2B5EF4-FFF2-40B4-BE49-F238E27FC236}">
                <a16:creationId xmlns:a16="http://schemas.microsoft.com/office/drawing/2014/main" id="{9F3AB2BB-49F5-4228-AE67-9B2AC41679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1B0374-AECB-4C33-8686-693CB570A80B}" type="slidenum">
              <a:rPr lang="en-US" altLang="en-US"/>
              <a:pPr fontAlgn="base">
                <a:spcBef>
                  <a:spcPct val="0"/>
                </a:spcBef>
                <a:spcAft>
                  <a:spcPct val="0"/>
                </a:spcAft>
              </a:pPr>
              <a:t>40</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E7B5393-AF18-4D5A-839B-615F24785F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84C68EA7-D356-445A-8DF2-69CA93ADA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0964" name="Slide Number Placeholder 3">
            <a:extLst>
              <a:ext uri="{FF2B5EF4-FFF2-40B4-BE49-F238E27FC236}">
                <a16:creationId xmlns:a16="http://schemas.microsoft.com/office/drawing/2014/main" id="{6B23996F-307A-49A6-BC77-1E1FC91D54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B2AD758-8F2A-46EB-8128-E4D7632C7739}" type="slidenum">
              <a:rPr lang="en-US" altLang="en-US"/>
              <a:pPr fontAlgn="base">
                <a:spcBef>
                  <a:spcPct val="0"/>
                </a:spcBef>
                <a:spcAft>
                  <a:spcPct val="0"/>
                </a:spcAft>
              </a:pPr>
              <a:t>43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F2E3A59-D496-4196-952F-C6CD3C65B1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5E546E1B-DF1F-4BEF-AAEA-C5B887EB92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2" name="Slide Number Placeholder 3">
            <a:extLst>
              <a:ext uri="{FF2B5EF4-FFF2-40B4-BE49-F238E27FC236}">
                <a16:creationId xmlns:a16="http://schemas.microsoft.com/office/drawing/2014/main" id="{84578794-295F-475F-87F7-648657FBE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16BC93-F16D-47C2-97BA-CECA60EF996B}" type="slidenum">
              <a:rPr lang="en-US" altLang="en-US"/>
              <a:pPr fontAlgn="base">
                <a:spcBef>
                  <a:spcPct val="0"/>
                </a:spcBef>
                <a:spcAft>
                  <a:spcPct val="0"/>
                </a:spcAft>
              </a:pPr>
              <a:t>44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B6A3292-F1FA-40FF-A06C-9F56750632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3C7641D-F231-4A7E-8C4E-B0C681902D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9156" name="Slide Number Placeholder 3">
            <a:extLst>
              <a:ext uri="{FF2B5EF4-FFF2-40B4-BE49-F238E27FC236}">
                <a16:creationId xmlns:a16="http://schemas.microsoft.com/office/drawing/2014/main" id="{418A4393-6166-4AAE-ABE7-4AAC4B3578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1386DB-8A9D-4C41-88EA-93EA91B2C9CF}" type="slidenum">
              <a:rPr lang="en-US" altLang="en-US"/>
              <a:pPr fontAlgn="base">
                <a:spcBef>
                  <a:spcPct val="0"/>
                </a:spcBef>
                <a:spcAft>
                  <a:spcPct val="0"/>
                </a:spcAft>
              </a:pPr>
              <a:t>49</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fontAlgn="base">
              <a:spcBef>
                <a:spcPct val="0"/>
              </a:spcBef>
              <a:spcAft>
                <a:spcPct val="0"/>
              </a:spcAft>
              <a:defRPr>
                <a:solidFill>
                  <a:schemeClr val="tx1"/>
                </a:solidFill>
                <a:latin typeface="Calibri" panose="020F0502020204030204" pitchFamily="34" charset="0"/>
              </a:defRPr>
            </a:lvl6pPr>
            <a:lvl7pPr marL="3028264" indent="-232943" fontAlgn="base">
              <a:spcBef>
                <a:spcPct val="0"/>
              </a:spcBef>
              <a:spcAft>
                <a:spcPct val="0"/>
              </a:spcAft>
              <a:defRPr>
                <a:solidFill>
                  <a:schemeClr val="tx1"/>
                </a:solidFill>
                <a:latin typeface="Calibri" panose="020F0502020204030204" pitchFamily="34" charset="0"/>
              </a:defRPr>
            </a:lvl7pPr>
            <a:lvl8pPr marL="3494151" indent="-232943" fontAlgn="base">
              <a:spcBef>
                <a:spcPct val="0"/>
              </a:spcBef>
              <a:spcAft>
                <a:spcPct val="0"/>
              </a:spcAft>
              <a:defRPr>
                <a:solidFill>
                  <a:schemeClr val="tx1"/>
                </a:solidFill>
                <a:latin typeface="Calibri" panose="020F0502020204030204" pitchFamily="34" charset="0"/>
              </a:defRPr>
            </a:lvl8pPr>
            <a:lvl9pPr marL="3960038" indent="-23294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7FC8B2A-9B1A-49A3-90AD-AE2180F02E4B}" type="slidenum">
              <a:rPr lang="en-US" altLang="en-US"/>
              <a:pPr fontAlgn="base">
                <a:spcBef>
                  <a:spcPct val="0"/>
                </a:spcBef>
                <a:spcAft>
                  <a:spcPct val="0"/>
                </a:spcAft>
              </a:pPr>
              <a:t>56</a:t>
            </a:fld>
            <a:endParaRPr lang="en-US" altLang="en-US"/>
          </a:p>
        </p:txBody>
      </p:sp>
    </p:spTree>
    <p:extLst>
      <p:ext uri="{BB962C8B-B14F-4D97-AF65-F5344CB8AC3E}">
        <p14:creationId xmlns:p14="http://schemas.microsoft.com/office/powerpoint/2010/main" val="816516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F4A38B1-E09C-4EE8-B162-AB3BAF8A3A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F53B3A77-0133-4DD7-9223-EDEE93546F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0420" name="Slide Number Placeholder 3">
            <a:extLst>
              <a:ext uri="{FF2B5EF4-FFF2-40B4-BE49-F238E27FC236}">
                <a16:creationId xmlns:a16="http://schemas.microsoft.com/office/drawing/2014/main" id="{99FDED37-6BB9-4FEC-BEA9-3041DBF84F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7EFAED1-F7A2-4756-A4F8-58E9DFC3B1A8}" type="slidenum">
              <a:rPr lang="en-US" altLang="en-US"/>
              <a:pPr fontAlgn="base">
                <a:spcBef>
                  <a:spcPct val="0"/>
                </a:spcBef>
                <a:spcAft>
                  <a:spcPct val="0"/>
                </a:spcAft>
              </a:pPr>
              <a:t>58</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201D82D-26FA-478C-AA33-55465AF45A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04C11B0C-B13D-4FE4-8779-A330928B3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3492" name="Slide Number Placeholder 3">
            <a:extLst>
              <a:ext uri="{FF2B5EF4-FFF2-40B4-BE49-F238E27FC236}">
                <a16:creationId xmlns:a16="http://schemas.microsoft.com/office/drawing/2014/main" id="{A375B765-D4A8-4FDD-99C8-E6E48FEC8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C665FF2-E00F-437D-8E4E-316A1CA6F007}" type="slidenum">
              <a:rPr lang="en-US" altLang="en-US"/>
              <a:pPr fontAlgn="base">
                <a:spcBef>
                  <a:spcPct val="0"/>
                </a:spcBef>
                <a:spcAft>
                  <a:spcPct val="0"/>
                </a:spcAft>
              </a:pPr>
              <a:t>59</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333EF0-B973-4643-AD0A-A648932718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52F9468E-3569-4E37-8D85-091783CA36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9636" name="Slide Number Placeholder 3">
            <a:extLst>
              <a:ext uri="{FF2B5EF4-FFF2-40B4-BE49-F238E27FC236}">
                <a16:creationId xmlns:a16="http://schemas.microsoft.com/office/drawing/2014/main" id="{5FFB83C4-0764-4D7A-9E07-C02F528E03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70D922E-CCCC-4E31-9D10-309FD088412E}" type="slidenum">
              <a:rPr lang="en-US" altLang="en-US"/>
              <a:pPr fontAlgn="base">
                <a:spcBef>
                  <a:spcPct val="0"/>
                </a:spcBef>
                <a:spcAft>
                  <a:spcPct val="0"/>
                </a:spcAft>
              </a:pPr>
              <a:t>61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E2D4840-3E09-4161-A809-C5F820656E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6B77F43A-D661-4C57-9219-33C55238F7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1268" name="Slide Number Placeholder 3">
            <a:extLst>
              <a:ext uri="{FF2B5EF4-FFF2-40B4-BE49-F238E27FC236}">
                <a16:creationId xmlns:a16="http://schemas.microsoft.com/office/drawing/2014/main" id="{94D5C211-0932-4B6A-86B1-9DE18C3FA6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5B481F-05C1-4CC7-BDEF-59E7FACF20AD}" type="slidenum">
              <a:rPr lang="en-US" altLang="en-US"/>
              <a:pPr fontAlgn="base">
                <a:spcBef>
                  <a:spcPct val="0"/>
                </a:spcBef>
                <a:spcAft>
                  <a:spcPct val="0"/>
                </a:spcAft>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492E37F6-A111-433C-8995-AD8A6973B1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BF8CF134-533C-49F2-A65F-CDB6E18025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6564" name="Slide Number Placeholder 3">
            <a:extLst>
              <a:ext uri="{FF2B5EF4-FFF2-40B4-BE49-F238E27FC236}">
                <a16:creationId xmlns:a16="http://schemas.microsoft.com/office/drawing/2014/main" id="{B1BD3DA0-0AB8-41D8-B07E-6464DB062A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B391567-CE26-49E2-BD83-B33C732B829D}" type="slidenum">
              <a:rPr lang="en-US" altLang="en-US"/>
              <a:pPr fontAlgn="base">
                <a:spcBef>
                  <a:spcPct val="0"/>
                </a:spcBef>
                <a:spcAft>
                  <a:spcPct val="0"/>
                </a:spcAft>
              </a:pPr>
              <a:t>64</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C5A8D4-6FAC-4F33-B14A-4993B58128CB}" type="slidenum">
              <a:rPr lang="en-US" smtClean="0"/>
              <a:pPr>
                <a:defRPr/>
              </a:pPr>
              <a:t>109</a:t>
            </a:fld>
            <a:endParaRPr lang="en-US"/>
          </a:p>
        </p:txBody>
      </p:sp>
    </p:spTree>
    <p:extLst>
      <p:ext uri="{BB962C8B-B14F-4D97-AF65-F5344CB8AC3E}">
        <p14:creationId xmlns:p14="http://schemas.microsoft.com/office/powerpoint/2010/main" val="2978700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41E5253C-DDED-4662-88D4-DC5E8F9FB4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4C059ACA-6942-4D6B-A53E-6C8B1C3958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8548" name="Slide Number Placeholder 3">
            <a:extLst>
              <a:ext uri="{FF2B5EF4-FFF2-40B4-BE49-F238E27FC236}">
                <a16:creationId xmlns:a16="http://schemas.microsoft.com/office/drawing/2014/main" id="{7CBC5D43-52F5-403D-BC5D-95574C3A09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F52E20-8628-4E5F-B1B9-C7AB2E650FF2}" type="slidenum">
              <a:rPr lang="en-US" altLang="en-US"/>
              <a:pPr fontAlgn="base">
                <a:spcBef>
                  <a:spcPct val="0"/>
                </a:spcBef>
                <a:spcAft>
                  <a:spcPct val="0"/>
                </a:spcAft>
              </a:pPr>
              <a:t>112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fontAlgn="base">
              <a:spcBef>
                <a:spcPct val="0"/>
              </a:spcBef>
              <a:spcAft>
                <a:spcPct val="0"/>
              </a:spcAft>
              <a:defRPr>
                <a:solidFill>
                  <a:schemeClr val="tx1"/>
                </a:solidFill>
                <a:latin typeface="Calibri" panose="020F0502020204030204" pitchFamily="34" charset="0"/>
              </a:defRPr>
            </a:lvl6pPr>
            <a:lvl7pPr marL="3028264" indent="-232943" fontAlgn="base">
              <a:spcBef>
                <a:spcPct val="0"/>
              </a:spcBef>
              <a:spcAft>
                <a:spcPct val="0"/>
              </a:spcAft>
              <a:defRPr>
                <a:solidFill>
                  <a:schemeClr val="tx1"/>
                </a:solidFill>
                <a:latin typeface="Calibri" panose="020F0502020204030204" pitchFamily="34" charset="0"/>
              </a:defRPr>
            </a:lvl7pPr>
            <a:lvl8pPr marL="3494151" indent="-232943" fontAlgn="base">
              <a:spcBef>
                <a:spcPct val="0"/>
              </a:spcBef>
              <a:spcAft>
                <a:spcPct val="0"/>
              </a:spcAft>
              <a:defRPr>
                <a:solidFill>
                  <a:schemeClr val="tx1"/>
                </a:solidFill>
                <a:latin typeface="Calibri" panose="020F0502020204030204" pitchFamily="34" charset="0"/>
              </a:defRPr>
            </a:lvl8pPr>
            <a:lvl9pPr marL="3960038" indent="-23294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7FC8B2A-9B1A-49A3-90AD-AE2180F02E4B}" type="slidenum">
              <a:rPr lang="en-US" altLang="en-US"/>
              <a:pPr fontAlgn="base">
                <a:spcBef>
                  <a:spcPct val="0"/>
                </a:spcBef>
                <a:spcAft>
                  <a:spcPct val="0"/>
                </a:spcAft>
              </a:pPr>
              <a:t>113</a:t>
            </a:fld>
            <a:endParaRPr lang="en-US" altLang="en-US"/>
          </a:p>
        </p:txBody>
      </p:sp>
    </p:spTree>
    <p:extLst>
      <p:ext uri="{BB962C8B-B14F-4D97-AF65-F5344CB8AC3E}">
        <p14:creationId xmlns:p14="http://schemas.microsoft.com/office/powerpoint/2010/main" val="18542197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C5A8D4-6FAC-4F33-B14A-4993B58128CB}" type="slidenum">
              <a:rPr lang="en-US" smtClean="0"/>
              <a:pPr>
                <a:defRPr/>
              </a:pPr>
              <a:t>115</a:t>
            </a:fld>
            <a:endParaRPr lang="en-US"/>
          </a:p>
        </p:txBody>
      </p:sp>
    </p:spTree>
    <p:extLst>
      <p:ext uri="{BB962C8B-B14F-4D97-AF65-F5344CB8AC3E}">
        <p14:creationId xmlns:p14="http://schemas.microsoft.com/office/powerpoint/2010/main" val="695395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405730A1-9618-40FD-BD44-C79B2E3BC897}" type="slidenum">
              <a:rPr lang="en-US" smtClean="0"/>
              <a:pPr>
                <a:defRPr/>
              </a:pPr>
              <a:t>6</a:t>
            </a:fld>
            <a:endParaRPr lang="en-US"/>
          </a:p>
        </p:txBody>
      </p:sp>
    </p:spTree>
    <p:extLst>
      <p:ext uri="{BB962C8B-B14F-4D97-AF65-F5344CB8AC3E}">
        <p14:creationId xmlns:p14="http://schemas.microsoft.com/office/powerpoint/2010/main" val="3193584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FDC78030-0834-489B-8815-4690B6B99532}" type="slidenum">
              <a:rPr lang="en-US" smtClean="0"/>
              <a:pPr>
                <a:defRPr/>
              </a:pPr>
              <a:t>7</a:t>
            </a:fld>
            <a:endParaRPr lang="en-US"/>
          </a:p>
        </p:txBody>
      </p:sp>
    </p:spTree>
    <p:extLst>
      <p:ext uri="{BB962C8B-B14F-4D97-AF65-F5344CB8AC3E}">
        <p14:creationId xmlns:p14="http://schemas.microsoft.com/office/powerpoint/2010/main" val="1674587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26C8D096-E251-44E1-BDA1-6238C2E92B27}" type="slidenum">
              <a:rPr lang="en-US" smtClean="0"/>
              <a:pPr>
                <a:defRPr/>
              </a:pPr>
              <a:t>8</a:t>
            </a:fld>
            <a:endParaRPr lang="en-US"/>
          </a:p>
        </p:txBody>
      </p:sp>
    </p:spTree>
    <p:extLst>
      <p:ext uri="{BB962C8B-B14F-4D97-AF65-F5344CB8AC3E}">
        <p14:creationId xmlns:p14="http://schemas.microsoft.com/office/powerpoint/2010/main" val="1928234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p:cNvSpPr>
            <a:spLocks noGrp="1"/>
          </p:cNvSpPr>
          <p:nvPr>
            <p:ph type="sldNum" sz="quarter" idx="5"/>
          </p:nvPr>
        </p:nvSpPr>
        <p:spPr/>
        <p:txBody>
          <a:bodyPr/>
          <a:lstStyle/>
          <a:p>
            <a:pPr>
              <a:defRPr/>
            </a:pPr>
            <a:fld id="{405730A1-9618-40FD-BD44-C79B2E3BC897}" type="slidenum">
              <a:rPr lang="en-US" smtClean="0"/>
              <a:pPr>
                <a:defRPr/>
              </a:pPr>
              <a:t>9</a:t>
            </a:fld>
            <a:endParaRPr lang="en-US"/>
          </a:p>
        </p:txBody>
      </p:sp>
    </p:spTree>
    <p:extLst>
      <p:ext uri="{BB962C8B-B14F-4D97-AF65-F5344CB8AC3E}">
        <p14:creationId xmlns:p14="http://schemas.microsoft.com/office/powerpoint/2010/main" val="319358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405730A1-9618-40FD-BD44-C79B2E3BC897}" type="slidenum">
              <a:rPr lang="en-US" smtClean="0"/>
              <a:pPr>
                <a:defRPr/>
              </a:pPr>
              <a:t>10</a:t>
            </a:fld>
            <a:endParaRPr lang="en-US"/>
          </a:p>
        </p:txBody>
      </p:sp>
    </p:spTree>
    <p:extLst>
      <p:ext uri="{BB962C8B-B14F-4D97-AF65-F5344CB8AC3E}">
        <p14:creationId xmlns:p14="http://schemas.microsoft.com/office/powerpoint/2010/main" val="319358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C1F10-EFD8-4B11-BEBB-66ACCCD1092C}"/>
              </a:ext>
            </a:extLst>
          </p:cNvPr>
          <p:cNvSpPr>
            <a:spLocks noGrp="1"/>
          </p:cNvSpPr>
          <p:nvPr>
            <p:ph type="dt" sz="half" idx="10"/>
          </p:nvPr>
        </p:nvSpPr>
        <p:spPr/>
        <p:txBody>
          <a:bodyPr/>
          <a:lstStyle>
            <a:lvl1pPr>
              <a:defRPr/>
            </a:lvl1pPr>
          </a:lstStyle>
          <a:p>
            <a:pPr>
              <a:defRPr/>
            </a:pPr>
            <a:fld id="{CA7E8314-46B7-4180-8573-CEDC9599CF7F}" type="datetime1">
              <a:rPr lang="en-US"/>
              <a:pPr>
                <a:defRPr/>
              </a:pPr>
              <a:t>6/25/2020</a:t>
            </a:fld>
            <a:endParaRPr lang="en-US"/>
          </a:p>
        </p:txBody>
      </p:sp>
      <p:sp>
        <p:nvSpPr>
          <p:cNvPr id="5" name="Footer Placeholder 4">
            <a:extLst>
              <a:ext uri="{FF2B5EF4-FFF2-40B4-BE49-F238E27FC236}">
                <a16:creationId xmlns:a16="http://schemas.microsoft.com/office/drawing/2014/main" id="{C5E3EA50-1B38-4C90-B164-C328A81A1284}"/>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6C471BB6-722D-4C9F-95D6-BE100EE6B6AE}"/>
              </a:ext>
            </a:extLst>
          </p:cNvPr>
          <p:cNvSpPr>
            <a:spLocks noGrp="1"/>
          </p:cNvSpPr>
          <p:nvPr>
            <p:ph type="sldNum" sz="quarter" idx="12"/>
          </p:nvPr>
        </p:nvSpPr>
        <p:spPr/>
        <p:txBody>
          <a:bodyPr/>
          <a:lstStyle>
            <a:lvl1pPr>
              <a:defRPr/>
            </a:lvl1pPr>
          </a:lstStyle>
          <a:p>
            <a:pPr>
              <a:defRPr/>
            </a:pPr>
            <a:fld id="{A197475C-3BF2-4E42-9AA7-1E31C77AC3B4}" type="slidenum">
              <a:rPr lang="en-US"/>
              <a:pPr>
                <a:defRPr/>
              </a:pPr>
              <a:t>‹#›</a:t>
            </a:fld>
            <a:endParaRPr lang="en-US"/>
          </a:p>
        </p:txBody>
      </p:sp>
    </p:spTree>
    <p:extLst>
      <p:ext uri="{BB962C8B-B14F-4D97-AF65-F5344CB8AC3E}">
        <p14:creationId xmlns:p14="http://schemas.microsoft.com/office/powerpoint/2010/main" val="536996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C5897-6D46-4119-B524-B29E2F676112}"/>
              </a:ext>
            </a:extLst>
          </p:cNvPr>
          <p:cNvSpPr>
            <a:spLocks noGrp="1"/>
          </p:cNvSpPr>
          <p:nvPr>
            <p:ph type="dt" sz="half" idx="10"/>
          </p:nvPr>
        </p:nvSpPr>
        <p:spPr/>
        <p:txBody>
          <a:bodyPr/>
          <a:lstStyle>
            <a:lvl1pPr>
              <a:defRPr/>
            </a:lvl1pPr>
          </a:lstStyle>
          <a:p>
            <a:pPr>
              <a:defRPr/>
            </a:pPr>
            <a:fld id="{2AF2E44D-1062-4B3D-826B-C8700DA25FE7}" type="datetime1">
              <a:rPr lang="en-US"/>
              <a:pPr>
                <a:defRPr/>
              </a:pPr>
              <a:t>6/25/2020</a:t>
            </a:fld>
            <a:endParaRPr lang="en-US"/>
          </a:p>
        </p:txBody>
      </p:sp>
      <p:sp>
        <p:nvSpPr>
          <p:cNvPr id="5" name="Footer Placeholder 4">
            <a:extLst>
              <a:ext uri="{FF2B5EF4-FFF2-40B4-BE49-F238E27FC236}">
                <a16:creationId xmlns:a16="http://schemas.microsoft.com/office/drawing/2014/main" id="{214F9125-3E16-4B47-85B1-E1A27850E8C6}"/>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5663D995-4B0A-45D9-A54C-436D58100712}"/>
              </a:ext>
            </a:extLst>
          </p:cNvPr>
          <p:cNvSpPr>
            <a:spLocks noGrp="1"/>
          </p:cNvSpPr>
          <p:nvPr>
            <p:ph type="sldNum" sz="quarter" idx="12"/>
          </p:nvPr>
        </p:nvSpPr>
        <p:spPr/>
        <p:txBody>
          <a:bodyPr/>
          <a:lstStyle>
            <a:lvl1pPr>
              <a:defRPr/>
            </a:lvl1pPr>
          </a:lstStyle>
          <a:p>
            <a:pPr>
              <a:defRPr/>
            </a:pPr>
            <a:fld id="{B47C83AF-0D21-4B14-8A6D-9E0CA10D12A0}" type="slidenum">
              <a:rPr lang="en-US"/>
              <a:pPr>
                <a:defRPr/>
              </a:pPr>
              <a:t>‹#›</a:t>
            </a:fld>
            <a:endParaRPr lang="en-US"/>
          </a:p>
        </p:txBody>
      </p:sp>
    </p:spTree>
    <p:extLst>
      <p:ext uri="{BB962C8B-B14F-4D97-AF65-F5344CB8AC3E}">
        <p14:creationId xmlns:p14="http://schemas.microsoft.com/office/powerpoint/2010/main" val="247915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6D918-3579-4C05-821B-06188876A37E}"/>
              </a:ext>
            </a:extLst>
          </p:cNvPr>
          <p:cNvSpPr>
            <a:spLocks noGrp="1"/>
          </p:cNvSpPr>
          <p:nvPr>
            <p:ph type="dt" sz="half" idx="10"/>
          </p:nvPr>
        </p:nvSpPr>
        <p:spPr/>
        <p:txBody>
          <a:bodyPr/>
          <a:lstStyle>
            <a:lvl1pPr>
              <a:defRPr/>
            </a:lvl1pPr>
          </a:lstStyle>
          <a:p>
            <a:pPr>
              <a:defRPr/>
            </a:pPr>
            <a:fld id="{034DC48C-AB34-497D-9473-6AC1693AC1F1}" type="datetime1">
              <a:rPr lang="en-US"/>
              <a:pPr>
                <a:defRPr/>
              </a:pPr>
              <a:t>6/25/2020</a:t>
            </a:fld>
            <a:endParaRPr lang="en-US"/>
          </a:p>
        </p:txBody>
      </p:sp>
      <p:sp>
        <p:nvSpPr>
          <p:cNvPr id="5" name="Footer Placeholder 4">
            <a:extLst>
              <a:ext uri="{FF2B5EF4-FFF2-40B4-BE49-F238E27FC236}">
                <a16:creationId xmlns:a16="http://schemas.microsoft.com/office/drawing/2014/main" id="{C65A7468-CE47-4C71-A78A-BA255EA47D0E}"/>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9AA74E6F-6127-4FE3-940A-BF6C352ECADC}"/>
              </a:ext>
            </a:extLst>
          </p:cNvPr>
          <p:cNvSpPr>
            <a:spLocks noGrp="1"/>
          </p:cNvSpPr>
          <p:nvPr>
            <p:ph type="sldNum" sz="quarter" idx="12"/>
          </p:nvPr>
        </p:nvSpPr>
        <p:spPr/>
        <p:txBody>
          <a:bodyPr/>
          <a:lstStyle>
            <a:lvl1pPr>
              <a:defRPr/>
            </a:lvl1pPr>
          </a:lstStyle>
          <a:p>
            <a:pPr>
              <a:defRPr/>
            </a:pPr>
            <a:fld id="{3028CF33-158D-4169-9435-7088312C136E}" type="slidenum">
              <a:rPr lang="en-US"/>
              <a:pPr>
                <a:defRPr/>
              </a:pPr>
              <a:t>‹#›</a:t>
            </a:fld>
            <a:endParaRPr lang="en-US"/>
          </a:p>
        </p:txBody>
      </p:sp>
    </p:spTree>
    <p:extLst>
      <p:ext uri="{BB962C8B-B14F-4D97-AF65-F5344CB8AC3E}">
        <p14:creationId xmlns:p14="http://schemas.microsoft.com/office/powerpoint/2010/main" val="119759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C0C21D-2098-42A1-9A7E-9A6295EA0523}"/>
              </a:ext>
            </a:extLst>
          </p:cNvPr>
          <p:cNvSpPr>
            <a:spLocks noGrp="1"/>
          </p:cNvSpPr>
          <p:nvPr>
            <p:ph type="dt" sz="half" idx="10"/>
          </p:nvPr>
        </p:nvSpPr>
        <p:spPr/>
        <p:txBody>
          <a:bodyPr/>
          <a:lstStyle>
            <a:lvl1pPr>
              <a:defRPr/>
            </a:lvl1pPr>
          </a:lstStyle>
          <a:p>
            <a:pPr>
              <a:defRPr/>
            </a:pPr>
            <a:fld id="{543845B5-1F07-4815-9264-E2B00A2B0314}" type="datetime1">
              <a:rPr lang="en-US"/>
              <a:pPr>
                <a:defRPr/>
              </a:pPr>
              <a:t>6/25/2020</a:t>
            </a:fld>
            <a:endParaRPr lang="en-US"/>
          </a:p>
        </p:txBody>
      </p:sp>
      <p:sp>
        <p:nvSpPr>
          <p:cNvPr id="5" name="Footer Placeholder 4">
            <a:extLst>
              <a:ext uri="{FF2B5EF4-FFF2-40B4-BE49-F238E27FC236}">
                <a16:creationId xmlns:a16="http://schemas.microsoft.com/office/drawing/2014/main" id="{31EE98A1-BFE5-4DD2-88A4-7AA3CA014CD6}"/>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9C2B4451-BB74-46AF-9C50-3B9E0F5B74C4}"/>
              </a:ext>
            </a:extLst>
          </p:cNvPr>
          <p:cNvSpPr>
            <a:spLocks noGrp="1"/>
          </p:cNvSpPr>
          <p:nvPr>
            <p:ph type="sldNum" sz="quarter" idx="12"/>
          </p:nvPr>
        </p:nvSpPr>
        <p:spPr/>
        <p:txBody>
          <a:bodyPr/>
          <a:lstStyle>
            <a:lvl1pPr>
              <a:defRPr/>
            </a:lvl1pPr>
          </a:lstStyle>
          <a:p>
            <a:pPr>
              <a:defRPr/>
            </a:pPr>
            <a:fld id="{8F51DED7-B875-424F-A7CD-6E40D125695B}" type="slidenum">
              <a:rPr lang="en-US"/>
              <a:pPr>
                <a:defRPr/>
              </a:pPr>
              <a:t>‹#›</a:t>
            </a:fld>
            <a:endParaRPr lang="en-US"/>
          </a:p>
        </p:txBody>
      </p:sp>
    </p:spTree>
    <p:extLst>
      <p:ext uri="{BB962C8B-B14F-4D97-AF65-F5344CB8AC3E}">
        <p14:creationId xmlns:p14="http://schemas.microsoft.com/office/powerpoint/2010/main" val="3442047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9D08F-D9A4-4140-B0B8-8E1E1E47A7BB}"/>
              </a:ext>
            </a:extLst>
          </p:cNvPr>
          <p:cNvSpPr>
            <a:spLocks noGrp="1"/>
          </p:cNvSpPr>
          <p:nvPr>
            <p:ph type="dt" sz="half" idx="10"/>
          </p:nvPr>
        </p:nvSpPr>
        <p:spPr/>
        <p:txBody>
          <a:bodyPr/>
          <a:lstStyle>
            <a:lvl1pPr>
              <a:defRPr/>
            </a:lvl1pPr>
          </a:lstStyle>
          <a:p>
            <a:pPr>
              <a:defRPr/>
            </a:pPr>
            <a:fld id="{7F982498-6723-4707-8E66-A1B18FC5FAB1}" type="datetime1">
              <a:rPr lang="en-US"/>
              <a:pPr>
                <a:defRPr/>
              </a:pPr>
              <a:t>6/25/2020</a:t>
            </a:fld>
            <a:endParaRPr lang="en-US"/>
          </a:p>
        </p:txBody>
      </p:sp>
      <p:sp>
        <p:nvSpPr>
          <p:cNvPr id="5" name="Footer Placeholder 4">
            <a:extLst>
              <a:ext uri="{FF2B5EF4-FFF2-40B4-BE49-F238E27FC236}">
                <a16:creationId xmlns:a16="http://schemas.microsoft.com/office/drawing/2014/main" id="{0497921E-C46B-4140-8ADF-0D78A29B56FC}"/>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4CA55F7A-3608-416F-8B67-34CBCB6B393E}"/>
              </a:ext>
            </a:extLst>
          </p:cNvPr>
          <p:cNvSpPr>
            <a:spLocks noGrp="1"/>
          </p:cNvSpPr>
          <p:nvPr>
            <p:ph type="sldNum" sz="quarter" idx="12"/>
          </p:nvPr>
        </p:nvSpPr>
        <p:spPr/>
        <p:txBody>
          <a:bodyPr/>
          <a:lstStyle>
            <a:lvl1pPr>
              <a:defRPr/>
            </a:lvl1pPr>
          </a:lstStyle>
          <a:p>
            <a:pPr>
              <a:defRPr/>
            </a:pPr>
            <a:fld id="{D3DEFD37-5685-468E-9F3D-B3516F8E0EE6}" type="slidenum">
              <a:rPr lang="en-US"/>
              <a:pPr>
                <a:defRPr/>
              </a:pPr>
              <a:t>‹#›</a:t>
            </a:fld>
            <a:endParaRPr lang="en-US"/>
          </a:p>
        </p:txBody>
      </p:sp>
    </p:spTree>
    <p:extLst>
      <p:ext uri="{BB962C8B-B14F-4D97-AF65-F5344CB8AC3E}">
        <p14:creationId xmlns:p14="http://schemas.microsoft.com/office/powerpoint/2010/main" val="3212020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EDF736-4749-4A53-9C7B-6EA860859B95}"/>
              </a:ext>
            </a:extLst>
          </p:cNvPr>
          <p:cNvSpPr>
            <a:spLocks noGrp="1"/>
          </p:cNvSpPr>
          <p:nvPr>
            <p:ph type="dt" sz="half" idx="10"/>
          </p:nvPr>
        </p:nvSpPr>
        <p:spPr/>
        <p:txBody>
          <a:bodyPr/>
          <a:lstStyle>
            <a:lvl1pPr>
              <a:defRPr/>
            </a:lvl1pPr>
          </a:lstStyle>
          <a:p>
            <a:pPr>
              <a:defRPr/>
            </a:pPr>
            <a:fld id="{B6B994BF-32CC-4DB1-907F-86DFB9720CDA}" type="datetime1">
              <a:rPr lang="en-US"/>
              <a:pPr>
                <a:defRPr/>
              </a:pPr>
              <a:t>6/25/2020</a:t>
            </a:fld>
            <a:endParaRPr lang="en-US"/>
          </a:p>
        </p:txBody>
      </p:sp>
      <p:sp>
        <p:nvSpPr>
          <p:cNvPr id="5" name="Footer Placeholder 4">
            <a:extLst>
              <a:ext uri="{FF2B5EF4-FFF2-40B4-BE49-F238E27FC236}">
                <a16:creationId xmlns:a16="http://schemas.microsoft.com/office/drawing/2014/main" id="{70BA81AB-6A79-4EF3-AF48-AC280F2DD5EA}"/>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5B60C5C1-F813-458F-9285-194739E6F707}"/>
              </a:ext>
            </a:extLst>
          </p:cNvPr>
          <p:cNvSpPr>
            <a:spLocks noGrp="1"/>
          </p:cNvSpPr>
          <p:nvPr>
            <p:ph type="sldNum" sz="quarter" idx="12"/>
          </p:nvPr>
        </p:nvSpPr>
        <p:spPr/>
        <p:txBody>
          <a:bodyPr/>
          <a:lstStyle>
            <a:lvl1pPr>
              <a:defRPr/>
            </a:lvl1pPr>
          </a:lstStyle>
          <a:p>
            <a:pPr>
              <a:defRPr/>
            </a:pPr>
            <a:fld id="{39E04FD4-7E4B-4E09-B957-950BDA4C9073}" type="slidenum">
              <a:rPr lang="en-US"/>
              <a:pPr>
                <a:defRPr/>
              </a:pPr>
              <a:t>‹#›</a:t>
            </a:fld>
            <a:endParaRPr lang="en-US"/>
          </a:p>
        </p:txBody>
      </p:sp>
    </p:spTree>
    <p:extLst>
      <p:ext uri="{BB962C8B-B14F-4D97-AF65-F5344CB8AC3E}">
        <p14:creationId xmlns:p14="http://schemas.microsoft.com/office/powerpoint/2010/main" val="2183471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A9BCFC-A1C1-4993-87F8-6173FBE51D0F}"/>
              </a:ext>
            </a:extLst>
          </p:cNvPr>
          <p:cNvSpPr>
            <a:spLocks noGrp="1"/>
          </p:cNvSpPr>
          <p:nvPr>
            <p:ph type="dt" sz="half" idx="10"/>
          </p:nvPr>
        </p:nvSpPr>
        <p:spPr/>
        <p:txBody>
          <a:bodyPr/>
          <a:lstStyle>
            <a:lvl1pPr>
              <a:defRPr/>
            </a:lvl1pPr>
          </a:lstStyle>
          <a:p>
            <a:pPr>
              <a:defRPr/>
            </a:pPr>
            <a:fld id="{0ED876A7-C3E8-45AE-94CA-DC21CD0AE258}" type="datetime1">
              <a:rPr lang="en-US"/>
              <a:pPr>
                <a:defRPr/>
              </a:pPr>
              <a:t>6/25/2020</a:t>
            </a:fld>
            <a:endParaRPr lang="en-US"/>
          </a:p>
        </p:txBody>
      </p:sp>
      <p:sp>
        <p:nvSpPr>
          <p:cNvPr id="6" name="Footer Placeholder 4">
            <a:extLst>
              <a:ext uri="{FF2B5EF4-FFF2-40B4-BE49-F238E27FC236}">
                <a16:creationId xmlns:a16="http://schemas.microsoft.com/office/drawing/2014/main" id="{1920631A-E56F-4592-8612-447E60E538CD}"/>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7" name="Slide Number Placeholder 5">
            <a:extLst>
              <a:ext uri="{FF2B5EF4-FFF2-40B4-BE49-F238E27FC236}">
                <a16:creationId xmlns:a16="http://schemas.microsoft.com/office/drawing/2014/main" id="{2383416B-9B83-4280-A138-36942C6CAF18}"/>
              </a:ext>
            </a:extLst>
          </p:cNvPr>
          <p:cNvSpPr>
            <a:spLocks noGrp="1"/>
          </p:cNvSpPr>
          <p:nvPr>
            <p:ph type="sldNum" sz="quarter" idx="12"/>
          </p:nvPr>
        </p:nvSpPr>
        <p:spPr/>
        <p:txBody>
          <a:bodyPr/>
          <a:lstStyle>
            <a:lvl1pPr>
              <a:defRPr/>
            </a:lvl1pPr>
          </a:lstStyle>
          <a:p>
            <a:pPr>
              <a:defRPr/>
            </a:pPr>
            <a:fld id="{3037E66E-0CAF-49E3-9DCA-CE36A2EF68B3}" type="slidenum">
              <a:rPr lang="en-US"/>
              <a:pPr>
                <a:defRPr/>
              </a:pPr>
              <a:t>‹#›</a:t>
            </a:fld>
            <a:endParaRPr lang="en-US"/>
          </a:p>
        </p:txBody>
      </p:sp>
    </p:spTree>
    <p:extLst>
      <p:ext uri="{BB962C8B-B14F-4D97-AF65-F5344CB8AC3E}">
        <p14:creationId xmlns:p14="http://schemas.microsoft.com/office/powerpoint/2010/main" val="2643216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D4E764-59D4-4BEF-B240-7F94E6FA5804}"/>
              </a:ext>
            </a:extLst>
          </p:cNvPr>
          <p:cNvSpPr>
            <a:spLocks noGrp="1"/>
          </p:cNvSpPr>
          <p:nvPr>
            <p:ph type="dt" sz="half" idx="10"/>
          </p:nvPr>
        </p:nvSpPr>
        <p:spPr/>
        <p:txBody>
          <a:bodyPr/>
          <a:lstStyle>
            <a:lvl1pPr>
              <a:defRPr/>
            </a:lvl1pPr>
          </a:lstStyle>
          <a:p>
            <a:pPr>
              <a:defRPr/>
            </a:pPr>
            <a:fld id="{127A121C-E6A9-4781-8682-B314FD68DA2E}" type="datetime1">
              <a:rPr lang="en-US"/>
              <a:pPr>
                <a:defRPr/>
              </a:pPr>
              <a:t>6/25/2020</a:t>
            </a:fld>
            <a:endParaRPr lang="en-US"/>
          </a:p>
        </p:txBody>
      </p:sp>
      <p:sp>
        <p:nvSpPr>
          <p:cNvPr id="8" name="Footer Placeholder 4">
            <a:extLst>
              <a:ext uri="{FF2B5EF4-FFF2-40B4-BE49-F238E27FC236}">
                <a16:creationId xmlns:a16="http://schemas.microsoft.com/office/drawing/2014/main" id="{A7C4424D-0F0E-455E-BE65-E4541C4248AC}"/>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9" name="Slide Number Placeholder 5">
            <a:extLst>
              <a:ext uri="{FF2B5EF4-FFF2-40B4-BE49-F238E27FC236}">
                <a16:creationId xmlns:a16="http://schemas.microsoft.com/office/drawing/2014/main" id="{F866108B-7C3E-4CCC-855B-6E51969562B0}"/>
              </a:ext>
            </a:extLst>
          </p:cNvPr>
          <p:cNvSpPr>
            <a:spLocks noGrp="1"/>
          </p:cNvSpPr>
          <p:nvPr>
            <p:ph type="sldNum" sz="quarter" idx="12"/>
          </p:nvPr>
        </p:nvSpPr>
        <p:spPr/>
        <p:txBody>
          <a:bodyPr/>
          <a:lstStyle>
            <a:lvl1pPr>
              <a:defRPr/>
            </a:lvl1pPr>
          </a:lstStyle>
          <a:p>
            <a:pPr>
              <a:defRPr/>
            </a:pPr>
            <a:fld id="{C39752F2-9783-4C9A-99CE-2AB160ECDD47}" type="slidenum">
              <a:rPr lang="en-US"/>
              <a:pPr>
                <a:defRPr/>
              </a:pPr>
              <a:t>‹#›</a:t>
            </a:fld>
            <a:endParaRPr lang="en-US"/>
          </a:p>
        </p:txBody>
      </p:sp>
    </p:spTree>
    <p:extLst>
      <p:ext uri="{BB962C8B-B14F-4D97-AF65-F5344CB8AC3E}">
        <p14:creationId xmlns:p14="http://schemas.microsoft.com/office/powerpoint/2010/main" val="282380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0888401-1EF6-479E-BA1D-9E607EE80E26}"/>
              </a:ext>
            </a:extLst>
          </p:cNvPr>
          <p:cNvSpPr>
            <a:spLocks noGrp="1"/>
          </p:cNvSpPr>
          <p:nvPr>
            <p:ph type="dt" sz="half" idx="10"/>
          </p:nvPr>
        </p:nvSpPr>
        <p:spPr/>
        <p:txBody>
          <a:bodyPr/>
          <a:lstStyle>
            <a:lvl1pPr>
              <a:defRPr/>
            </a:lvl1pPr>
          </a:lstStyle>
          <a:p>
            <a:pPr>
              <a:defRPr/>
            </a:pPr>
            <a:fld id="{243A3758-73CA-418E-8DF5-C3E0BD86FB74}" type="datetime1">
              <a:rPr lang="en-US"/>
              <a:pPr>
                <a:defRPr/>
              </a:pPr>
              <a:t>6/25/2020</a:t>
            </a:fld>
            <a:endParaRPr lang="en-US"/>
          </a:p>
        </p:txBody>
      </p:sp>
      <p:sp>
        <p:nvSpPr>
          <p:cNvPr id="4" name="Footer Placeholder 4">
            <a:extLst>
              <a:ext uri="{FF2B5EF4-FFF2-40B4-BE49-F238E27FC236}">
                <a16:creationId xmlns:a16="http://schemas.microsoft.com/office/drawing/2014/main" id="{0098D998-412B-4A3E-BFF6-AC844AE7CE4F}"/>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5" name="Slide Number Placeholder 5">
            <a:extLst>
              <a:ext uri="{FF2B5EF4-FFF2-40B4-BE49-F238E27FC236}">
                <a16:creationId xmlns:a16="http://schemas.microsoft.com/office/drawing/2014/main" id="{BBF1721B-FCA2-4A63-982F-D3D713AF313D}"/>
              </a:ext>
            </a:extLst>
          </p:cNvPr>
          <p:cNvSpPr>
            <a:spLocks noGrp="1"/>
          </p:cNvSpPr>
          <p:nvPr>
            <p:ph type="sldNum" sz="quarter" idx="12"/>
          </p:nvPr>
        </p:nvSpPr>
        <p:spPr/>
        <p:txBody>
          <a:bodyPr/>
          <a:lstStyle>
            <a:lvl1pPr>
              <a:defRPr/>
            </a:lvl1pPr>
          </a:lstStyle>
          <a:p>
            <a:pPr>
              <a:defRPr/>
            </a:pPr>
            <a:fld id="{C06096FE-BF4C-4F60-9E34-FAE36175BD7C}" type="slidenum">
              <a:rPr lang="en-US"/>
              <a:pPr>
                <a:defRPr/>
              </a:pPr>
              <a:t>‹#›</a:t>
            </a:fld>
            <a:endParaRPr lang="en-US"/>
          </a:p>
        </p:txBody>
      </p:sp>
    </p:spTree>
    <p:extLst>
      <p:ext uri="{BB962C8B-B14F-4D97-AF65-F5344CB8AC3E}">
        <p14:creationId xmlns:p14="http://schemas.microsoft.com/office/powerpoint/2010/main" val="4256901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267CB3A-FD21-4E74-82D8-20E3E29043E4}"/>
              </a:ext>
            </a:extLst>
          </p:cNvPr>
          <p:cNvSpPr>
            <a:spLocks noGrp="1"/>
          </p:cNvSpPr>
          <p:nvPr>
            <p:ph type="dt" sz="half" idx="10"/>
          </p:nvPr>
        </p:nvSpPr>
        <p:spPr/>
        <p:txBody>
          <a:bodyPr/>
          <a:lstStyle>
            <a:lvl1pPr>
              <a:defRPr/>
            </a:lvl1pPr>
          </a:lstStyle>
          <a:p>
            <a:pPr>
              <a:defRPr/>
            </a:pPr>
            <a:fld id="{1EE0AFCD-B555-4849-8A7B-63D784F9EE43}" type="datetime1">
              <a:rPr lang="en-US"/>
              <a:pPr>
                <a:defRPr/>
              </a:pPr>
              <a:t>6/25/2020</a:t>
            </a:fld>
            <a:endParaRPr lang="en-US"/>
          </a:p>
        </p:txBody>
      </p:sp>
      <p:sp>
        <p:nvSpPr>
          <p:cNvPr id="3" name="Footer Placeholder 4">
            <a:extLst>
              <a:ext uri="{FF2B5EF4-FFF2-40B4-BE49-F238E27FC236}">
                <a16:creationId xmlns:a16="http://schemas.microsoft.com/office/drawing/2014/main" id="{D6B0159F-9FDD-4CE3-BC09-D2E720628F1C}"/>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4" name="Slide Number Placeholder 5">
            <a:extLst>
              <a:ext uri="{FF2B5EF4-FFF2-40B4-BE49-F238E27FC236}">
                <a16:creationId xmlns:a16="http://schemas.microsoft.com/office/drawing/2014/main" id="{4D2E6021-FFF7-4ECE-A15A-5BF30A9F4C6F}"/>
              </a:ext>
            </a:extLst>
          </p:cNvPr>
          <p:cNvSpPr>
            <a:spLocks noGrp="1"/>
          </p:cNvSpPr>
          <p:nvPr>
            <p:ph type="sldNum" sz="quarter" idx="12"/>
          </p:nvPr>
        </p:nvSpPr>
        <p:spPr/>
        <p:txBody>
          <a:bodyPr/>
          <a:lstStyle>
            <a:lvl1pPr>
              <a:defRPr/>
            </a:lvl1pPr>
          </a:lstStyle>
          <a:p>
            <a:pPr>
              <a:defRPr/>
            </a:pPr>
            <a:fld id="{80167F98-167E-42D3-AAB0-F130E3EA39E3}" type="slidenum">
              <a:rPr lang="en-US"/>
              <a:pPr>
                <a:defRPr/>
              </a:pPr>
              <a:t>‹#›</a:t>
            </a:fld>
            <a:endParaRPr lang="en-US"/>
          </a:p>
        </p:txBody>
      </p:sp>
    </p:spTree>
    <p:extLst>
      <p:ext uri="{BB962C8B-B14F-4D97-AF65-F5344CB8AC3E}">
        <p14:creationId xmlns:p14="http://schemas.microsoft.com/office/powerpoint/2010/main" val="4262905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4A4BE29-0720-4CFA-98CF-60D0749C2AA0}"/>
              </a:ext>
            </a:extLst>
          </p:cNvPr>
          <p:cNvSpPr>
            <a:spLocks noGrp="1"/>
          </p:cNvSpPr>
          <p:nvPr>
            <p:ph type="dt" sz="half" idx="10"/>
          </p:nvPr>
        </p:nvSpPr>
        <p:spPr/>
        <p:txBody>
          <a:bodyPr/>
          <a:lstStyle>
            <a:lvl1pPr>
              <a:defRPr/>
            </a:lvl1pPr>
          </a:lstStyle>
          <a:p>
            <a:pPr>
              <a:defRPr/>
            </a:pPr>
            <a:fld id="{42930F4E-6A50-4947-8A82-30A80EC78EB1}" type="datetime1">
              <a:rPr lang="en-US"/>
              <a:pPr>
                <a:defRPr/>
              </a:pPr>
              <a:t>6/25/2020</a:t>
            </a:fld>
            <a:endParaRPr lang="en-US"/>
          </a:p>
        </p:txBody>
      </p:sp>
      <p:sp>
        <p:nvSpPr>
          <p:cNvPr id="6" name="Footer Placeholder 4">
            <a:extLst>
              <a:ext uri="{FF2B5EF4-FFF2-40B4-BE49-F238E27FC236}">
                <a16:creationId xmlns:a16="http://schemas.microsoft.com/office/drawing/2014/main" id="{97E7C962-EA82-49F2-B914-921DC8647F56}"/>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7" name="Slide Number Placeholder 5">
            <a:extLst>
              <a:ext uri="{FF2B5EF4-FFF2-40B4-BE49-F238E27FC236}">
                <a16:creationId xmlns:a16="http://schemas.microsoft.com/office/drawing/2014/main" id="{4CB4AA5F-75A6-4081-879F-4E8030F379D9}"/>
              </a:ext>
            </a:extLst>
          </p:cNvPr>
          <p:cNvSpPr>
            <a:spLocks noGrp="1"/>
          </p:cNvSpPr>
          <p:nvPr>
            <p:ph type="sldNum" sz="quarter" idx="12"/>
          </p:nvPr>
        </p:nvSpPr>
        <p:spPr/>
        <p:txBody>
          <a:bodyPr/>
          <a:lstStyle>
            <a:lvl1pPr>
              <a:defRPr/>
            </a:lvl1pPr>
          </a:lstStyle>
          <a:p>
            <a:pPr>
              <a:defRPr/>
            </a:pPr>
            <a:fld id="{CE97C2B4-7294-44B9-89BD-46032B0B1692}" type="slidenum">
              <a:rPr lang="en-US"/>
              <a:pPr>
                <a:defRPr/>
              </a:pPr>
              <a:t>‹#›</a:t>
            </a:fld>
            <a:endParaRPr lang="en-US"/>
          </a:p>
        </p:txBody>
      </p:sp>
    </p:spTree>
    <p:extLst>
      <p:ext uri="{BB962C8B-B14F-4D97-AF65-F5344CB8AC3E}">
        <p14:creationId xmlns:p14="http://schemas.microsoft.com/office/powerpoint/2010/main" val="322924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C400D-2A4D-499B-93FC-38892DEEF750}"/>
              </a:ext>
            </a:extLst>
          </p:cNvPr>
          <p:cNvSpPr>
            <a:spLocks noGrp="1"/>
          </p:cNvSpPr>
          <p:nvPr>
            <p:ph type="dt" sz="half" idx="10"/>
          </p:nvPr>
        </p:nvSpPr>
        <p:spPr/>
        <p:txBody>
          <a:bodyPr/>
          <a:lstStyle>
            <a:lvl1pPr>
              <a:defRPr/>
            </a:lvl1pPr>
          </a:lstStyle>
          <a:p>
            <a:pPr>
              <a:defRPr/>
            </a:pPr>
            <a:fld id="{D9C7DEEA-7AD9-4A5F-ADB6-0975794E8322}" type="datetime1">
              <a:rPr lang="en-US"/>
              <a:pPr>
                <a:defRPr/>
              </a:pPr>
              <a:t>6/25/2020</a:t>
            </a:fld>
            <a:endParaRPr lang="en-US"/>
          </a:p>
        </p:txBody>
      </p:sp>
      <p:sp>
        <p:nvSpPr>
          <p:cNvPr id="5" name="Footer Placeholder 4">
            <a:extLst>
              <a:ext uri="{FF2B5EF4-FFF2-40B4-BE49-F238E27FC236}">
                <a16:creationId xmlns:a16="http://schemas.microsoft.com/office/drawing/2014/main" id="{4410A6FD-75DE-415A-BB31-5646EB8D46D0}"/>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9CDD90EE-C1B0-4081-8157-56B885175A20}"/>
              </a:ext>
            </a:extLst>
          </p:cNvPr>
          <p:cNvSpPr>
            <a:spLocks noGrp="1"/>
          </p:cNvSpPr>
          <p:nvPr>
            <p:ph type="sldNum" sz="quarter" idx="12"/>
          </p:nvPr>
        </p:nvSpPr>
        <p:spPr/>
        <p:txBody>
          <a:bodyPr/>
          <a:lstStyle>
            <a:lvl1pPr>
              <a:defRPr/>
            </a:lvl1pPr>
          </a:lstStyle>
          <a:p>
            <a:pPr>
              <a:defRPr/>
            </a:pPr>
            <a:fld id="{CC7F08E9-9744-419A-A73D-A8FD0A7575FB}" type="slidenum">
              <a:rPr lang="en-US"/>
              <a:pPr>
                <a:defRPr/>
              </a:pPr>
              <a:t>‹#›</a:t>
            </a:fld>
            <a:endParaRPr lang="en-US"/>
          </a:p>
        </p:txBody>
      </p:sp>
    </p:spTree>
    <p:extLst>
      <p:ext uri="{BB962C8B-B14F-4D97-AF65-F5344CB8AC3E}">
        <p14:creationId xmlns:p14="http://schemas.microsoft.com/office/powerpoint/2010/main" val="140179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5A44CE8-E60B-48C6-955C-719024F6C9B2}"/>
              </a:ext>
            </a:extLst>
          </p:cNvPr>
          <p:cNvSpPr>
            <a:spLocks noGrp="1"/>
          </p:cNvSpPr>
          <p:nvPr>
            <p:ph type="dt" sz="half" idx="10"/>
          </p:nvPr>
        </p:nvSpPr>
        <p:spPr/>
        <p:txBody>
          <a:bodyPr/>
          <a:lstStyle>
            <a:lvl1pPr>
              <a:defRPr/>
            </a:lvl1pPr>
          </a:lstStyle>
          <a:p>
            <a:pPr>
              <a:defRPr/>
            </a:pPr>
            <a:fld id="{25A004C2-25A0-41A2-8684-B101081636E5}" type="datetime1">
              <a:rPr lang="en-US"/>
              <a:pPr>
                <a:defRPr/>
              </a:pPr>
              <a:t>6/25/2020</a:t>
            </a:fld>
            <a:endParaRPr lang="en-US"/>
          </a:p>
        </p:txBody>
      </p:sp>
      <p:sp>
        <p:nvSpPr>
          <p:cNvPr id="6" name="Footer Placeholder 4">
            <a:extLst>
              <a:ext uri="{FF2B5EF4-FFF2-40B4-BE49-F238E27FC236}">
                <a16:creationId xmlns:a16="http://schemas.microsoft.com/office/drawing/2014/main" id="{608089C9-424D-4465-AB5C-8C9D93420B94}"/>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7" name="Slide Number Placeholder 5">
            <a:extLst>
              <a:ext uri="{FF2B5EF4-FFF2-40B4-BE49-F238E27FC236}">
                <a16:creationId xmlns:a16="http://schemas.microsoft.com/office/drawing/2014/main" id="{A0DFE9B7-3974-48DF-954B-475B9C9A2C04}"/>
              </a:ext>
            </a:extLst>
          </p:cNvPr>
          <p:cNvSpPr>
            <a:spLocks noGrp="1"/>
          </p:cNvSpPr>
          <p:nvPr>
            <p:ph type="sldNum" sz="quarter" idx="12"/>
          </p:nvPr>
        </p:nvSpPr>
        <p:spPr/>
        <p:txBody>
          <a:bodyPr/>
          <a:lstStyle>
            <a:lvl1pPr>
              <a:defRPr/>
            </a:lvl1pPr>
          </a:lstStyle>
          <a:p>
            <a:pPr>
              <a:defRPr/>
            </a:pPr>
            <a:fld id="{3476A8D7-694F-4C3A-B1AD-EED2DA08585C}" type="slidenum">
              <a:rPr lang="en-US"/>
              <a:pPr>
                <a:defRPr/>
              </a:pPr>
              <a:t>‹#›</a:t>
            </a:fld>
            <a:endParaRPr lang="en-US"/>
          </a:p>
        </p:txBody>
      </p:sp>
    </p:spTree>
    <p:extLst>
      <p:ext uri="{BB962C8B-B14F-4D97-AF65-F5344CB8AC3E}">
        <p14:creationId xmlns:p14="http://schemas.microsoft.com/office/powerpoint/2010/main" val="698582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757B8-6581-4A52-A25E-05E67564ADE6}"/>
              </a:ext>
            </a:extLst>
          </p:cNvPr>
          <p:cNvSpPr>
            <a:spLocks noGrp="1"/>
          </p:cNvSpPr>
          <p:nvPr>
            <p:ph type="dt" sz="half" idx="10"/>
          </p:nvPr>
        </p:nvSpPr>
        <p:spPr/>
        <p:txBody>
          <a:bodyPr/>
          <a:lstStyle>
            <a:lvl1pPr>
              <a:defRPr/>
            </a:lvl1pPr>
          </a:lstStyle>
          <a:p>
            <a:pPr>
              <a:defRPr/>
            </a:pPr>
            <a:fld id="{19EDB769-398F-43C9-B9E8-06309A1EA1F9}" type="datetime1">
              <a:rPr lang="en-US"/>
              <a:pPr>
                <a:defRPr/>
              </a:pPr>
              <a:t>6/25/2020</a:t>
            </a:fld>
            <a:endParaRPr lang="en-US"/>
          </a:p>
        </p:txBody>
      </p:sp>
      <p:sp>
        <p:nvSpPr>
          <p:cNvPr id="5" name="Footer Placeholder 4">
            <a:extLst>
              <a:ext uri="{FF2B5EF4-FFF2-40B4-BE49-F238E27FC236}">
                <a16:creationId xmlns:a16="http://schemas.microsoft.com/office/drawing/2014/main" id="{767D567B-F0FF-4ACF-A09E-3D8D850920E9}"/>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8421687C-504B-440C-82C9-3CE812393798}"/>
              </a:ext>
            </a:extLst>
          </p:cNvPr>
          <p:cNvSpPr>
            <a:spLocks noGrp="1"/>
          </p:cNvSpPr>
          <p:nvPr>
            <p:ph type="sldNum" sz="quarter" idx="12"/>
          </p:nvPr>
        </p:nvSpPr>
        <p:spPr/>
        <p:txBody>
          <a:bodyPr/>
          <a:lstStyle>
            <a:lvl1pPr>
              <a:defRPr/>
            </a:lvl1pPr>
          </a:lstStyle>
          <a:p>
            <a:pPr>
              <a:defRPr/>
            </a:pPr>
            <a:fld id="{FB73BCC0-8807-4A9F-A8EF-0DDE593DB801}" type="slidenum">
              <a:rPr lang="en-US"/>
              <a:pPr>
                <a:defRPr/>
              </a:pPr>
              <a:t>‹#›</a:t>
            </a:fld>
            <a:endParaRPr lang="en-US"/>
          </a:p>
        </p:txBody>
      </p:sp>
    </p:spTree>
    <p:extLst>
      <p:ext uri="{BB962C8B-B14F-4D97-AF65-F5344CB8AC3E}">
        <p14:creationId xmlns:p14="http://schemas.microsoft.com/office/powerpoint/2010/main" val="2932927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D21A1-C68B-49F1-818E-B33EE7861597}"/>
              </a:ext>
            </a:extLst>
          </p:cNvPr>
          <p:cNvSpPr>
            <a:spLocks noGrp="1"/>
          </p:cNvSpPr>
          <p:nvPr>
            <p:ph type="dt" sz="half" idx="10"/>
          </p:nvPr>
        </p:nvSpPr>
        <p:spPr/>
        <p:txBody>
          <a:bodyPr/>
          <a:lstStyle>
            <a:lvl1pPr>
              <a:defRPr/>
            </a:lvl1pPr>
          </a:lstStyle>
          <a:p>
            <a:pPr>
              <a:defRPr/>
            </a:pPr>
            <a:fld id="{72CF6807-1152-496E-83E2-082DF4495BF2}" type="datetime1">
              <a:rPr lang="en-US"/>
              <a:pPr>
                <a:defRPr/>
              </a:pPr>
              <a:t>6/25/2020</a:t>
            </a:fld>
            <a:endParaRPr lang="en-US"/>
          </a:p>
        </p:txBody>
      </p:sp>
      <p:sp>
        <p:nvSpPr>
          <p:cNvPr id="5" name="Footer Placeholder 4">
            <a:extLst>
              <a:ext uri="{FF2B5EF4-FFF2-40B4-BE49-F238E27FC236}">
                <a16:creationId xmlns:a16="http://schemas.microsoft.com/office/drawing/2014/main" id="{6B6C7AF4-EF85-4A10-B29D-7E67A30DBF16}"/>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B1213138-0CC9-4693-B2B7-D62A2389D9C1}"/>
              </a:ext>
            </a:extLst>
          </p:cNvPr>
          <p:cNvSpPr>
            <a:spLocks noGrp="1"/>
          </p:cNvSpPr>
          <p:nvPr>
            <p:ph type="sldNum" sz="quarter" idx="12"/>
          </p:nvPr>
        </p:nvSpPr>
        <p:spPr/>
        <p:txBody>
          <a:bodyPr/>
          <a:lstStyle>
            <a:lvl1pPr>
              <a:defRPr/>
            </a:lvl1pPr>
          </a:lstStyle>
          <a:p>
            <a:pPr>
              <a:defRPr/>
            </a:pPr>
            <a:fld id="{21621F8C-2207-4C0A-997B-741FF297716B}" type="slidenum">
              <a:rPr lang="en-US"/>
              <a:pPr>
                <a:defRPr/>
              </a:pPr>
              <a:t>‹#›</a:t>
            </a:fld>
            <a:endParaRPr lang="en-US"/>
          </a:p>
        </p:txBody>
      </p:sp>
    </p:spTree>
    <p:extLst>
      <p:ext uri="{BB962C8B-B14F-4D97-AF65-F5344CB8AC3E}">
        <p14:creationId xmlns:p14="http://schemas.microsoft.com/office/powerpoint/2010/main" val="2137096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7A904E-2171-4A6B-B649-104D9B509917}"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1656350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A904E-2171-4A6B-B649-104D9B509917}"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2833673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7A904E-2171-4A6B-B649-104D9B509917}"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3551761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7A904E-2171-4A6B-B649-104D9B509917}" type="datetimeFigureOut">
              <a:rPr lang="en-US" smtClean="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3278024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7A904E-2171-4A6B-B649-104D9B509917}" type="datetimeFigureOut">
              <a:rPr lang="en-US" smtClean="0"/>
              <a:t>6/25/2020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1979183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7A904E-2171-4A6B-B649-104D9B509917}" type="datetimeFigureOut">
              <a:rPr lang="en-US" smtClean="0"/>
              <a:t>6/25/2020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3450734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A904E-2171-4A6B-B649-104D9B509917}" type="datetimeFigureOut">
              <a:rPr lang="en-US" smtClean="0"/>
              <a:t>6/25/2020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2211315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9C46D8-7F6E-41FD-9F32-B55F015CE554}"/>
              </a:ext>
            </a:extLst>
          </p:cNvPr>
          <p:cNvSpPr>
            <a:spLocks noGrp="1"/>
          </p:cNvSpPr>
          <p:nvPr>
            <p:ph type="dt" sz="half" idx="10"/>
          </p:nvPr>
        </p:nvSpPr>
        <p:spPr/>
        <p:txBody>
          <a:bodyPr/>
          <a:lstStyle>
            <a:lvl1pPr>
              <a:defRPr/>
            </a:lvl1pPr>
          </a:lstStyle>
          <a:p>
            <a:pPr>
              <a:defRPr/>
            </a:pPr>
            <a:fld id="{144E834A-435F-4B0A-B0DB-74C7D5D44C98}" type="datetime1">
              <a:rPr lang="en-US"/>
              <a:pPr>
                <a:defRPr/>
              </a:pPr>
              <a:t>6/25/2020</a:t>
            </a:fld>
            <a:endParaRPr lang="en-US"/>
          </a:p>
        </p:txBody>
      </p:sp>
      <p:sp>
        <p:nvSpPr>
          <p:cNvPr id="5" name="Footer Placeholder 4">
            <a:extLst>
              <a:ext uri="{FF2B5EF4-FFF2-40B4-BE49-F238E27FC236}">
                <a16:creationId xmlns:a16="http://schemas.microsoft.com/office/drawing/2014/main" id="{6FBBDDC0-D46A-4E04-B82E-ADD5EB9E98E7}"/>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68633980-79C8-474D-A40A-071A52338C28}"/>
              </a:ext>
            </a:extLst>
          </p:cNvPr>
          <p:cNvSpPr>
            <a:spLocks noGrp="1"/>
          </p:cNvSpPr>
          <p:nvPr>
            <p:ph type="sldNum" sz="quarter" idx="12"/>
          </p:nvPr>
        </p:nvSpPr>
        <p:spPr/>
        <p:txBody>
          <a:bodyPr/>
          <a:lstStyle>
            <a:lvl1pPr>
              <a:defRPr/>
            </a:lvl1pPr>
          </a:lstStyle>
          <a:p>
            <a:pPr>
              <a:defRPr/>
            </a:pPr>
            <a:fld id="{B01E4A5C-2A9F-4608-B9EB-73333D150A5D}" type="slidenum">
              <a:rPr lang="en-US"/>
              <a:pPr>
                <a:defRPr/>
              </a:pPr>
              <a:t>‹#›</a:t>
            </a:fld>
            <a:endParaRPr lang="en-US"/>
          </a:p>
        </p:txBody>
      </p:sp>
    </p:spTree>
    <p:extLst>
      <p:ext uri="{BB962C8B-B14F-4D97-AF65-F5344CB8AC3E}">
        <p14:creationId xmlns:p14="http://schemas.microsoft.com/office/powerpoint/2010/main" val="1596560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7A904E-2171-4A6B-B649-104D9B509917}" type="datetimeFigureOut">
              <a:rPr lang="en-US" smtClean="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3137925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7A904E-2171-4A6B-B649-104D9B509917}" type="datetimeFigureOut">
              <a:rPr lang="en-US" smtClean="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207305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A904E-2171-4A6B-B649-104D9B509917}"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3010321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A904E-2171-4A6B-B649-104D9B509917}"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3F1F-00C9-42A6-97CD-73C34730D5CB}" type="slidenum">
              <a:rPr lang="en-US" smtClean="0"/>
              <a:t>‹#›</a:t>
            </a:fld>
            <a:endParaRPr lang="en-US"/>
          </a:p>
        </p:txBody>
      </p:sp>
    </p:spTree>
    <p:extLst>
      <p:ext uri="{BB962C8B-B14F-4D97-AF65-F5344CB8AC3E}">
        <p14:creationId xmlns:p14="http://schemas.microsoft.com/office/powerpoint/2010/main" val="325433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170A3B-7BE3-43E9-BE2E-46980A940F05}"/>
              </a:ext>
            </a:extLst>
          </p:cNvPr>
          <p:cNvSpPr>
            <a:spLocks noGrp="1"/>
          </p:cNvSpPr>
          <p:nvPr>
            <p:ph type="dt" sz="half" idx="10"/>
          </p:nvPr>
        </p:nvSpPr>
        <p:spPr/>
        <p:txBody>
          <a:bodyPr/>
          <a:lstStyle>
            <a:lvl1pPr>
              <a:defRPr/>
            </a:lvl1pPr>
          </a:lstStyle>
          <a:p>
            <a:pPr>
              <a:defRPr/>
            </a:pPr>
            <a:fld id="{004C90B0-C00F-45A8-84A5-8A570C7F42F3}" type="datetime1">
              <a:rPr lang="en-US"/>
              <a:pPr>
                <a:defRPr/>
              </a:pPr>
              <a:t>6/25/2020</a:t>
            </a:fld>
            <a:endParaRPr lang="en-US"/>
          </a:p>
        </p:txBody>
      </p:sp>
      <p:sp>
        <p:nvSpPr>
          <p:cNvPr id="6" name="Footer Placeholder 4">
            <a:extLst>
              <a:ext uri="{FF2B5EF4-FFF2-40B4-BE49-F238E27FC236}">
                <a16:creationId xmlns:a16="http://schemas.microsoft.com/office/drawing/2014/main" id="{3B3D6DD4-9F81-45C9-B375-92174E95C3EA}"/>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7" name="Slide Number Placeholder 5">
            <a:extLst>
              <a:ext uri="{FF2B5EF4-FFF2-40B4-BE49-F238E27FC236}">
                <a16:creationId xmlns:a16="http://schemas.microsoft.com/office/drawing/2014/main" id="{EC6AAD58-02CD-44FE-AA24-05EB42958D39}"/>
              </a:ext>
            </a:extLst>
          </p:cNvPr>
          <p:cNvSpPr>
            <a:spLocks noGrp="1"/>
          </p:cNvSpPr>
          <p:nvPr>
            <p:ph type="sldNum" sz="quarter" idx="12"/>
          </p:nvPr>
        </p:nvSpPr>
        <p:spPr/>
        <p:txBody>
          <a:bodyPr/>
          <a:lstStyle>
            <a:lvl1pPr>
              <a:defRPr/>
            </a:lvl1pPr>
          </a:lstStyle>
          <a:p>
            <a:pPr>
              <a:defRPr/>
            </a:pPr>
            <a:fld id="{67638AAD-2B73-4CC8-83C0-5A7F3ECE0CF0}" type="slidenum">
              <a:rPr lang="en-US"/>
              <a:pPr>
                <a:defRPr/>
              </a:pPr>
              <a:t>‹#›</a:t>
            </a:fld>
            <a:endParaRPr lang="en-US"/>
          </a:p>
        </p:txBody>
      </p:sp>
    </p:spTree>
    <p:extLst>
      <p:ext uri="{BB962C8B-B14F-4D97-AF65-F5344CB8AC3E}">
        <p14:creationId xmlns:p14="http://schemas.microsoft.com/office/powerpoint/2010/main" val="3821486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A7F906-F738-439C-8778-AAF644EE2438}"/>
              </a:ext>
            </a:extLst>
          </p:cNvPr>
          <p:cNvSpPr>
            <a:spLocks noGrp="1"/>
          </p:cNvSpPr>
          <p:nvPr>
            <p:ph type="dt" sz="half" idx="10"/>
          </p:nvPr>
        </p:nvSpPr>
        <p:spPr/>
        <p:txBody>
          <a:bodyPr/>
          <a:lstStyle>
            <a:lvl1pPr>
              <a:defRPr/>
            </a:lvl1pPr>
          </a:lstStyle>
          <a:p>
            <a:pPr>
              <a:defRPr/>
            </a:pPr>
            <a:fld id="{27D1A4D2-1068-4C4C-9AFF-D9200BDCCAAB}" type="datetime1">
              <a:rPr lang="en-US"/>
              <a:pPr>
                <a:defRPr/>
              </a:pPr>
              <a:t>6/25/2020</a:t>
            </a:fld>
            <a:endParaRPr lang="en-US"/>
          </a:p>
        </p:txBody>
      </p:sp>
      <p:sp>
        <p:nvSpPr>
          <p:cNvPr id="8" name="Footer Placeholder 4">
            <a:extLst>
              <a:ext uri="{FF2B5EF4-FFF2-40B4-BE49-F238E27FC236}">
                <a16:creationId xmlns:a16="http://schemas.microsoft.com/office/drawing/2014/main" id="{3CFCC27E-B7FB-49CB-B9E2-0082B57CBA01}"/>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9" name="Slide Number Placeholder 5">
            <a:extLst>
              <a:ext uri="{FF2B5EF4-FFF2-40B4-BE49-F238E27FC236}">
                <a16:creationId xmlns:a16="http://schemas.microsoft.com/office/drawing/2014/main" id="{10340371-4EBD-499A-8B36-F2177BBF0775}"/>
              </a:ext>
            </a:extLst>
          </p:cNvPr>
          <p:cNvSpPr>
            <a:spLocks noGrp="1"/>
          </p:cNvSpPr>
          <p:nvPr>
            <p:ph type="sldNum" sz="quarter" idx="12"/>
          </p:nvPr>
        </p:nvSpPr>
        <p:spPr/>
        <p:txBody>
          <a:bodyPr/>
          <a:lstStyle>
            <a:lvl1pPr>
              <a:defRPr/>
            </a:lvl1pPr>
          </a:lstStyle>
          <a:p>
            <a:pPr>
              <a:defRPr/>
            </a:pPr>
            <a:fld id="{DE93F29C-3279-4A9D-A62F-D8F3107AF6AC}" type="slidenum">
              <a:rPr lang="en-US"/>
              <a:pPr>
                <a:defRPr/>
              </a:pPr>
              <a:t>‹#›</a:t>
            </a:fld>
            <a:endParaRPr lang="en-US"/>
          </a:p>
        </p:txBody>
      </p:sp>
    </p:spTree>
    <p:extLst>
      <p:ext uri="{BB962C8B-B14F-4D97-AF65-F5344CB8AC3E}">
        <p14:creationId xmlns:p14="http://schemas.microsoft.com/office/powerpoint/2010/main" val="3720658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5D835C7-F8D2-4C8E-A5F9-58A4619A6987}"/>
              </a:ext>
            </a:extLst>
          </p:cNvPr>
          <p:cNvSpPr>
            <a:spLocks noGrp="1"/>
          </p:cNvSpPr>
          <p:nvPr>
            <p:ph type="dt" sz="half" idx="10"/>
          </p:nvPr>
        </p:nvSpPr>
        <p:spPr/>
        <p:txBody>
          <a:bodyPr/>
          <a:lstStyle>
            <a:lvl1pPr>
              <a:defRPr/>
            </a:lvl1pPr>
          </a:lstStyle>
          <a:p>
            <a:pPr>
              <a:defRPr/>
            </a:pPr>
            <a:fld id="{763380AC-B261-4405-9D59-46474CA6E58F}" type="datetime1">
              <a:rPr lang="en-US"/>
              <a:pPr>
                <a:defRPr/>
              </a:pPr>
              <a:t>6/25/2020</a:t>
            </a:fld>
            <a:endParaRPr lang="en-US"/>
          </a:p>
        </p:txBody>
      </p:sp>
      <p:sp>
        <p:nvSpPr>
          <p:cNvPr id="4" name="Footer Placeholder 4">
            <a:extLst>
              <a:ext uri="{FF2B5EF4-FFF2-40B4-BE49-F238E27FC236}">
                <a16:creationId xmlns:a16="http://schemas.microsoft.com/office/drawing/2014/main" id="{A8F6AC0B-A750-41C2-8A09-F2C4A7B66B70}"/>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5" name="Slide Number Placeholder 5">
            <a:extLst>
              <a:ext uri="{FF2B5EF4-FFF2-40B4-BE49-F238E27FC236}">
                <a16:creationId xmlns:a16="http://schemas.microsoft.com/office/drawing/2014/main" id="{C498CFD7-1631-4BCF-89FD-8380F476B358}"/>
              </a:ext>
            </a:extLst>
          </p:cNvPr>
          <p:cNvSpPr>
            <a:spLocks noGrp="1"/>
          </p:cNvSpPr>
          <p:nvPr>
            <p:ph type="sldNum" sz="quarter" idx="12"/>
          </p:nvPr>
        </p:nvSpPr>
        <p:spPr/>
        <p:txBody>
          <a:bodyPr/>
          <a:lstStyle>
            <a:lvl1pPr>
              <a:defRPr/>
            </a:lvl1pPr>
          </a:lstStyle>
          <a:p>
            <a:pPr>
              <a:defRPr/>
            </a:pPr>
            <a:fld id="{90AB55CD-DE50-4C7B-9A64-FCD7453213CF}" type="slidenum">
              <a:rPr lang="en-US"/>
              <a:pPr>
                <a:defRPr/>
              </a:pPr>
              <a:t>‹#›</a:t>
            </a:fld>
            <a:endParaRPr lang="en-US"/>
          </a:p>
        </p:txBody>
      </p:sp>
    </p:spTree>
    <p:extLst>
      <p:ext uri="{BB962C8B-B14F-4D97-AF65-F5344CB8AC3E}">
        <p14:creationId xmlns:p14="http://schemas.microsoft.com/office/powerpoint/2010/main" val="229271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8DA384-514B-4F9C-9E6D-160CC2CDC50B}"/>
              </a:ext>
            </a:extLst>
          </p:cNvPr>
          <p:cNvSpPr>
            <a:spLocks noGrp="1"/>
          </p:cNvSpPr>
          <p:nvPr>
            <p:ph type="dt" sz="half" idx="10"/>
          </p:nvPr>
        </p:nvSpPr>
        <p:spPr/>
        <p:txBody>
          <a:bodyPr/>
          <a:lstStyle>
            <a:lvl1pPr>
              <a:defRPr/>
            </a:lvl1pPr>
          </a:lstStyle>
          <a:p>
            <a:pPr>
              <a:defRPr/>
            </a:pPr>
            <a:fld id="{4FFB9C4B-D5C5-4CA1-AB0F-3B7D2A11BB9C}" type="datetime1">
              <a:rPr lang="en-US"/>
              <a:pPr>
                <a:defRPr/>
              </a:pPr>
              <a:t>6/25/2020</a:t>
            </a:fld>
            <a:endParaRPr lang="en-US"/>
          </a:p>
        </p:txBody>
      </p:sp>
      <p:sp>
        <p:nvSpPr>
          <p:cNvPr id="3" name="Footer Placeholder 4">
            <a:extLst>
              <a:ext uri="{FF2B5EF4-FFF2-40B4-BE49-F238E27FC236}">
                <a16:creationId xmlns:a16="http://schemas.microsoft.com/office/drawing/2014/main" id="{D66DFAA3-1448-4125-9819-0703A90B7FE5}"/>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4" name="Slide Number Placeholder 5">
            <a:extLst>
              <a:ext uri="{FF2B5EF4-FFF2-40B4-BE49-F238E27FC236}">
                <a16:creationId xmlns:a16="http://schemas.microsoft.com/office/drawing/2014/main" id="{81A3E041-8423-4BED-A789-763E18A856D1}"/>
              </a:ext>
            </a:extLst>
          </p:cNvPr>
          <p:cNvSpPr>
            <a:spLocks noGrp="1"/>
          </p:cNvSpPr>
          <p:nvPr>
            <p:ph type="sldNum" sz="quarter" idx="12"/>
          </p:nvPr>
        </p:nvSpPr>
        <p:spPr/>
        <p:txBody>
          <a:bodyPr/>
          <a:lstStyle>
            <a:lvl1pPr>
              <a:defRPr/>
            </a:lvl1pPr>
          </a:lstStyle>
          <a:p>
            <a:pPr>
              <a:defRPr/>
            </a:pPr>
            <a:fld id="{B54D2584-DB17-4441-B923-D1278C866A14}" type="slidenum">
              <a:rPr lang="en-US"/>
              <a:pPr>
                <a:defRPr/>
              </a:pPr>
              <a:t>‹#›</a:t>
            </a:fld>
            <a:endParaRPr lang="en-US"/>
          </a:p>
        </p:txBody>
      </p:sp>
    </p:spTree>
    <p:extLst>
      <p:ext uri="{BB962C8B-B14F-4D97-AF65-F5344CB8AC3E}">
        <p14:creationId xmlns:p14="http://schemas.microsoft.com/office/powerpoint/2010/main" val="417985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12FA20A-EB03-43A1-8437-23A1039715CA}"/>
              </a:ext>
            </a:extLst>
          </p:cNvPr>
          <p:cNvSpPr>
            <a:spLocks noGrp="1"/>
          </p:cNvSpPr>
          <p:nvPr>
            <p:ph type="dt" sz="half" idx="10"/>
          </p:nvPr>
        </p:nvSpPr>
        <p:spPr/>
        <p:txBody>
          <a:bodyPr/>
          <a:lstStyle>
            <a:lvl1pPr>
              <a:defRPr/>
            </a:lvl1pPr>
          </a:lstStyle>
          <a:p>
            <a:pPr>
              <a:defRPr/>
            </a:pPr>
            <a:fld id="{0F924ACE-493F-4764-8838-7B0477DF3DF8}" type="datetime1">
              <a:rPr lang="en-US"/>
              <a:pPr>
                <a:defRPr/>
              </a:pPr>
              <a:t>6/25/2020</a:t>
            </a:fld>
            <a:endParaRPr lang="en-US"/>
          </a:p>
        </p:txBody>
      </p:sp>
      <p:sp>
        <p:nvSpPr>
          <p:cNvPr id="6" name="Footer Placeholder 4">
            <a:extLst>
              <a:ext uri="{FF2B5EF4-FFF2-40B4-BE49-F238E27FC236}">
                <a16:creationId xmlns:a16="http://schemas.microsoft.com/office/drawing/2014/main" id="{5651F293-B0EC-4E8C-87CD-DFAE1F1EBEAF}"/>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7" name="Slide Number Placeholder 5">
            <a:extLst>
              <a:ext uri="{FF2B5EF4-FFF2-40B4-BE49-F238E27FC236}">
                <a16:creationId xmlns:a16="http://schemas.microsoft.com/office/drawing/2014/main" id="{91AC661E-8908-4481-8B9C-1219B3B17AA8}"/>
              </a:ext>
            </a:extLst>
          </p:cNvPr>
          <p:cNvSpPr>
            <a:spLocks noGrp="1"/>
          </p:cNvSpPr>
          <p:nvPr>
            <p:ph type="sldNum" sz="quarter" idx="12"/>
          </p:nvPr>
        </p:nvSpPr>
        <p:spPr/>
        <p:txBody>
          <a:bodyPr/>
          <a:lstStyle>
            <a:lvl1pPr>
              <a:defRPr/>
            </a:lvl1pPr>
          </a:lstStyle>
          <a:p>
            <a:pPr>
              <a:defRPr/>
            </a:pPr>
            <a:fld id="{4C1DA939-24A9-4287-B039-35DD2E1D433B}" type="slidenum">
              <a:rPr lang="en-US"/>
              <a:pPr>
                <a:defRPr/>
              </a:pPr>
              <a:t>‹#›</a:t>
            </a:fld>
            <a:endParaRPr lang="en-US"/>
          </a:p>
        </p:txBody>
      </p:sp>
    </p:spTree>
    <p:extLst>
      <p:ext uri="{BB962C8B-B14F-4D97-AF65-F5344CB8AC3E}">
        <p14:creationId xmlns:p14="http://schemas.microsoft.com/office/powerpoint/2010/main" val="416199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C06404D-49DF-4B6E-8316-E1486E3DA51F}"/>
              </a:ext>
            </a:extLst>
          </p:cNvPr>
          <p:cNvSpPr>
            <a:spLocks noGrp="1"/>
          </p:cNvSpPr>
          <p:nvPr>
            <p:ph type="dt" sz="half" idx="10"/>
          </p:nvPr>
        </p:nvSpPr>
        <p:spPr/>
        <p:txBody>
          <a:bodyPr/>
          <a:lstStyle>
            <a:lvl1pPr>
              <a:defRPr/>
            </a:lvl1pPr>
          </a:lstStyle>
          <a:p>
            <a:pPr>
              <a:defRPr/>
            </a:pPr>
            <a:fld id="{80F36C95-3EE4-4D0C-B2E4-415803A6B7E4}" type="datetime1">
              <a:rPr lang="en-US"/>
              <a:pPr>
                <a:defRPr/>
              </a:pPr>
              <a:t>6/25/2020</a:t>
            </a:fld>
            <a:endParaRPr lang="en-US"/>
          </a:p>
        </p:txBody>
      </p:sp>
      <p:sp>
        <p:nvSpPr>
          <p:cNvPr id="6" name="Footer Placeholder 4">
            <a:extLst>
              <a:ext uri="{FF2B5EF4-FFF2-40B4-BE49-F238E27FC236}">
                <a16:creationId xmlns:a16="http://schemas.microsoft.com/office/drawing/2014/main" id="{76D66BF0-CDB1-4D16-B5EE-417B81B136AA}"/>
              </a:ext>
            </a:extLst>
          </p:cNvPr>
          <p:cNvSpPr>
            <a:spLocks noGrp="1"/>
          </p:cNvSpPr>
          <p:nvPr>
            <p:ph type="ftr" sz="quarter" idx="11"/>
          </p:nvPr>
        </p:nvSpPr>
        <p:spPr/>
        <p:txBody>
          <a:bodyPr/>
          <a:lstStyle>
            <a:lvl1pPr>
              <a:defRPr/>
            </a:lvl1pPr>
          </a:lstStyle>
          <a:p>
            <a:pPr>
              <a:defRPr/>
            </a:pPr>
            <a:r>
              <a:rPr lang="en-US"/>
              <a:t>For Internal Training Purposes Only</a:t>
            </a:r>
          </a:p>
        </p:txBody>
      </p:sp>
      <p:sp>
        <p:nvSpPr>
          <p:cNvPr id="7" name="Slide Number Placeholder 5">
            <a:extLst>
              <a:ext uri="{FF2B5EF4-FFF2-40B4-BE49-F238E27FC236}">
                <a16:creationId xmlns:a16="http://schemas.microsoft.com/office/drawing/2014/main" id="{89792C37-6E3E-4337-AEA9-0A48B47C03A5}"/>
              </a:ext>
            </a:extLst>
          </p:cNvPr>
          <p:cNvSpPr>
            <a:spLocks noGrp="1"/>
          </p:cNvSpPr>
          <p:nvPr>
            <p:ph type="sldNum" sz="quarter" idx="12"/>
          </p:nvPr>
        </p:nvSpPr>
        <p:spPr/>
        <p:txBody>
          <a:bodyPr/>
          <a:lstStyle>
            <a:lvl1pPr>
              <a:defRPr/>
            </a:lvl1pPr>
          </a:lstStyle>
          <a:p>
            <a:pPr>
              <a:defRPr/>
            </a:pPr>
            <a:fld id="{E763FBAC-4C72-42A9-BEB7-F81B0E1A638C}" type="slidenum">
              <a:rPr lang="en-US"/>
              <a:pPr>
                <a:defRPr/>
              </a:pPr>
              <a:t>‹#›</a:t>
            </a:fld>
            <a:endParaRPr lang="en-US"/>
          </a:p>
        </p:txBody>
      </p:sp>
    </p:spTree>
    <p:extLst>
      <p:ext uri="{BB962C8B-B14F-4D97-AF65-F5344CB8AC3E}">
        <p14:creationId xmlns:p14="http://schemas.microsoft.com/office/powerpoint/2010/main" val="253287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AF6BA58-D045-4E21-89A2-6891F829E84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C579257-153F-4084-AFB3-96BB0D5C850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6F7274-E0F8-4CF4-BC4C-DB706C3616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0A82BAB1-7DAA-412C-9BA9-16C2C1DE5682}" type="datetime1">
              <a:rPr lang="en-US"/>
              <a:pPr>
                <a:defRPr/>
              </a:pPr>
              <a:t>6/25/2020</a:t>
            </a:fld>
            <a:endParaRPr lang="en-US"/>
          </a:p>
        </p:txBody>
      </p:sp>
      <p:sp>
        <p:nvSpPr>
          <p:cNvPr id="5" name="Footer Placeholder 4">
            <a:extLst>
              <a:ext uri="{FF2B5EF4-FFF2-40B4-BE49-F238E27FC236}">
                <a16:creationId xmlns:a16="http://schemas.microsoft.com/office/drawing/2014/main" id="{393362E1-1474-450D-B88F-B09CACF647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CB6D9DAA-AD12-40EF-BF1E-4B9F1F49C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630DE81-9311-452E-8FB1-3C4C44161D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30CAF07-70AD-4B7C-91E1-DD4AC8D9B91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EE55FE0-CB52-4387-B391-39316700741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8C0D2AE-1C05-45F6-8130-6EB3328CF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082E6E3C-EF88-4254-B4B8-BD20C3E7664F}" type="datetime1">
              <a:rPr lang="en-US"/>
              <a:pPr>
                <a:defRPr/>
              </a:pPr>
              <a:t>6/25/2020</a:t>
            </a:fld>
            <a:endParaRPr lang="en-US"/>
          </a:p>
        </p:txBody>
      </p:sp>
      <p:sp>
        <p:nvSpPr>
          <p:cNvPr id="5" name="Footer Placeholder 4">
            <a:extLst>
              <a:ext uri="{FF2B5EF4-FFF2-40B4-BE49-F238E27FC236}">
                <a16:creationId xmlns:a16="http://schemas.microsoft.com/office/drawing/2014/main" id="{DDDF38E2-2125-41A3-AE53-AD14F68EB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r>
              <a:rPr lang="en-US"/>
              <a:t>For Internal Training Purposes Only</a:t>
            </a:r>
          </a:p>
        </p:txBody>
      </p:sp>
      <p:sp>
        <p:nvSpPr>
          <p:cNvPr id="6" name="Slide Number Placeholder 5">
            <a:extLst>
              <a:ext uri="{FF2B5EF4-FFF2-40B4-BE49-F238E27FC236}">
                <a16:creationId xmlns:a16="http://schemas.microsoft.com/office/drawing/2014/main" id="{8A8F5576-5BED-4E9B-9027-F08FAB86B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92B4EF3-A163-4584-8EAC-F921BF7840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A904E-2171-4A6B-B649-104D9B509917}" type="datetimeFigureOut">
              <a:rPr lang="en-US" smtClean="0"/>
              <a:t>6/25/2020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53F1F-00C9-42A6-97CD-73C34730D5CB}" type="slidenum">
              <a:rPr lang="en-US" smtClean="0"/>
              <a:t>‹#›</a:t>
            </a:fld>
            <a:endParaRPr lang="en-US"/>
          </a:p>
        </p:txBody>
      </p:sp>
    </p:spTree>
    <p:extLst>
      <p:ext uri="{BB962C8B-B14F-4D97-AF65-F5344CB8AC3E}">
        <p14:creationId xmlns:p14="http://schemas.microsoft.com/office/powerpoint/2010/main" val="415507082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s://www.va.gov/osdbu/verification/" TargetMode="External"/><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vip.vetbiz.va.gov/" TargetMode="Externa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hyperlink" Target="https://emma.maryland.gov/" TargetMode="External"/><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hyperlink" Target="https://procurement.maryland.gov/rfp/"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americannewsbroadcasting.blogspot.com/2012/06/flag-day-facts-about-us-flag.html" TargetMode="External"/><Relationship Id="rId4" Type="http://schemas.openxmlformats.org/officeDocument/2006/relationships/image" Target="../media/image7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americannewsbroadcasting.blogspot.com/2012/06/flag-day-facts-about-us-flag.html" TargetMode="External"/><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1.xml.rels><?xml version="1.0" encoding="UTF-8" standalone="yes"?>
<Relationships xmlns="http://schemas.openxmlformats.org/package/2006/relationships"><Relationship Id="rId3" Type="http://schemas.openxmlformats.org/officeDocument/2006/relationships/hyperlink" Target="http://americannewsbroadcasting.blogspot.com/2012/06/flag-day-facts-about-us-flag.html" TargetMode="External"/><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2.xml.rels><?xml version="1.0" encoding="UTF-8" standalone="yes"?>
<Relationships xmlns="http://schemas.openxmlformats.org/package/2006/relationships"><Relationship Id="rId8" Type="http://schemas.openxmlformats.org/officeDocument/2006/relationships/hyperlink" Target="mailto:vsbereports.gosba@maryland.gov" TargetMode="External"/><Relationship Id="rId3" Type="http://schemas.openxmlformats.org/officeDocument/2006/relationships/notesSlide" Target="../notesSlides/notesSlide42.xml"/><Relationship Id="rId7" Type="http://schemas.openxmlformats.org/officeDocument/2006/relationships/hyperlink" Target="mailto:sbrreports.gosba@maryland.gov" TargetMode="External"/><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hyperlink" Target="mailto:mbereports.gosba@maryland.gov" TargetMode="External"/><Relationship Id="rId5" Type="http://schemas.openxmlformats.org/officeDocument/2006/relationships/hyperlink" Target="mailto:compliance.gosba@maryland.gov" TargetMode="External"/><Relationship Id="rId4" Type="http://schemas.openxmlformats.org/officeDocument/2006/relationships/image" Target="../media/image15.png"/><Relationship Id="rId9" Type="http://schemas.openxmlformats.org/officeDocument/2006/relationships/hyperlink" Target="mailto:vsbe.gosba@maryland.gov"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mailto:nichelle.johnson1@Maryland.gov" TargetMode="External"/><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82.jpeg"/></Relationships>
</file>

<file path=ppt/slides/_rels/slide11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bpw.maryland.gov/Pages/adv-2001-2.asp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chantal.kai-lewis@maryland.go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hyperlink" Target="https://gomdsmallbiz.maryland.gov/Pages/Reporting-Tool-MBE.asp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doit.state.md.us/MBEForm3/"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mbe.mdot.maryland.gov/directory/"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9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sba.gov/sites/default/files/files/Size_Standards_Table.pdf"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7">
            <a:extLst>
              <a:ext uri="{FF2B5EF4-FFF2-40B4-BE49-F238E27FC236}">
                <a16:creationId xmlns:a16="http://schemas.microsoft.com/office/drawing/2014/main" id="{F50D5310-7464-44EE-81EC-7E1104C7B4F1}"/>
              </a:ext>
            </a:extLst>
          </p:cNvPr>
          <p:cNvSpPr txBox="1">
            <a:spLocks noChangeArrowheads="1"/>
          </p:cNvSpPr>
          <p:nvPr/>
        </p:nvSpPr>
        <p:spPr bwMode="auto">
          <a:xfrm>
            <a:off x="6608763" y="6281738"/>
            <a:ext cx="4305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5123" name="Picture 9">
            <a:extLst>
              <a:ext uri="{FF2B5EF4-FFF2-40B4-BE49-F238E27FC236}">
                <a16:creationId xmlns:a16="http://schemas.microsoft.com/office/drawing/2014/main" id="{BEF3DB50-39F4-43B3-BB57-07D5FB03DE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9787" y="3784600"/>
            <a:ext cx="562451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22162C2-A4C0-454D-BFBC-BA4FF866982A}"/>
              </a:ext>
            </a:extLst>
          </p:cNvPr>
          <p:cNvSpPr txBox="1"/>
          <p:nvPr/>
        </p:nvSpPr>
        <p:spPr>
          <a:xfrm>
            <a:off x="392113" y="757238"/>
            <a:ext cx="11374437" cy="1108075"/>
          </a:xfrm>
          <a:prstGeom prst="rect">
            <a:avLst/>
          </a:prstGeom>
          <a:noFill/>
        </p:spPr>
        <p:txBody>
          <a:bodyPr>
            <a:spAutoFit/>
          </a:bodyPr>
          <a:lstStyle/>
          <a:p>
            <a:pPr algn="ctr" eaLnBrk="1" fontAlgn="auto" hangingPunct="1">
              <a:spcBef>
                <a:spcPts val="0"/>
              </a:spcBef>
              <a:spcAft>
                <a:spcPts val="0"/>
              </a:spcAft>
              <a:defRPr/>
            </a:pPr>
            <a:r>
              <a:rPr lang="en-US" sz="6600" dirty="0">
                <a:ln w="0"/>
                <a:effectLst>
                  <a:outerShdw blurRad="38100" dist="19050" dir="2700000" algn="tl" rotWithShape="0">
                    <a:schemeClr val="dk1">
                      <a:alpha val="40000"/>
                    </a:schemeClr>
                  </a:outerShdw>
                </a:effectLst>
                <a:latin typeface="+mn-lt"/>
              </a:rPr>
              <a:t>MBE LIAISON TRAINING</a:t>
            </a:r>
          </a:p>
        </p:txBody>
      </p:sp>
      <p:sp>
        <p:nvSpPr>
          <p:cNvPr id="5125" name="TextBox 2">
            <a:extLst>
              <a:ext uri="{FF2B5EF4-FFF2-40B4-BE49-F238E27FC236}">
                <a16:creationId xmlns:a16="http://schemas.microsoft.com/office/drawing/2014/main" id="{8452DB8A-3DEF-42E4-B19D-1019238138B8}"/>
              </a:ext>
            </a:extLst>
          </p:cNvPr>
          <p:cNvSpPr txBox="1">
            <a:spLocks noChangeArrowheads="1"/>
          </p:cNvSpPr>
          <p:nvPr/>
        </p:nvSpPr>
        <p:spPr bwMode="auto">
          <a:xfrm>
            <a:off x="571500" y="1866900"/>
            <a:ext cx="112410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a:solidFill>
                  <a:srgbClr val="C00000"/>
                </a:solidFill>
              </a:rPr>
              <a:t>Presented by the</a:t>
            </a:r>
          </a:p>
          <a:p>
            <a:pPr algn="ctr" eaLnBrk="1" hangingPunct="1"/>
            <a:r>
              <a:rPr lang="en-US" altLang="en-US" sz="2800" b="1" dirty="0">
                <a:solidFill>
                  <a:srgbClr val="C00000"/>
                </a:solidFill>
              </a:rPr>
              <a:t>Governor’s Office of Small, Minority &amp; Women </a:t>
            </a:r>
          </a:p>
          <a:p>
            <a:pPr algn="ctr" eaLnBrk="1" hangingPunct="1"/>
            <a:r>
              <a:rPr lang="en-US" altLang="en-US" sz="2800" b="1" dirty="0">
                <a:solidFill>
                  <a:srgbClr val="C00000"/>
                </a:solidFill>
              </a:rPr>
              <a:t>Business Affairs (GOSBA)</a:t>
            </a:r>
          </a:p>
          <a:p>
            <a:pPr algn="ctr" eaLnBrk="1" hangingPunct="1"/>
            <a:r>
              <a:rPr lang="en-US" altLang="en-US" sz="2800" b="1" dirty="0"/>
              <a:t>June 25,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38200" y="2431432"/>
            <a:ext cx="10515600" cy="1325563"/>
          </a:xfrm>
        </p:spPr>
        <p:txBody>
          <a:bodyPr/>
          <a:lstStyle/>
          <a:p>
            <a:pPr algn="ctr" eaLnBrk="1" hangingPunct="1"/>
            <a:r>
              <a:rPr lang="en-US" altLang="en-US" b="1" dirty="0"/>
              <a:t>The Procurement Review Group: </a:t>
            </a:r>
            <a:br>
              <a:rPr lang="en-US" altLang="en-US" dirty="0"/>
            </a:br>
            <a:r>
              <a:rPr lang="en-US" altLang="en-US" b="1" dirty="0"/>
              <a:t>THE DO’S &amp; DONT’S</a:t>
            </a:r>
            <a:endParaRPr lang="en-US" alt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
        <p:nvSpPr>
          <p:cNvPr id="24581" name="TextBox 6"/>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dirty="0">
                <a:latin typeface="Arial Narrow" panose="020B0606020202030204" pitchFamily="34" charset="0"/>
              </a:rPr>
              <a:t>Governor’s Office of Small, Minority &amp; Women Business Affairs</a:t>
            </a:r>
          </a:p>
        </p:txBody>
      </p:sp>
    </p:spTree>
    <p:extLst>
      <p:ext uri="{BB962C8B-B14F-4D97-AF65-F5344CB8AC3E}">
        <p14:creationId xmlns:p14="http://schemas.microsoft.com/office/powerpoint/2010/main" val="844720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lstStyle/>
          <a:p>
            <a:r>
              <a:rPr lang="en-US" dirty="0"/>
              <a:t>VSBE- Veteran Verification</a:t>
            </a:r>
            <a:br>
              <a:rPr lang="en-US" dirty="0"/>
            </a:br>
            <a:endParaRPr lang="en-US" dirty="0"/>
          </a:p>
        </p:txBody>
      </p:sp>
      <p:sp>
        <p:nvSpPr>
          <p:cNvPr id="3" name="Subtitle 2"/>
          <p:cNvSpPr>
            <a:spLocks noGrp="1"/>
          </p:cNvSpPr>
          <p:nvPr>
            <p:ph type="subTitle" idx="1"/>
          </p:nvPr>
        </p:nvSpPr>
        <p:spPr>
          <a:xfrm>
            <a:off x="1524000" y="1291288"/>
            <a:ext cx="9144000" cy="3607494"/>
          </a:xfrm>
        </p:spPr>
        <p:txBody>
          <a:bodyPr>
            <a:normAutofit/>
          </a:bodyPr>
          <a:lstStyle/>
          <a:p>
            <a:r>
              <a:rPr lang="en-US" sz="2200" dirty="0"/>
              <a:t>2) Vendor must obtain Veteran Verification from the Maryland Department of Veterans Affairs </a:t>
            </a:r>
            <a:r>
              <a:rPr lang="en-US" sz="2200" b="1" u="sng" dirty="0"/>
              <a:t>OR </a:t>
            </a:r>
            <a:r>
              <a:rPr lang="en-US" sz="2200" dirty="0"/>
              <a:t>U.S. Department of Veterans Affairs/Vetbiz. </a:t>
            </a:r>
          </a:p>
          <a:p>
            <a:r>
              <a:rPr lang="en-US" sz="2200" dirty="0"/>
              <a:t>Information can be found on gomdsmallbiz.maryland.gov.</a:t>
            </a:r>
          </a:p>
          <a:p>
            <a:endParaRPr lang="en-US" sz="2200" dirty="0"/>
          </a:p>
          <a:p>
            <a:endParaRPr lang="en-US" sz="2200" dirty="0"/>
          </a:p>
          <a:p>
            <a:endParaRPr lang="en-US" sz="2200" dirty="0"/>
          </a:p>
          <a:p>
            <a:endParaRPr lang="en-US" sz="2200" b="1" dirty="0"/>
          </a:p>
        </p:txBody>
      </p:sp>
      <p:pic>
        <p:nvPicPr>
          <p:cNvPr id="4" name="Picture 3"/>
          <p:cNvPicPr>
            <a:picLocks noChangeAspect="1"/>
          </p:cNvPicPr>
          <p:nvPr/>
        </p:nvPicPr>
        <p:blipFill>
          <a:blip r:embed="rId2"/>
          <a:stretch>
            <a:fillRect/>
          </a:stretch>
        </p:blipFill>
        <p:spPr>
          <a:xfrm>
            <a:off x="1966586" y="2364815"/>
            <a:ext cx="8505173" cy="4351253"/>
          </a:xfrm>
          <a:prstGeom prst="rect">
            <a:avLst/>
          </a:prstGeom>
        </p:spPr>
      </p:pic>
      <p:sp>
        <p:nvSpPr>
          <p:cNvPr id="5" name="Left Arrow 4"/>
          <p:cNvSpPr/>
          <p:nvPr/>
        </p:nvSpPr>
        <p:spPr>
          <a:xfrm>
            <a:off x="9807879" y="4802423"/>
            <a:ext cx="400833" cy="2254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0471759" y="4730491"/>
            <a:ext cx="1603331" cy="369332"/>
          </a:xfrm>
          <a:prstGeom prst="rect">
            <a:avLst/>
          </a:prstGeom>
          <a:noFill/>
        </p:spPr>
        <p:txBody>
          <a:bodyPr wrap="square" rtlCol="0">
            <a:spAutoFit/>
          </a:bodyPr>
          <a:lstStyle/>
          <a:p>
            <a:r>
              <a:rPr lang="en-US" b="1" u="sng" dirty="0"/>
              <a:t>(MDVA Form)</a:t>
            </a:r>
          </a:p>
        </p:txBody>
      </p:sp>
      <p:sp>
        <p:nvSpPr>
          <p:cNvPr id="9" name="Right Arrow 8"/>
          <p:cNvSpPr/>
          <p:nvPr/>
        </p:nvSpPr>
        <p:spPr>
          <a:xfrm>
            <a:off x="7574072" y="4963034"/>
            <a:ext cx="463463" cy="208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108527" y="4882700"/>
            <a:ext cx="1465545" cy="369332"/>
          </a:xfrm>
          <a:prstGeom prst="rect">
            <a:avLst/>
          </a:prstGeom>
          <a:noFill/>
        </p:spPr>
        <p:txBody>
          <a:bodyPr wrap="square" rtlCol="0">
            <a:spAutoFit/>
          </a:bodyPr>
          <a:lstStyle/>
          <a:p>
            <a:r>
              <a:rPr lang="en-US" b="1" u="sng" dirty="0"/>
              <a:t>(Vetbiz Info)</a:t>
            </a:r>
          </a:p>
        </p:txBody>
      </p:sp>
    </p:spTree>
    <p:extLst>
      <p:ext uri="{BB962C8B-B14F-4D97-AF65-F5344CB8AC3E}">
        <p14:creationId xmlns:p14="http://schemas.microsoft.com/office/powerpoint/2010/main" val="13778437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normAutofit/>
          </a:bodyPr>
          <a:lstStyle/>
          <a:p>
            <a:r>
              <a:rPr lang="en-US" dirty="0"/>
              <a:t>VSBE- Veteran Verification</a:t>
            </a:r>
            <a:br>
              <a:rPr lang="en-US" dirty="0"/>
            </a:br>
            <a:endParaRPr lang="en-US" dirty="0"/>
          </a:p>
        </p:txBody>
      </p:sp>
      <p:sp>
        <p:nvSpPr>
          <p:cNvPr id="3" name="Subtitle 2"/>
          <p:cNvSpPr>
            <a:spLocks noGrp="1"/>
          </p:cNvSpPr>
          <p:nvPr>
            <p:ph type="subTitle" idx="1"/>
          </p:nvPr>
        </p:nvSpPr>
        <p:spPr>
          <a:xfrm>
            <a:off x="1524000" y="1603333"/>
            <a:ext cx="9144000" cy="3607494"/>
          </a:xfrm>
        </p:spPr>
        <p:txBody>
          <a:bodyPr>
            <a:normAutofit/>
          </a:bodyPr>
          <a:lstStyle/>
          <a:p>
            <a:endParaRPr lang="en-US" sz="2200" dirty="0"/>
          </a:p>
          <a:p>
            <a:endParaRPr lang="en-US" sz="2200" dirty="0"/>
          </a:p>
          <a:p>
            <a:endParaRPr lang="en-US" sz="2200" dirty="0"/>
          </a:p>
          <a:p>
            <a:endParaRPr lang="en-US" sz="2200" dirty="0"/>
          </a:p>
          <a:p>
            <a:endParaRPr lang="en-US" sz="2200" dirty="0"/>
          </a:p>
          <a:p>
            <a:endParaRPr lang="en-US" sz="2200" b="1" dirty="0"/>
          </a:p>
        </p:txBody>
      </p:sp>
      <p:pic>
        <p:nvPicPr>
          <p:cNvPr id="4" name="Picture 3"/>
          <p:cNvPicPr>
            <a:picLocks noChangeAspect="1"/>
          </p:cNvPicPr>
          <p:nvPr/>
        </p:nvPicPr>
        <p:blipFill>
          <a:blip r:embed="rId2"/>
          <a:stretch>
            <a:fillRect/>
          </a:stretch>
        </p:blipFill>
        <p:spPr>
          <a:xfrm>
            <a:off x="3883003" y="1390388"/>
            <a:ext cx="4283967" cy="5372067"/>
          </a:xfrm>
          <a:prstGeom prst="rect">
            <a:avLst/>
          </a:prstGeom>
        </p:spPr>
      </p:pic>
      <p:sp>
        <p:nvSpPr>
          <p:cNvPr id="7" name="TextBox 6"/>
          <p:cNvSpPr txBox="1"/>
          <p:nvPr/>
        </p:nvSpPr>
        <p:spPr>
          <a:xfrm>
            <a:off x="909714" y="3082487"/>
            <a:ext cx="2217682" cy="2031325"/>
          </a:xfrm>
          <a:prstGeom prst="rect">
            <a:avLst/>
          </a:prstGeom>
          <a:noFill/>
        </p:spPr>
        <p:txBody>
          <a:bodyPr wrap="square" rtlCol="0">
            <a:spAutoFit/>
          </a:bodyPr>
          <a:lstStyle/>
          <a:p>
            <a:pPr algn="ctr"/>
            <a:r>
              <a:rPr lang="en-US" b="1" u="sng" dirty="0"/>
              <a:t>MDVA Verification of Veteran Status Form</a:t>
            </a:r>
          </a:p>
          <a:p>
            <a:pPr algn="ctr"/>
            <a:endParaRPr lang="en-US" b="1" u="sng" dirty="0"/>
          </a:p>
          <a:p>
            <a:pPr algn="ctr"/>
            <a:r>
              <a:rPr lang="en-US" dirty="0"/>
              <a:t> Vendor forwards this form to the MDVA to obtain Veteran verification.  </a:t>
            </a:r>
          </a:p>
        </p:txBody>
      </p:sp>
      <p:sp>
        <p:nvSpPr>
          <p:cNvPr id="8" name="TextBox 7"/>
          <p:cNvSpPr txBox="1"/>
          <p:nvPr/>
        </p:nvSpPr>
        <p:spPr>
          <a:xfrm>
            <a:off x="9064604" y="2576560"/>
            <a:ext cx="2217682" cy="2862322"/>
          </a:xfrm>
          <a:prstGeom prst="rect">
            <a:avLst/>
          </a:prstGeom>
          <a:noFill/>
        </p:spPr>
        <p:txBody>
          <a:bodyPr wrap="square" rtlCol="0">
            <a:spAutoFit/>
          </a:bodyPr>
          <a:lstStyle/>
          <a:p>
            <a:pPr algn="ctr"/>
            <a:r>
              <a:rPr lang="en-US" dirty="0"/>
              <a:t>If the vendor is verified as a Veteran, they will receive an MDVA# (i.e. MDVA2020-000), which will be used as the “VSBE Certification #” within their eMMA account.</a:t>
            </a:r>
          </a:p>
        </p:txBody>
      </p:sp>
    </p:spTree>
    <p:extLst>
      <p:ext uri="{BB962C8B-B14F-4D97-AF65-F5344CB8AC3E}">
        <p14:creationId xmlns:p14="http://schemas.microsoft.com/office/powerpoint/2010/main" val="21238488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normAutofit/>
          </a:bodyPr>
          <a:lstStyle/>
          <a:p>
            <a:r>
              <a:rPr lang="en-US" dirty="0"/>
              <a:t>VSBE- Veteran Verification</a:t>
            </a:r>
            <a:br>
              <a:rPr lang="en-US" dirty="0"/>
            </a:br>
            <a:endParaRPr lang="en-US" dirty="0"/>
          </a:p>
        </p:txBody>
      </p:sp>
      <p:sp>
        <p:nvSpPr>
          <p:cNvPr id="3" name="Subtitle 2"/>
          <p:cNvSpPr>
            <a:spLocks noGrp="1"/>
          </p:cNvSpPr>
          <p:nvPr>
            <p:ph type="subTitle" idx="1"/>
          </p:nvPr>
        </p:nvSpPr>
        <p:spPr>
          <a:xfrm>
            <a:off x="1524000" y="1603333"/>
            <a:ext cx="9144000" cy="3607494"/>
          </a:xfrm>
        </p:spPr>
        <p:txBody>
          <a:bodyPr>
            <a:normAutofit/>
          </a:bodyPr>
          <a:lstStyle/>
          <a:p>
            <a:endParaRPr lang="en-US" sz="2200" dirty="0"/>
          </a:p>
          <a:p>
            <a:endParaRPr lang="en-US" sz="2200" dirty="0"/>
          </a:p>
          <a:p>
            <a:endParaRPr lang="en-US" sz="2200" dirty="0"/>
          </a:p>
          <a:p>
            <a:endParaRPr lang="en-US" sz="2200" dirty="0"/>
          </a:p>
          <a:p>
            <a:endParaRPr lang="en-US" sz="2200" dirty="0"/>
          </a:p>
          <a:p>
            <a:endParaRPr lang="en-US" sz="2200" b="1" dirty="0"/>
          </a:p>
        </p:txBody>
      </p:sp>
      <p:pic>
        <p:nvPicPr>
          <p:cNvPr id="5" name="Picture 4"/>
          <p:cNvPicPr>
            <a:picLocks noChangeAspect="1"/>
          </p:cNvPicPr>
          <p:nvPr/>
        </p:nvPicPr>
        <p:blipFill>
          <a:blip r:embed="rId2"/>
          <a:stretch>
            <a:fillRect/>
          </a:stretch>
        </p:blipFill>
        <p:spPr>
          <a:xfrm>
            <a:off x="2772104" y="1370943"/>
            <a:ext cx="6815958" cy="5304355"/>
          </a:xfrm>
          <a:prstGeom prst="rect">
            <a:avLst/>
          </a:prstGeom>
        </p:spPr>
      </p:pic>
      <p:sp>
        <p:nvSpPr>
          <p:cNvPr id="6" name="TextBox 5"/>
          <p:cNvSpPr txBox="1"/>
          <p:nvPr/>
        </p:nvSpPr>
        <p:spPr>
          <a:xfrm>
            <a:off x="315310" y="2348505"/>
            <a:ext cx="2207173" cy="3416320"/>
          </a:xfrm>
          <a:prstGeom prst="rect">
            <a:avLst/>
          </a:prstGeom>
          <a:noFill/>
        </p:spPr>
        <p:txBody>
          <a:bodyPr wrap="square" rtlCol="0">
            <a:spAutoFit/>
          </a:bodyPr>
          <a:lstStyle/>
          <a:p>
            <a:r>
              <a:rPr lang="en-US" b="1" u="sng" dirty="0"/>
              <a:t>Vetbiz Information</a:t>
            </a:r>
          </a:p>
          <a:p>
            <a:endParaRPr lang="en-US" b="1" u="sng" dirty="0"/>
          </a:p>
          <a:p>
            <a:r>
              <a:rPr lang="en-US" dirty="0"/>
              <a:t>If the vendor decides to obtain Veteran Verification from the U.S. Department of Veterans Affairs/Vetbiz, they can visit this website for information- </a:t>
            </a:r>
            <a:r>
              <a:rPr lang="en-US" dirty="0">
                <a:hlinkClick r:id="rId3"/>
              </a:rPr>
              <a:t>https://www.va.gov/osdbu/verification/</a:t>
            </a:r>
            <a:r>
              <a:rPr lang="en-US" dirty="0"/>
              <a:t>.</a:t>
            </a:r>
          </a:p>
        </p:txBody>
      </p:sp>
    </p:spTree>
    <p:extLst>
      <p:ext uri="{BB962C8B-B14F-4D97-AF65-F5344CB8AC3E}">
        <p14:creationId xmlns:p14="http://schemas.microsoft.com/office/powerpoint/2010/main" val="5990967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normAutofit/>
          </a:bodyPr>
          <a:lstStyle/>
          <a:p>
            <a:r>
              <a:rPr lang="en-US" sz="5800" dirty="0"/>
              <a:t>VSBE- Veteran Verification</a:t>
            </a:r>
            <a:br>
              <a:rPr lang="en-US" dirty="0"/>
            </a:br>
            <a:endParaRPr lang="en-US" dirty="0"/>
          </a:p>
        </p:txBody>
      </p:sp>
      <p:sp>
        <p:nvSpPr>
          <p:cNvPr id="3" name="Subtitle 2"/>
          <p:cNvSpPr>
            <a:spLocks noGrp="1"/>
          </p:cNvSpPr>
          <p:nvPr>
            <p:ph type="subTitle" idx="1"/>
          </p:nvPr>
        </p:nvSpPr>
        <p:spPr>
          <a:xfrm>
            <a:off x="1524000" y="1603333"/>
            <a:ext cx="9144000" cy="3607494"/>
          </a:xfrm>
        </p:spPr>
        <p:txBody>
          <a:bodyPr>
            <a:normAutofit/>
          </a:bodyPr>
          <a:lstStyle/>
          <a:p>
            <a:endParaRPr lang="en-US" sz="2200" dirty="0"/>
          </a:p>
          <a:p>
            <a:endParaRPr lang="en-US" sz="2200" dirty="0"/>
          </a:p>
          <a:p>
            <a:endParaRPr lang="en-US" sz="2200" dirty="0"/>
          </a:p>
          <a:p>
            <a:endParaRPr lang="en-US" sz="2200" dirty="0"/>
          </a:p>
          <a:p>
            <a:endParaRPr lang="en-US" sz="2200" dirty="0"/>
          </a:p>
          <a:p>
            <a:endParaRPr lang="en-US" sz="2200" b="1" dirty="0"/>
          </a:p>
        </p:txBody>
      </p:sp>
      <p:sp>
        <p:nvSpPr>
          <p:cNvPr id="6" name="TextBox 5"/>
          <p:cNvSpPr txBox="1"/>
          <p:nvPr/>
        </p:nvSpPr>
        <p:spPr>
          <a:xfrm>
            <a:off x="2181467" y="2348505"/>
            <a:ext cx="2753711" cy="3416320"/>
          </a:xfrm>
          <a:prstGeom prst="rect">
            <a:avLst/>
          </a:prstGeom>
          <a:noFill/>
        </p:spPr>
        <p:txBody>
          <a:bodyPr wrap="square" rtlCol="0">
            <a:spAutoFit/>
          </a:bodyPr>
          <a:lstStyle/>
          <a:p>
            <a:pPr algn="ctr"/>
            <a:r>
              <a:rPr lang="en-US" b="1" u="sng" dirty="0"/>
              <a:t>Vetbiz Information</a:t>
            </a:r>
          </a:p>
          <a:p>
            <a:pPr algn="ctr"/>
            <a:endParaRPr lang="en-US" dirty="0"/>
          </a:p>
          <a:p>
            <a:pPr algn="ctr"/>
            <a:r>
              <a:rPr lang="en-US" dirty="0"/>
              <a:t>If the vendor already has a Vetbiz account that is current/valid, in which their DUNS# is found on </a:t>
            </a:r>
            <a:r>
              <a:rPr lang="en-US" dirty="0">
                <a:hlinkClick r:id="rId2"/>
              </a:rPr>
              <a:t>https://vip.vetbiz.va.gov/</a:t>
            </a:r>
            <a:r>
              <a:rPr lang="en-US" dirty="0"/>
              <a:t>, this DUNS# can be used for the Veteran verification (and listed within their eMMA account as the “VSBE Certification #”).</a:t>
            </a:r>
          </a:p>
        </p:txBody>
      </p:sp>
      <p:pic>
        <p:nvPicPr>
          <p:cNvPr id="7" name="Picture 6"/>
          <p:cNvPicPr>
            <a:picLocks noChangeAspect="1"/>
          </p:cNvPicPr>
          <p:nvPr/>
        </p:nvPicPr>
        <p:blipFill>
          <a:blip r:embed="rId3"/>
          <a:stretch>
            <a:fillRect/>
          </a:stretch>
        </p:blipFill>
        <p:spPr>
          <a:xfrm>
            <a:off x="5592645" y="1603333"/>
            <a:ext cx="4580228" cy="5155324"/>
          </a:xfrm>
          <a:prstGeom prst="rect">
            <a:avLst/>
          </a:prstGeom>
        </p:spPr>
      </p:pic>
    </p:spTree>
    <p:extLst>
      <p:ext uri="{BB962C8B-B14F-4D97-AF65-F5344CB8AC3E}">
        <p14:creationId xmlns:p14="http://schemas.microsoft.com/office/powerpoint/2010/main" val="2727072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normAutofit fontScale="90000"/>
          </a:bodyPr>
          <a:lstStyle/>
          <a:p>
            <a:r>
              <a:rPr lang="en-US" dirty="0"/>
              <a:t>VSBE- eMMA VSBE Application</a:t>
            </a:r>
            <a:br>
              <a:rPr lang="en-US" dirty="0"/>
            </a:br>
            <a:endParaRPr lang="en-US" dirty="0"/>
          </a:p>
        </p:txBody>
      </p:sp>
      <p:sp>
        <p:nvSpPr>
          <p:cNvPr id="3" name="Subtitle 2"/>
          <p:cNvSpPr>
            <a:spLocks noGrp="1"/>
          </p:cNvSpPr>
          <p:nvPr>
            <p:ph type="subTitle" idx="1"/>
          </p:nvPr>
        </p:nvSpPr>
        <p:spPr>
          <a:xfrm>
            <a:off x="1524000" y="1603332"/>
            <a:ext cx="9144000" cy="5102267"/>
          </a:xfrm>
        </p:spPr>
        <p:txBody>
          <a:bodyPr>
            <a:normAutofit/>
          </a:bodyPr>
          <a:lstStyle/>
          <a:p>
            <a:r>
              <a:rPr lang="en-US" sz="2200" dirty="0"/>
              <a:t>3) Vendor must submit the eMMA VSBE Application. </a:t>
            </a:r>
          </a:p>
          <a:p>
            <a:endParaRPr lang="en-US" sz="2200" dirty="0"/>
          </a:p>
          <a:p>
            <a:endParaRPr lang="en-US" sz="2200" dirty="0"/>
          </a:p>
          <a:p>
            <a:endParaRPr lang="en-US" sz="2200" dirty="0"/>
          </a:p>
          <a:p>
            <a:endParaRPr lang="en-US" sz="2200" dirty="0"/>
          </a:p>
          <a:p>
            <a:endParaRPr lang="en-US" sz="2200" dirty="0"/>
          </a:p>
          <a:p>
            <a:endParaRPr lang="en-US" sz="2200" b="1" dirty="0"/>
          </a:p>
          <a:p>
            <a:endParaRPr lang="en-US" sz="2200" b="1" dirty="0"/>
          </a:p>
          <a:p>
            <a:endParaRPr lang="en-US" sz="2200" b="1" dirty="0"/>
          </a:p>
          <a:p>
            <a:endParaRPr lang="en-US" sz="2200" i="1" dirty="0"/>
          </a:p>
          <a:p>
            <a:r>
              <a:rPr lang="en-US" sz="2200" i="1" dirty="0"/>
              <a:t>**Once the vendor has completed these 3 steps, the information will be reviewed to determine their VSBE Program certification status.</a:t>
            </a:r>
          </a:p>
        </p:txBody>
      </p:sp>
      <p:pic>
        <p:nvPicPr>
          <p:cNvPr id="4" name="Picture 3"/>
          <p:cNvPicPr>
            <a:picLocks noChangeAspect="1"/>
          </p:cNvPicPr>
          <p:nvPr/>
        </p:nvPicPr>
        <p:blipFill>
          <a:blip r:embed="rId2"/>
          <a:stretch>
            <a:fillRect/>
          </a:stretch>
        </p:blipFill>
        <p:spPr>
          <a:xfrm>
            <a:off x="3309937" y="2443491"/>
            <a:ext cx="5572125" cy="3400425"/>
          </a:xfrm>
          <a:prstGeom prst="rect">
            <a:avLst/>
          </a:prstGeom>
        </p:spPr>
      </p:pic>
    </p:spTree>
    <p:extLst>
      <p:ext uri="{BB962C8B-B14F-4D97-AF65-F5344CB8AC3E}">
        <p14:creationId xmlns:p14="http://schemas.microsoft.com/office/powerpoint/2010/main" val="23418873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lstStyle/>
          <a:p>
            <a:r>
              <a:rPr lang="en-US" dirty="0"/>
              <a:t>VSBE- Internal Vendor Search</a:t>
            </a:r>
            <a:br>
              <a:rPr lang="en-US" dirty="0"/>
            </a:br>
            <a:endParaRPr lang="en-US" dirty="0"/>
          </a:p>
        </p:txBody>
      </p:sp>
      <p:sp>
        <p:nvSpPr>
          <p:cNvPr id="3" name="Subtitle 2"/>
          <p:cNvSpPr>
            <a:spLocks noGrp="1"/>
          </p:cNvSpPr>
          <p:nvPr>
            <p:ph type="subTitle" idx="1"/>
          </p:nvPr>
        </p:nvSpPr>
        <p:spPr>
          <a:xfrm>
            <a:off x="1524000" y="1321390"/>
            <a:ext cx="9144000" cy="3607494"/>
          </a:xfrm>
        </p:spPr>
        <p:txBody>
          <a:bodyPr>
            <a:normAutofit/>
          </a:bodyPr>
          <a:lstStyle/>
          <a:p>
            <a:endParaRPr lang="en-US" sz="2200" dirty="0"/>
          </a:p>
          <a:p>
            <a:endParaRPr lang="en-US" sz="2200" dirty="0"/>
          </a:p>
          <a:p>
            <a:endParaRPr lang="en-US" sz="2200" dirty="0"/>
          </a:p>
          <a:p>
            <a:endParaRPr lang="en-US" sz="2200" b="1" dirty="0"/>
          </a:p>
        </p:txBody>
      </p:sp>
      <p:pic>
        <p:nvPicPr>
          <p:cNvPr id="6" name="Picture 5"/>
          <p:cNvPicPr>
            <a:picLocks noChangeAspect="1"/>
          </p:cNvPicPr>
          <p:nvPr/>
        </p:nvPicPr>
        <p:blipFill>
          <a:blip r:embed="rId2"/>
          <a:stretch>
            <a:fillRect/>
          </a:stretch>
        </p:blipFill>
        <p:spPr>
          <a:xfrm>
            <a:off x="138112" y="2463385"/>
            <a:ext cx="11915775" cy="2724150"/>
          </a:xfrm>
          <a:prstGeom prst="rect">
            <a:avLst/>
          </a:prstGeom>
        </p:spPr>
      </p:pic>
      <p:sp>
        <p:nvSpPr>
          <p:cNvPr id="7" name="Oval 6"/>
          <p:cNvSpPr/>
          <p:nvPr/>
        </p:nvSpPr>
        <p:spPr>
          <a:xfrm>
            <a:off x="1881352" y="2463385"/>
            <a:ext cx="1870841" cy="97349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38112" y="4878627"/>
            <a:ext cx="1648647" cy="43092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1644869" y="5187535"/>
            <a:ext cx="9144000" cy="19465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dirty="0"/>
              <a:t>VSBE vendors can be found by conducting an Internal Vendor Search in eMMA. </a:t>
            </a:r>
            <a:br>
              <a:rPr lang="en-US" dirty="0"/>
            </a:br>
            <a:endParaRPr lang="en-US" dirty="0"/>
          </a:p>
        </p:txBody>
      </p:sp>
    </p:spTree>
    <p:extLst>
      <p:ext uri="{BB962C8B-B14F-4D97-AF65-F5344CB8AC3E}">
        <p14:creationId xmlns:p14="http://schemas.microsoft.com/office/powerpoint/2010/main" val="19942487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lstStyle/>
          <a:p>
            <a:r>
              <a:rPr lang="en-US" dirty="0"/>
              <a:t>VSBE- Internal Vendor Search</a:t>
            </a:r>
            <a:br>
              <a:rPr lang="en-US" dirty="0"/>
            </a:br>
            <a:endParaRPr lang="en-US" dirty="0"/>
          </a:p>
        </p:txBody>
      </p:sp>
      <p:sp>
        <p:nvSpPr>
          <p:cNvPr id="3" name="Subtitle 2"/>
          <p:cNvSpPr>
            <a:spLocks noGrp="1"/>
          </p:cNvSpPr>
          <p:nvPr>
            <p:ph type="subTitle" idx="1"/>
          </p:nvPr>
        </p:nvSpPr>
        <p:spPr>
          <a:xfrm>
            <a:off x="1524000" y="1321390"/>
            <a:ext cx="9144000" cy="3607494"/>
          </a:xfrm>
        </p:spPr>
        <p:txBody>
          <a:bodyPr>
            <a:normAutofit/>
          </a:bodyPr>
          <a:lstStyle/>
          <a:p>
            <a:endParaRPr lang="en-US" sz="2200" dirty="0"/>
          </a:p>
          <a:p>
            <a:endParaRPr lang="en-US" sz="2200" dirty="0"/>
          </a:p>
          <a:p>
            <a:endParaRPr lang="en-US" sz="2200" dirty="0"/>
          </a:p>
          <a:p>
            <a:endParaRPr lang="en-US" sz="2200" b="1" dirty="0"/>
          </a:p>
        </p:txBody>
      </p:sp>
      <p:pic>
        <p:nvPicPr>
          <p:cNvPr id="4" name="Picture 3"/>
          <p:cNvPicPr>
            <a:picLocks noChangeAspect="1"/>
          </p:cNvPicPr>
          <p:nvPr/>
        </p:nvPicPr>
        <p:blipFill>
          <a:blip r:embed="rId2"/>
          <a:stretch>
            <a:fillRect/>
          </a:stretch>
        </p:blipFill>
        <p:spPr>
          <a:xfrm>
            <a:off x="708045" y="1865791"/>
            <a:ext cx="11001375" cy="2143125"/>
          </a:xfrm>
          <a:prstGeom prst="rect">
            <a:avLst/>
          </a:prstGeom>
        </p:spPr>
      </p:pic>
      <p:sp>
        <p:nvSpPr>
          <p:cNvPr id="5" name="Oval 4"/>
          <p:cNvSpPr/>
          <p:nvPr/>
        </p:nvSpPr>
        <p:spPr>
          <a:xfrm>
            <a:off x="4813738" y="3267904"/>
            <a:ext cx="3941379" cy="10681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1636732" y="4911486"/>
            <a:ext cx="9144000" cy="1946514"/>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dirty="0"/>
              <a:t>To determine the VSBE certification status, click into the “Company Info” section of the vendor’s account.  If the “VSBE Certification #” field has a DUNS# (9-digits, i.e. 123456789) </a:t>
            </a:r>
            <a:r>
              <a:rPr lang="en-US" sz="2200" b="1" u="sng" dirty="0"/>
              <a:t>OR </a:t>
            </a:r>
            <a:r>
              <a:rPr lang="en-US" sz="2200" dirty="0"/>
              <a:t>MDVA# (12 alphanumeric characters, i.e. MDVA2020-000) listed </a:t>
            </a:r>
            <a:r>
              <a:rPr lang="en-US" sz="2200" b="1" u="sng" dirty="0"/>
              <a:t>AND </a:t>
            </a:r>
            <a:r>
              <a:rPr lang="en-US" sz="2200" dirty="0"/>
              <a:t>‘Approved’ in the “VSBE Application Status” field, this vendor is VSBE certified. </a:t>
            </a:r>
            <a:br>
              <a:rPr lang="en-US" dirty="0"/>
            </a:br>
            <a:endParaRPr lang="en-US" dirty="0"/>
          </a:p>
        </p:txBody>
      </p:sp>
    </p:spTree>
    <p:extLst>
      <p:ext uri="{BB962C8B-B14F-4D97-AF65-F5344CB8AC3E}">
        <p14:creationId xmlns:p14="http://schemas.microsoft.com/office/powerpoint/2010/main" val="18247331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normAutofit fontScale="90000"/>
          </a:bodyPr>
          <a:lstStyle/>
          <a:p>
            <a:r>
              <a:rPr lang="en-US" dirty="0"/>
              <a:t>VSBE- External Vendor Search</a:t>
            </a:r>
            <a:br>
              <a:rPr lang="en-US" dirty="0"/>
            </a:br>
            <a:endParaRPr lang="en-US" dirty="0"/>
          </a:p>
        </p:txBody>
      </p:sp>
      <p:sp>
        <p:nvSpPr>
          <p:cNvPr id="3" name="Subtitle 2"/>
          <p:cNvSpPr>
            <a:spLocks noGrp="1"/>
          </p:cNvSpPr>
          <p:nvPr>
            <p:ph type="subTitle" idx="1"/>
          </p:nvPr>
        </p:nvSpPr>
        <p:spPr>
          <a:xfrm>
            <a:off x="1524000" y="1603333"/>
            <a:ext cx="9144000" cy="3607494"/>
          </a:xfrm>
        </p:spPr>
        <p:txBody>
          <a:bodyPr>
            <a:normAutofit/>
          </a:bodyPr>
          <a:lstStyle/>
          <a:p>
            <a:endParaRPr lang="en-US" sz="2200" dirty="0"/>
          </a:p>
          <a:p>
            <a:pPr marL="457200" indent="-457200">
              <a:buAutoNum type="arabicParenR"/>
            </a:pPr>
            <a:endParaRPr lang="en-US" sz="2200" dirty="0"/>
          </a:p>
          <a:p>
            <a:endParaRPr lang="en-US" sz="2200" dirty="0"/>
          </a:p>
          <a:p>
            <a:endParaRPr lang="en-US" sz="2200" dirty="0"/>
          </a:p>
          <a:p>
            <a:endParaRPr lang="en-US" sz="2200" dirty="0"/>
          </a:p>
          <a:p>
            <a:endParaRPr lang="en-US" sz="2200" b="1" dirty="0"/>
          </a:p>
        </p:txBody>
      </p:sp>
      <p:pic>
        <p:nvPicPr>
          <p:cNvPr id="5" name="Picture 4"/>
          <p:cNvPicPr>
            <a:picLocks noChangeAspect="1"/>
          </p:cNvPicPr>
          <p:nvPr/>
        </p:nvPicPr>
        <p:blipFill>
          <a:blip r:embed="rId2"/>
          <a:stretch>
            <a:fillRect/>
          </a:stretch>
        </p:blipFill>
        <p:spPr>
          <a:xfrm>
            <a:off x="1996965" y="1499187"/>
            <a:ext cx="8198069" cy="4695665"/>
          </a:xfrm>
          <a:prstGeom prst="rect">
            <a:avLst/>
          </a:prstGeom>
        </p:spPr>
      </p:pic>
      <p:sp>
        <p:nvSpPr>
          <p:cNvPr id="6" name="Oval 5"/>
          <p:cNvSpPr/>
          <p:nvPr/>
        </p:nvSpPr>
        <p:spPr>
          <a:xfrm>
            <a:off x="6481571" y="4897145"/>
            <a:ext cx="1537822" cy="6273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240220" y="6345357"/>
            <a:ext cx="9711558" cy="369332"/>
          </a:xfrm>
          <a:prstGeom prst="rect">
            <a:avLst/>
          </a:prstGeom>
          <a:noFill/>
        </p:spPr>
        <p:txBody>
          <a:bodyPr wrap="square" rtlCol="0">
            <a:spAutoFit/>
          </a:bodyPr>
          <a:lstStyle/>
          <a:p>
            <a:pPr algn="ctr"/>
            <a:r>
              <a:rPr lang="en-US" dirty="0"/>
              <a:t>You can also visit the eMMA website (</a:t>
            </a:r>
            <a:r>
              <a:rPr lang="en-US" dirty="0">
                <a:hlinkClick r:id="rId3"/>
              </a:rPr>
              <a:t>https://emma.maryland.gov/</a:t>
            </a:r>
            <a:r>
              <a:rPr lang="en-US" dirty="0"/>
              <a:t>) to perform a VSBE vendor search.</a:t>
            </a:r>
          </a:p>
        </p:txBody>
      </p:sp>
    </p:spTree>
    <p:extLst>
      <p:ext uri="{BB962C8B-B14F-4D97-AF65-F5344CB8AC3E}">
        <p14:creationId xmlns:p14="http://schemas.microsoft.com/office/powerpoint/2010/main" val="9485114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normAutofit fontScale="90000"/>
          </a:bodyPr>
          <a:lstStyle/>
          <a:p>
            <a:r>
              <a:rPr lang="en-US" dirty="0"/>
              <a:t>VSBE- External Vendor Search</a:t>
            </a:r>
            <a:br>
              <a:rPr lang="en-US" dirty="0"/>
            </a:br>
            <a:endParaRPr lang="en-US" dirty="0"/>
          </a:p>
        </p:txBody>
      </p:sp>
      <p:sp>
        <p:nvSpPr>
          <p:cNvPr id="3" name="Subtitle 2"/>
          <p:cNvSpPr>
            <a:spLocks noGrp="1"/>
          </p:cNvSpPr>
          <p:nvPr>
            <p:ph type="subTitle" idx="1"/>
          </p:nvPr>
        </p:nvSpPr>
        <p:spPr>
          <a:xfrm>
            <a:off x="1524000" y="1603333"/>
            <a:ext cx="9144000" cy="3607494"/>
          </a:xfrm>
        </p:spPr>
        <p:txBody>
          <a:bodyPr>
            <a:normAutofit/>
          </a:bodyPr>
          <a:lstStyle/>
          <a:p>
            <a:endParaRPr lang="en-US" sz="2200" dirty="0"/>
          </a:p>
          <a:p>
            <a:endParaRPr lang="en-US" sz="2200" dirty="0"/>
          </a:p>
          <a:p>
            <a:endParaRPr lang="en-US" sz="2200" dirty="0"/>
          </a:p>
          <a:p>
            <a:endParaRPr lang="en-US" sz="2200" dirty="0"/>
          </a:p>
          <a:p>
            <a:endParaRPr lang="en-US" sz="2200" dirty="0"/>
          </a:p>
          <a:p>
            <a:endParaRPr lang="en-US" sz="2200" b="1" dirty="0"/>
          </a:p>
        </p:txBody>
      </p:sp>
      <p:pic>
        <p:nvPicPr>
          <p:cNvPr id="4" name="Picture 3"/>
          <p:cNvPicPr>
            <a:picLocks noChangeAspect="1"/>
          </p:cNvPicPr>
          <p:nvPr/>
        </p:nvPicPr>
        <p:blipFill>
          <a:blip r:embed="rId2"/>
          <a:stretch>
            <a:fillRect/>
          </a:stretch>
        </p:blipFill>
        <p:spPr>
          <a:xfrm>
            <a:off x="967937" y="1381772"/>
            <a:ext cx="10037304" cy="4320716"/>
          </a:xfrm>
          <a:prstGeom prst="rect">
            <a:avLst/>
          </a:prstGeom>
        </p:spPr>
      </p:pic>
      <p:sp>
        <p:nvSpPr>
          <p:cNvPr id="5" name="Oval 4"/>
          <p:cNvSpPr/>
          <p:nvPr/>
        </p:nvSpPr>
        <p:spPr>
          <a:xfrm>
            <a:off x="967937" y="3180974"/>
            <a:ext cx="1113111" cy="45221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9038897" y="3940703"/>
            <a:ext cx="2185166" cy="6273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6060812"/>
            <a:ext cx="12192000" cy="369332"/>
          </a:xfrm>
          <a:prstGeom prst="rect">
            <a:avLst/>
          </a:prstGeom>
          <a:noFill/>
        </p:spPr>
        <p:txBody>
          <a:bodyPr wrap="square" rtlCol="0">
            <a:spAutoFit/>
          </a:bodyPr>
          <a:lstStyle/>
          <a:p>
            <a:pPr algn="ctr"/>
            <a:r>
              <a:rPr lang="en-US" dirty="0"/>
              <a:t>You will find the “VSBE Certification #” and “Expiration Date” listed for the VSBE certified vendors.</a:t>
            </a:r>
          </a:p>
        </p:txBody>
      </p:sp>
    </p:spTree>
    <p:extLst>
      <p:ext uri="{BB962C8B-B14F-4D97-AF65-F5344CB8AC3E}">
        <p14:creationId xmlns:p14="http://schemas.microsoft.com/office/powerpoint/2010/main" val="3580709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2CF80B71-ADF1-4238-A87E-39D6EDA36BE1}"/>
              </a:ext>
            </a:extLst>
          </p:cNvPr>
          <p:cNvSpPr>
            <a:spLocks noGrp="1"/>
          </p:cNvSpPr>
          <p:nvPr>
            <p:ph type="title"/>
          </p:nvPr>
        </p:nvSpPr>
        <p:spPr/>
        <p:txBody>
          <a:bodyPr/>
          <a:lstStyle/>
          <a:p>
            <a:r>
              <a:rPr lang="en-US" altLang="en-US" dirty="0"/>
              <a:t>VSBE Information</a:t>
            </a:r>
          </a:p>
        </p:txBody>
      </p:sp>
      <p:sp>
        <p:nvSpPr>
          <p:cNvPr id="3" name="Content Placeholder 2">
            <a:extLst>
              <a:ext uri="{FF2B5EF4-FFF2-40B4-BE49-F238E27FC236}">
                <a16:creationId xmlns:a16="http://schemas.microsoft.com/office/drawing/2014/main" id="{E79FC776-9387-4B26-9A10-7FFB7AE1ACB6}"/>
              </a:ext>
            </a:extLst>
          </p:cNvPr>
          <p:cNvSpPr>
            <a:spLocks noGrp="1"/>
          </p:cNvSpPr>
          <p:nvPr>
            <p:ph idx="1"/>
          </p:nvPr>
        </p:nvSpPr>
        <p:spPr>
          <a:xfrm>
            <a:off x="838200" y="1878919"/>
            <a:ext cx="10515600" cy="4351338"/>
          </a:xfrm>
        </p:spPr>
        <p:txBody>
          <a:bodyPr rtlCol="0">
            <a:normAutofit/>
          </a:bodyPr>
          <a:lstStyle/>
          <a:p>
            <a:pPr fontAlgn="auto">
              <a:spcAft>
                <a:spcPts val="0"/>
              </a:spcAft>
              <a:defRPr/>
            </a:pPr>
            <a:r>
              <a:rPr lang="en-US" dirty="0"/>
              <a:t>VSBE Reports are due on 10/1 annually </a:t>
            </a:r>
          </a:p>
          <a:p>
            <a:pPr fontAlgn="auto">
              <a:spcAft>
                <a:spcPts val="0"/>
              </a:spcAft>
              <a:defRPr/>
            </a:pPr>
            <a:r>
              <a:rPr lang="en-US" dirty="0"/>
              <a:t>Regulations: COMAR 21.11.13.04 D</a:t>
            </a:r>
          </a:p>
          <a:p>
            <a:pPr lvl="1" fontAlgn="auto">
              <a:spcAft>
                <a:spcPts val="0"/>
              </a:spcAft>
              <a:defRPr/>
            </a:pPr>
            <a:r>
              <a:rPr lang="en-US" dirty="0"/>
              <a:t>“</a:t>
            </a:r>
            <a:r>
              <a:rPr lang="en-US" b="1" dirty="0"/>
              <a:t>D. </a:t>
            </a:r>
            <a:r>
              <a:rPr lang="en-US" dirty="0"/>
              <a:t>Procurement agencies shall use the forms and affidavits developed by the Governor's Office of Small, Minority, and Women Business Affairs for reporting procedures required by this title.”</a:t>
            </a:r>
          </a:p>
          <a:p>
            <a:pPr fontAlgn="auto">
              <a:spcAft>
                <a:spcPts val="0"/>
              </a:spcAft>
              <a:defRPr/>
            </a:pPr>
            <a:r>
              <a:rPr lang="en-US" dirty="0"/>
              <a:t>VSBE Schedule E: Utilization Affidavit and Participation Schedule, are online: </a:t>
            </a:r>
            <a:r>
              <a:rPr lang="en-US" dirty="0">
                <a:hlinkClick r:id="rId3"/>
              </a:rPr>
              <a:t>https://procurement.maryland.gov/rfp/</a:t>
            </a:r>
            <a:r>
              <a:rPr lang="en-US" dirty="0"/>
              <a:t> and should be completed similarly to MBE forms (COMAR 21.11.13.06)</a:t>
            </a:r>
          </a:p>
          <a:p>
            <a:pPr fontAlgn="auto">
              <a:spcAft>
                <a:spcPts val="0"/>
              </a:spcAft>
              <a:defRPr/>
            </a:pPr>
            <a:r>
              <a:rPr lang="en-US" dirty="0"/>
              <a:t>Bidders can request VSBE waiver, if needed.</a:t>
            </a:r>
          </a:p>
        </p:txBody>
      </p:sp>
      <p:sp>
        <p:nvSpPr>
          <p:cNvPr id="4" name="Footer Placeholder 3">
            <a:extLst>
              <a:ext uri="{FF2B5EF4-FFF2-40B4-BE49-F238E27FC236}">
                <a16:creationId xmlns:a16="http://schemas.microsoft.com/office/drawing/2014/main" id="{BA97D71F-84C6-4220-ABC8-F779ACEE1E29}"/>
              </a:ext>
            </a:extLst>
          </p:cNvPr>
          <p:cNvSpPr>
            <a:spLocks noGrp="1"/>
          </p:cNvSpPr>
          <p:nvPr>
            <p:ph type="ftr" sz="quarter" idx="11"/>
          </p:nvPr>
        </p:nvSpPr>
        <p:spPr/>
        <p:txBody>
          <a:bodyPr/>
          <a:lstStyle/>
          <a:p>
            <a:pPr>
              <a:defRPr/>
            </a:pPr>
            <a:r>
              <a:rPr lang="en-US"/>
              <a:t>For Internal Training Purposes Only</a:t>
            </a:r>
          </a:p>
        </p:txBody>
      </p:sp>
      <p:sp>
        <p:nvSpPr>
          <p:cNvPr id="53253" name="TextBox 6">
            <a:extLst>
              <a:ext uri="{FF2B5EF4-FFF2-40B4-BE49-F238E27FC236}">
                <a16:creationId xmlns:a16="http://schemas.microsoft.com/office/drawing/2014/main" id="{5DC94325-9C4A-410C-8CFA-12DD0E3B8B4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2" name="Rectangle 1">
            <a:extLst>
              <a:ext uri="{FF2B5EF4-FFF2-40B4-BE49-F238E27FC236}">
                <a16:creationId xmlns:a16="http://schemas.microsoft.com/office/drawing/2014/main" id="{0163E088-0877-4DC3-8A51-74701067B8D7}"/>
              </a:ext>
            </a:extLst>
          </p:cNvPr>
          <p:cNvSpPr/>
          <p:nvPr/>
        </p:nvSpPr>
        <p:spPr>
          <a:xfrm>
            <a:off x="838200" y="1374435"/>
            <a:ext cx="9910536" cy="225652"/>
          </a:xfrm>
          <a:prstGeom prst="rect">
            <a:avLst/>
          </a:prstGeom>
          <a:blipFill>
            <a:blip r:embed="rId4">
              <a:extLst>
                <a:ext uri="{837473B0-CC2E-450A-ABE3-18F120FF3D39}">
                  <a1611:picAttrSrcUrl xmlns:a1611="http://schemas.microsoft.com/office/drawing/2016/11/main" r:id="rId5"/>
                </a:ext>
              </a:extLst>
            </a:blip>
            <a:stretch>
              <a:fillRect t="-57888" b="-193115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62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38200" y="186016"/>
            <a:ext cx="10515600" cy="1325563"/>
          </a:xfrm>
        </p:spPr>
        <p:txBody>
          <a:bodyPr/>
          <a:lstStyle/>
          <a:p>
            <a:pPr eaLnBrk="1" hangingPunct="1"/>
            <a:r>
              <a:rPr lang="en-US" altLang="en-US" b="1" dirty="0"/>
              <a:t>Procurement Review Group </a:t>
            </a:r>
            <a:endParaRPr lang="en-US" altLang="en-US" dirty="0"/>
          </a:p>
        </p:txBody>
      </p:sp>
      <p:sp>
        <p:nvSpPr>
          <p:cNvPr id="26627" name="Content Placeholder 2"/>
          <p:cNvSpPr>
            <a:spLocks noGrp="1"/>
          </p:cNvSpPr>
          <p:nvPr>
            <p:ph idx="1"/>
          </p:nvPr>
        </p:nvSpPr>
        <p:spPr>
          <a:xfrm>
            <a:off x="838200" y="1225550"/>
            <a:ext cx="10515600" cy="5313362"/>
          </a:xfrm>
        </p:spPr>
        <p:txBody>
          <a:bodyPr/>
          <a:lstStyle/>
          <a:p>
            <a:pPr marL="0" indent="0" eaLnBrk="1" hangingPunct="1">
              <a:buFont typeface="Arial" panose="020B0604020202020204" pitchFamily="34" charset="0"/>
              <a:buNone/>
            </a:pPr>
            <a:r>
              <a:rPr lang="en-US" altLang="en-US" dirty="0"/>
              <a:t>Process for reviewing any:</a:t>
            </a:r>
          </a:p>
          <a:p>
            <a:pPr lvl="1" eaLnBrk="1" hangingPunct="1"/>
            <a:r>
              <a:rPr lang="en-US" altLang="en-US" dirty="0"/>
              <a:t>(a) Contract solicitations;</a:t>
            </a:r>
          </a:p>
          <a:p>
            <a:pPr lvl="1" eaLnBrk="1" hangingPunct="1"/>
            <a:r>
              <a:rPr lang="en-US" altLang="en-US" dirty="0"/>
              <a:t>(b) proposed sole-source contracts; and </a:t>
            </a:r>
          </a:p>
          <a:p>
            <a:pPr lvl="1" eaLnBrk="1" hangingPunct="1"/>
            <a:r>
              <a:rPr lang="en-US" altLang="en-US" dirty="0"/>
              <a:t>(c) proposed contract renewal options </a:t>
            </a:r>
          </a:p>
          <a:p>
            <a:pPr marL="0" indent="0" eaLnBrk="1" hangingPunct="1">
              <a:buFont typeface="Arial" panose="020B0604020202020204" pitchFamily="34" charset="0"/>
              <a:buNone/>
            </a:pPr>
            <a:r>
              <a:rPr lang="en-US" altLang="en-US" dirty="0"/>
              <a:t>Expected to exceed $200,000 in value in order to maximize opportunities for Minority Business participation</a:t>
            </a:r>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r>
              <a:rPr lang="en-US" altLang="en-US" dirty="0"/>
              <a:t>Group makes recommendations to the agency head and procurement officer concerning specific MBE contract goals and/or procurement methods.</a:t>
            </a:r>
          </a:p>
          <a:p>
            <a:pPr marL="0" indent="0" eaLnBrk="1" hangingPunct="1">
              <a:buFont typeface="Arial" panose="020B0604020202020204" pitchFamily="34" charset="0"/>
              <a:buNone/>
            </a:pPr>
            <a:r>
              <a:rPr lang="en-US" altLang="en-US" b="1" i="1" dirty="0"/>
              <a:t>Don’t</a:t>
            </a:r>
            <a:r>
              <a:rPr lang="en-US" altLang="en-US" i="1" dirty="0"/>
              <a:t> automatically exempt emergency procurements or SBR procurements from MBE goal consideration</a:t>
            </a:r>
            <a:endParaRPr lang="en-US" alt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10978874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2CF80B71-ADF1-4238-A87E-39D6EDA36BE1}"/>
              </a:ext>
            </a:extLst>
          </p:cNvPr>
          <p:cNvSpPr>
            <a:spLocks noGrp="1"/>
          </p:cNvSpPr>
          <p:nvPr>
            <p:ph type="title"/>
          </p:nvPr>
        </p:nvSpPr>
        <p:spPr>
          <a:xfrm>
            <a:off x="549729" y="365125"/>
            <a:ext cx="10515600" cy="1325563"/>
          </a:xfrm>
        </p:spPr>
        <p:txBody>
          <a:bodyPr/>
          <a:lstStyle/>
          <a:p>
            <a:r>
              <a:rPr lang="en-US" altLang="en-US" dirty="0"/>
              <a:t>VSBE Reporting</a:t>
            </a:r>
          </a:p>
        </p:txBody>
      </p:sp>
      <p:sp>
        <p:nvSpPr>
          <p:cNvPr id="3" name="Content Placeholder 2">
            <a:extLst>
              <a:ext uri="{FF2B5EF4-FFF2-40B4-BE49-F238E27FC236}">
                <a16:creationId xmlns:a16="http://schemas.microsoft.com/office/drawing/2014/main" id="{E79FC776-9387-4B26-9A10-7FFB7AE1ACB6}"/>
              </a:ext>
            </a:extLst>
          </p:cNvPr>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dirty="0"/>
              <a:t>						    VSBE Utilization Report</a:t>
            </a:r>
          </a:p>
          <a:p>
            <a:pPr marL="0" indent="0" fontAlgn="auto">
              <a:spcAft>
                <a:spcPts val="0"/>
              </a:spcAft>
              <a:buFont typeface="Arial" panose="020B0604020202020204" pitchFamily="34" charset="0"/>
              <a:buNone/>
              <a:defRPr/>
            </a:pPr>
            <a:endParaRPr lang="en-US" dirty="0"/>
          </a:p>
        </p:txBody>
      </p:sp>
      <p:sp>
        <p:nvSpPr>
          <p:cNvPr id="4" name="Footer Placeholder 3">
            <a:extLst>
              <a:ext uri="{FF2B5EF4-FFF2-40B4-BE49-F238E27FC236}">
                <a16:creationId xmlns:a16="http://schemas.microsoft.com/office/drawing/2014/main" id="{BA97D71F-84C6-4220-ABC8-F779ACEE1E29}"/>
              </a:ext>
            </a:extLst>
          </p:cNvPr>
          <p:cNvSpPr>
            <a:spLocks noGrp="1"/>
          </p:cNvSpPr>
          <p:nvPr>
            <p:ph type="ftr" sz="quarter" idx="11"/>
          </p:nvPr>
        </p:nvSpPr>
        <p:spPr/>
        <p:txBody>
          <a:bodyPr/>
          <a:lstStyle/>
          <a:p>
            <a:pPr>
              <a:defRPr/>
            </a:pPr>
            <a:r>
              <a:rPr lang="en-US"/>
              <a:t>For Internal Training Purposes Only</a:t>
            </a:r>
          </a:p>
        </p:txBody>
      </p:sp>
      <p:sp>
        <p:nvSpPr>
          <p:cNvPr id="53253" name="TextBox 6">
            <a:extLst>
              <a:ext uri="{FF2B5EF4-FFF2-40B4-BE49-F238E27FC236}">
                <a16:creationId xmlns:a16="http://schemas.microsoft.com/office/drawing/2014/main" id="{5DC94325-9C4A-410C-8CFA-12DD0E3B8B4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2" name="Rectangle 1">
            <a:extLst>
              <a:ext uri="{FF2B5EF4-FFF2-40B4-BE49-F238E27FC236}">
                <a16:creationId xmlns:a16="http://schemas.microsoft.com/office/drawing/2014/main" id="{0163E088-0877-4DC3-8A51-74701067B8D7}"/>
              </a:ext>
            </a:extLst>
          </p:cNvPr>
          <p:cNvSpPr/>
          <p:nvPr/>
        </p:nvSpPr>
        <p:spPr>
          <a:xfrm>
            <a:off x="838200" y="1374435"/>
            <a:ext cx="9910536" cy="225652"/>
          </a:xfrm>
          <a:prstGeom prst="rect">
            <a:avLst/>
          </a:prstGeom>
          <a:blipFill>
            <a:blip r:embed="rId2">
              <a:extLst>
                <a:ext uri="{837473B0-CC2E-450A-ABE3-18F120FF3D39}">
                  <a1611:picAttrSrcUrl xmlns:a1611="http://schemas.microsoft.com/office/drawing/2016/11/main" r:id="rId3"/>
                </a:ext>
              </a:extLst>
            </a:blip>
            <a:stretch>
              <a:fillRect t="-57888" b="-193115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EF7149-8739-4566-B30D-ABAD073BD819}"/>
              </a:ext>
            </a:extLst>
          </p:cNvPr>
          <p:cNvPicPr>
            <a:picLocks noChangeAspect="1"/>
          </p:cNvPicPr>
          <p:nvPr/>
        </p:nvPicPr>
        <p:blipFill>
          <a:blip r:embed="rId4"/>
          <a:stretch>
            <a:fillRect/>
          </a:stretch>
        </p:blipFill>
        <p:spPr>
          <a:xfrm>
            <a:off x="1126671" y="1683305"/>
            <a:ext cx="5533355" cy="4673045"/>
          </a:xfrm>
          <a:prstGeom prst="rect">
            <a:avLst/>
          </a:prstGeom>
        </p:spPr>
      </p:pic>
    </p:spTree>
    <p:extLst>
      <p:ext uri="{BB962C8B-B14F-4D97-AF65-F5344CB8AC3E}">
        <p14:creationId xmlns:p14="http://schemas.microsoft.com/office/powerpoint/2010/main" val="1439953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2CF80B71-ADF1-4238-A87E-39D6EDA36BE1}"/>
              </a:ext>
            </a:extLst>
          </p:cNvPr>
          <p:cNvSpPr>
            <a:spLocks noGrp="1"/>
          </p:cNvSpPr>
          <p:nvPr>
            <p:ph type="title"/>
          </p:nvPr>
        </p:nvSpPr>
        <p:spPr/>
        <p:txBody>
          <a:bodyPr/>
          <a:lstStyle/>
          <a:p>
            <a:r>
              <a:rPr lang="en-US" altLang="en-US" dirty="0"/>
              <a:t>VSBE Reporting</a:t>
            </a:r>
          </a:p>
        </p:txBody>
      </p:sp>
      <p:sp>
        <p:nvSpPr>
          <p:cNvPr id="3" name="Content Placeholder 2">
            <a:extLst>
              <a:ext uri="{FF2B5EF4-FFF2-40B4-BE49-F238E27FC236}">
                <a16:creationId xmlns:a16="http://schemas.microsoft.com/office/drawing/2014/main" id="{E79FC776-9387-4B26-9A10-7FFB7AE1ACB6}"/>
              </a:ext>
            </a:extLst>
          </p:cNvPr>
          <p:cNvSpPr>
            <a:spLocks noGrp="1"/>
          </p:cNvSpPr>
          <p:nvPr>
            <p:ph idx="1"/>
          </p:nvPr>
        </p:nvSpPr>
        <p:spPr/>
        <p:txBody>
          <a:bodyPr rtlCol="0">
            <a:normAutofit lnSpcReduction="10000"/>
          </a:bodyPr>
          <a:lstStyle/>
          <a:p>
            <a:pPr fontAlgn="auto">
              <a:spcAft>
                <a:spcPts val="0"/>
              </a:spcAft>
              <a:defRPr/>
            </a:pPr>
            <a:r>
              <a:rPr lang="en-US" dirty="0"/>
              <a:t>Use data from the 700 series reports from ANSWERS or internal databases to capture VSBE payments and awards (will have to change the Report type to VET in answers                      , where appropriate.</a:t>
            </a:r>
          </a:p>
          <a:p>
            <a:pPr fontAlgn="auto">
              <a:spcAft>
                <a:spcPts val="0"/>
              </a:spcAft>
              <a:defRPr/>
            </a:pPr>
            <a:r>
              <a:rPr lang="en-US" dirty="0"/>
              <a:t>At this time credit card payments cannot be tracked in ANSWERS, therefore, agencies will have to track these payments manually.</a:t>
            </a:r>
          </a:p>
          <a:p>
            <a:pPr fontAlgn="auto">
              <a:spcAft>
                <a:spcPts val="0"/>
              </a:spcAft>
              <a:defRPr/>
            </a:pPr>
            <a:r>
              <a:rPr lang="en-US" dirty="0"/>
              <a:t>Total All Procurements column on the Annual Report Template should be identical to the Total All Procurements total for MBE Reporting.</a:t>
            </a:r>
          </a:p>
          <a:p>
            <a:pPr fontAlgn="auto">
              <a:spcAft>
                <a:spcPts val="0"/>
              </a:spcAft>
              <a:defRPr/>
            </a:pPr>
            <a:r>
              <a:rPr lang="en-US" dirty="0"/>
              <a:t>As with MBE reporting, if a contract has a VSBE Prime and Sub, do not double count. The Prime Contractor total award should be listed; do not report the VSBE Subcontractor awards and payments on these contracts.</a:t>
            </a:r>
          </a:p>
          <a:p>
            <a:pPr fontAlgn="auto">
              <a:spcAft>
                <a:spcPts val="0"/>
              </a:spcAft>
              <a:defRPr/>
            </a:pPr>
            <a:endParaRPr lang="en-US" dirty="0"/>
          </a:p>
        </p:txBody>
      </p:sp>
      <p:sp>
        <p:nvSpPr>
          <p:cNvPr id="4" name="Footer Placeholder 3">
            <a:extLst>
              <a:ext uri="{FF2B5EF4-FFF2-40B4-BE49-F238E27FC236}">
                <a16:creationId xmlns:a16="http://schemas.microsoft.com/office/drawing/2014/main" id="{BA97D71F-84C6-4220-ABC8-F779ACEE1E29}"/>
              </a:ext>
            </a:extLst>
          </p:cNvPr>
          <p:cNvSpPr>
            <a:spLocks noGrp="1"/>
          </p:cNvSpPr>
          <p:nvPr>
            <p:ph type="ftr" sz="quarter" idx="11"/>
          </p:nvPr>
        </p:nvSpPr>
        <p:spPr/>
        <p:txBody>
          <a:bodyPr/>
          <a:lstStyle/>
          <a:p>
            <a:pPr>
              <a:defRPr/>
            </a:pPr>
            <a:r>
              <a:rPr lang="en-US"/>
              <a:t>For Internal Training Purposes Only</a:t>
            </a:r>
          </a:p>
        </p:txBody>
      </p:sp>
      <p:sp>
        <p:nvSpPr>
          <p:cNvPr id="53253" name="TextBox 6">
            <a:extLst>
              <a:ext uri="{FF2B5EF4-FFF2-40B4-BE49-F238E27FC236}">
                <a16:creationId xmlns:a16="http://schemas.microsoft.com/office/drawing/2014/main" id="{5DC94325-9C4A-410C-8CFA-12DD0E3B8B4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2" name="Rectangle 1">
            <a:extLst>
              <a:ext uri="{FF2B5EF4-FFF2-40B4-BE49-F238E27FC236}">
                <a16:creationId xmlns:a16="http://schemas.microsoft.com/office/drawing/2014/main" id="{0163E088-0877-4DC3-8A51-74701067B8D7}"/>
              </a:ext>
            </a:extLst>
          </p:cNvPr>
          <p:cNvSpPr/>
          <p:nvPr/>
        </p:nvSpPr>
        <p:spPr>
          <a:xfrm>
            <a:off x="838200" y="1374435"/>
            <a:ext cx="9910536" cy="225652"/>
          </a:xfrm>
          <a:prstGeom prst="rect">
            <a:avLst/>
          </a:prstGeom>
          <a:blipFill>
            <a:blip r:embed="rId2">
              <a:extLst>
                <a:ext uri="{837473B0-CC2E-450A-ABE3-18F120FF3D39}">
                  <a1611:picAttrSrcUrl xmlns:a1611="http://schemas.microsoft.com/office/drawing/2016/11/main" r:id="rId3"/>
                </a:ext>
              </a:extLst>
            </a:blip>
            <a:stretch>
              <a:fillRect t="-57888" b="-193115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793300-1306-4A4A-AF9F-92D8A75D67CA}"/>
              </a:ext>
            </a:extLst>
          </p:cNvPr>
          <p:cNvPicPr>
            <a:picLocks noChangeAspect="1"/>
          </p:cNvPicPr>
          <p:nvPr/>
        </p:nvPicPr>
        <p:blipFill rotWithShape="1">
          <a:blip r:embed="rId4"/>
          <a:srcRect t="15853" r="15516" b="27555"/>
          <a:stretch/>
        </p:blipFill>
        <p:spPr>
          <a:xfrm>
            <a:off x="6096000" y="2552144"/>
            <a:ext cx="1661651" cy="412282"/>
          </a:xfrm>
          <a:prstGeom prst="rect">
            <a:avLst/>
          </a:prstGeom>
        </p:spPr>
      </p:pic>
    </p:spTree>
    <p:extLst>
      <p:ext uri="{BB962C8B-B14F-4D97-AF65-F5344CB8AC3E}">
        <p14:creationId xmlns:p14="http://schemas.microsoft.com/office/powerpoint/2010/main" val="17302583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11">
            <a:extLst>
              <a:ext uri="{FF2B5EF4-FFF2-40B4-BE49-F238E27FC236}">
                <a16:creationId xmlns:a16="http://schemas.microsoft.com/office/drawing/2014/main" id="{B23C587F-4EE3-4FE2-A008-0D0D705AF64C}"/>
              </a:ext>
            </a:extLst>
          </p:cNvPr>
          <p:cNvPicPr>
            <a:picLocks noChangeAspect="1"/>
          </p:cNvPicPr>
          <p:nvPr/>
        </p:nvPicPr>
        <p:blipFill>
          <a:blip r:embed="rId4">
            <a:extLst>
              <a:ext uri="{28A0092B-C50C-407E-A947-70E740481C1C}">
                <a14:useLocalDpi xmlns:a14="http://schemas.microsoft.com/office/drawing/2010/main" val="0"/>
              </a:ext>
            </a:extLst>
          </a:blip>
          <a:srcRect l="26582"/>
          <a:stretch>
            <a:fillRect/>
          </a:stretch>
        </p:blipFill>
        <p:spPr bwMode="auto">
          <a:xfrm flipH="1">
            <a:off x="9944100" y="0"/>
            <a:ext cx="224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E859C8-C193-4D16-A16B-4C37C1D4690B}"/>
              </a:ext>
            </a:extLst>
          </p:cNvPr>
          <p:cNvSpPr>
            <a:spLocks noGrp="1"/>
          </p:cNvSpPr>
          <p:nvPr>
            <p:ph type="title"/>
          </p:nvPr>
        </p:nvSpPr>
        <p:spPr>
          <a:xfrm>
            <a:off x="838200" y="549275"/>
            <a:ext cx="10515600" cy="1325563"/>
          </a:xfrm>
        </p:spPr>
        <p:txBody>
          <a:bodyPr rtlCol="0">
            <a:normAutofit/>
          </a:bodyPr>
          <a:lstStyle/>
          <a:p>
            <a:pPr fontAlgn="auto">
              <a:spcAft>
                <a:spcPts val="0"/>
              </a:spcAft>
              <a:defRPr/>
            </a:pPr>
            <a:r>
              <a:rPr lang="en-US" b="1" dirty="0">
                <a:ln w="0"/>
                <a:effectLst>
                  <a:outerShdw blurRad="38100" dist="19050" dir="2700000" algn="tl" rotWithShape="0">
                    <a:schemeClr val="dk1">
                      <a:alpha val="40000"/>
                    </a:schemeClr>
                  </a:outerShdw>
                </a:effectLst>
              </a:rPr>
              <a:t>Announcements</a:t>
            </a:r>
          </a:p>
        </p:txBody>
      </p:sp>
      <p:sp>
        <p:nvSpPr>
          <p:cNvPr id="107524" name="Content Placeholder 2">
            <a:extLst>
              <a:ext uri="{FF2B5EF4-FFF2-40B4-BE49-F238E27FC236}">
                <a16:creationId xmlns:a16="http://schemas.microsoft.com/office/drawing/2014/main" id="{F53E1DBC-290C-424C-8915-20AFC4DFF972}"/>
              </a:ext>
            </a:extLst>
          </p:cNvPr>
          <p:cNvSpPr>
            <a:spLocks noGrp="1"/>
          </p:cNvSpPr>
          <p:nvPr>
            <p:ph idx="1"/>
          </p:nvPr>
        </p:nvSpPr>
        <p:spPr>
          <a:xfrm>
            <a:off x="838200" y="1608138"/>
            <a:ext cx="8607425" cy="4351337"/>
          </a:xfrm>
        </p:spPr>
        <p:txBody>
          <a:bodyPr/>
          <a:lstStyle/>
          <a:p>
            <a:r>
              <a:rPr lang="en-US" altLang="en-US" dirty="0"/>
              <a:t>Reminder: The Governor’s Office of Small, Minority &amp; Women Business Affairs (GOSBA) has switched our reports and compliance mailboxes to match our new name.  </a:t>
            </a:r>
          </a:p>
          <a:p>
            <a:pPr lvl="1"/>
            <a:r>
              <a:rPr lang="en-US" sz="1800" b="1" dirty="0">
                <a:solidFill>
                  <a:srgbClr val="1155CC"/>
                </a:solidFill>
                <a:latin typeface="Arial" panose="020B0604020202020204" pitchFamily="34" charset="0"/>
                <a:hlinkClick r:id="rId5">
                  <a:extLst>
                    <a:ext uri="{A12FA001-AC4F-418D-AE19-62706E023703}">
                      <ahyp:hlinkClr xmlns:ahyp="http://schemas.microsoft.com/office/drawing/2018/hyperlinkcolor" val="tx"/>
                    </a:ext>
                  </a:extLst>
                </a:hlinkClick>
              </a:rPr>
              <a:t>compliance.gosba@maryland.gov</a:t>
            </a:r>
            <a:endParaRPr lang="en-US" sz="1800" b="1" dirty="0">
              <a:solidFill>
                <a:srgbClr val="1155CC"/>
              </a:solidFill>
              <a:latin typeface="Arial" panose="020B0604020202020204" pitchFamily="34" charset="0"/>
            </a:endParaRPr>
          </a:p>
          <a:p>
            <a:pPr lvl="2"/>
            <a:r>
              <a:rPr lang="en-US" sz="1100" b="1" dirty="0">
                <a:solidFill>
                  <a:srgbClr val="0F0D0D"/>
                </a:solidFill>
                <a:latin typeface="arial" panose="020B0604020202020204" pitchFamily="34" charset="0"/>
              </a:rPr>
              <a:t>This mailbox is </a:t>
            </a:r>
            <a:r>
              <a:rPr lang="en-US" sz="1100" b="1" i="1" dirty="0">
                <a:solidFill>
                  <a:srgbClr val="0F0D0D"/>
                </a:solidFill>
                <a:latin typeface="arial" panose="020B0604020202020204" pitchFamily="34" charset="0"/>
              </a:rPr>
              <a:t>ONLY </a:t>
            </a:r>
            <a:r>
              <a:rPr lang="en-US" sz="1100" b="1" dirty="0">
                <a:solidFill>
                  <a:srgbClr val="0F0D0D"/>
                </a:solidFill>
                <a:latin typeface="arial" panose="020B0604020202020204" pitchFamily="34" charset="0"/>
              </a:rPr>
              <a:t>for certain required Reports , such as Procurement Forecasts, Strategic Plans, Waiver Determinations, Waiver Reports, etc.)</a:t>
            </a:r>
          </a:p>
          <a:p>
            <a:pPr lvl="1"/>
            <a:r>
              <a:rPr lang="en-US" sz="1800" b="1" dirty="0">
                <a:solidFill>
                  <a:srgbClr val="1155CC"/>
                </a:solidFill>
                <a:latin typeface="Arial" panose="020B0604020202020204" pitchFamily="34" charset="0"/>
                <a:hlinkClick r:id="rId6">
                  <a:extLst>
                    <a:ext uri="{A12FA001-AC4F-418D-AE19-62706E023703}">
                      <ahyp:hlinkClr xmlns:ahyp="http://schemas.microsoft.com/office/drawing/2018/hyperlinkcolor" val="tx"/>
                    </a:ext>
                  </a:extLst>
                </a:hlinkClick>
              </a:rPr>
              <a:t>mbereports.gosba@maryland.gov</a:t>
            </a:r>
            <a:endParaRPr lang="en-US" sz="1800" b="1" dirty="0">
              <a:solidFill>
                <a:srgbClr val="1155CC"/>
              </a:solidFill>
              <a:latin typeface="Arial" panose="020B0604020202020204" pitchFamily="34" charset="0"/>
            </a:endParaRPr>
          </a:p>
          <a:p>
            <a:pPr lvl="2"/>
            <a:r>
              <a:rPr lang="en-US" sz="1100" b="1" dirty="0">
                <a:solidFill>
                  <a:srgbClr val="0F0D0D"/>
                </a:solidFill>
                <a:latin typeface="arial" panose="020B0604020202020204" pitchFamily="34" charset="0"/>
              </a:rPr>
              <a:t>Submit all MBE Program reports here (such as MBE Quarterly and Annual Reports)</a:t>
            </a:r>
          </a:p>
          <a:p>
            <a:pPr lvl="1"/>
            <a:r>
              <a:rPr lang="en-US" sz="1800" b="1" dirty="0">
                <a:solidFill>
                  <a:srgbClr val="1155CC"/>
                </a:solidFill>
                <a:latin typeface="Arial" panose="020B0604020202020204" pitchFamily="34" charset="0"/>
              </a:rPr>
              <a:t> </a:t>
            </a:r>
            <a:r>
              <a:rPr lang="en-US" sz="1800" b="1" dirty="0">
                <a:solidFill>
                  <a:srgbClr val="1155CC"/>
                </a:solidFill>
                <a:latin typeface="Arial" panose="020B0604020202020204" pitchFamily="34" charset="0"/>
                <a:hlinkClick r:id="rId7">
                  <a:extLst>
                    <a:ext uri="{A12FA001-AC4F-418D-AE19-62706E023703}">
                      <ahyp:hlinkClr xmlns:ahyp="http://schemas.microsoft.com/office/drawing/2018/hyperlinkcolor" val="tx"/>
                    </a:ext>
                  </a:extLst>
                </a:hlinkClick>
              </a:rPr>
              <a:t>sbrreports.gosba@maryland.gov</a:t>
            </a:r>
            <a:endParaRPr lang="en-US" sz="1800" b="1" dirty="0">
              <a:solidFill>
                <a:srgbClr val="1155CC"/>
              </a:solidFill>
              <a:latin typeface="Arial" panose="020B0604020202020204" pitchFamily="34" charset="0"/>
            </a:endParaRPr>
          </a:p>
          <a:p>
            <a:pPr lvl="2"/>
            <a:r>
              <a:rPr lang="en-US" sz="1100" b="1" dirty="0">
                <a:solidFill>
                  <a:srgbClr val="0F0D0D"/>
                </a:solidFill>
                <a:latin typeface="arial" panose="020B0604020202020204" pitchFamily="34" charset="0"/>
              </a:rPr>
              <a:t>Submit all SBR Program reports here (such as SBR Quarterly and Annual Reports)</a:t>
            </a:r>
          </a:p>
          <a:p>
            <a:pPr lvl="1"/>
            <a:r>
              <a:rPr lang="en-US" sz="1800" b="1" dirty="0">
                <a:solidFill>
                  <a:srgbClr val="1155CC"/>
                </a:solidFill>
                <a:latin typeface="Arial" panose="020B0604020202020204" pitchFamily="34" charset="0"/>
              </a:rPr>
              <a:t> </a:t>
            </a:r>
            <a:r>
              <a:rPr lang="en-US" sz="1800" b="1" dirty="0">
                <a:solidFill>
                  <a:srgbClr val="1155CC"/>
                </a:solidFill>
                <a:latin typeface="Arial" panose="020B0604020202020204" pitchFamily="34" charset="0"/>
                <a:hlinkClick r:id="rId8">
                  <a:extLst>
                    <a:ext uri="{A12FA001-AC4F-418D-AE19-62706E023703}">
                      <ahyp:hlinkClr xmlns:ahyp="http://schemas.microsoft.com/office/drawing/2018/hyperlinkcolor" val="tx"/>
                    </a:ext>
                  </a:extLst>
                </a:hlinkClick>
              </a:rPr>
              <a:t>vsbereports.gosba@maryland.gov</a:t>
            </a:r>
            <a:endParaRPr lang="en-US" sz="1800" b="1" dirty="0">
              <a:solidFill>
                <a:srgbClr val="1155CC"/>
              </a:solidFill>
              <a:latin typeface="Arial" panose="020B0604020202020204" pitchFamily="34" charset="0"/>
            </a:endParaRPr>
          </a:p>
          <a:p>
            <a:pPr lvl="2"/>
            <a:r>
              <a:rPr lang="en-US" sz="1100" b="1" dirty="0">
                <a:solidFill>
                  <a:srgbClr val="0F0D0D"/>
                </a:solidFill>
                <a:latin typeface="arial" panose="020B0604020202020204" pitchFamily="34" charset="0"/>
              </a:rPr>
              <a:t>Submit all VSBE Program reports here (such as VSBE Annual Reports)</a:t>
            </a:r>
          </a:p>
          <a:p>
            <a:pPr lvl="1"/>
            <a:r>
              <a:rPr lang="en-US" sz="1800" b="1" dirty="0">
                <a:solidFill>
                  <a:srgbClr val="1155CC"/>
                </a:solidFill>
                <a:latin typeface="Arial" panose="020B0604020202020204" pitchFamily="34" charset="0"/>
                <a:hlinkClick r:id="rId9">
                  <a:extLst>
                    <a:ext uri="{A12FA001-AC4F-418D-AE19-62706E023703}">
                      <ahyp:hlinkClr xmlns:ahyp="http://schemas.microsoft.com/office/drawing/2018/hyperlinkcolor" val="tx"/>
                    </a:ext>
                  </a:extLst>
                </a:hlinkClick>
              </a:rPr>
              <a:t>vsbe.gosba@maryland.gov</a:t>
            </a:r>
            <a:r>
              <a:rPr lang="en-US" sz="1800" b="1" dirty="0">
                <a:solidFill>
                  <a:srgbClr val="222222"/>
                </a:solidFill>
                <a:latin typeface="Arial" panose="020B0604020202020204" pitchFamily="34" charset="0"/>
              </a:rPr>
              <a:t>  </a:t>
            </a:r>
          </a:p>
          <a:p>
            <a:pPr lvl="2"/>
            <a:r>
              <a:rPr lang="en-US" sz="1100" b="1" dirty="0">
                <a:solidFill>
                  <a:srgbClr val="222222"/>
                </a:solidFill>
                <a:latin typeface="Arial" panose="020B0604020202020204" pitchFamily="34" charset="0"/>
              </a:rPr>
              <a:t>Submit VSBE Verification documents </a:t>
            </a:r>
            <a:r>
              <a:rPr lang="en-US" sz="1100" b="1" i="1" dirty="0">
                <a:solidFill>
                  <a:srgbClr val="222222"/>
                </a:solidFill>
                <a:latin typeface="Arial" panose="020B0604020202020204" pitchFamily="34" charset="0"/>
              </a:rPr>
              <a:t>ONLY</a:t>
            </a:r>
            <a:endParaRPr lang="en-US" sz="900" dirty="0">
              <a:solidFill>
                <a:srgbClr val="222222"/>
              </a:solidFill>
              <a:latin typeface="Arial" panose="020B0604020202020204" pitchFamily="34" charset="0"/>
            </a:endParaRPr>
          </a:p>
        </p:txBody>
      </p:sp>
      <p:sp>
        <p:nvSpPr>
          <p:cNvPr id="4" name="Footer Placeholder 3">
            <a:extLst>
              <a:ext uri="{FF2B5EF4-FFF2-40B4-BE49-F238E27FC236}">
                <a16:creationId xmlns:a16="http://schemas.microsoft.com/office/drawing/2014/main" id="{F6AED6AD-ED42-4719-9D2B-D554A3A70486}"/>
              </a:ext>
            </a:extLst>
          </p:cNvPr>
          <p:cNvSpPr>
            <a:spLocks noGrp="1"/>
          </p:cNvSpPr>
          <p:nvPr>
            <p:ph type="ftr" sz="quarter" idx="11"/>
          </p:nvPr>
        </p:nvSpPr>
        <p:spPr/>
        <p:txBody>
          <a:bodyPr/>
          <a:lstStyle/>
          <a:p>
            <a:pPr>
              <a:defRPr/>
            </a:pPr>
            <a:r>
              <a:rPr lang="en-US"/>
              <a:t>For Internal Training Purposes Only</a:t>
            </a:r>
          </a:p>
        </p:txBody>
      </p:sp>
      <p:sp>
        <p:nvSpPr>
          <p:cNvPr id="107526" name="TextBox 6">
            <a:extLst>
              <a:ext uri="{FF2B5EF4-FFF2-40B4-BE49-F238E27FC236}">
                <a16:creationId xmlns:a16="http://schemas.microsoft.com/office/drawing/2014/main" id="{A3976307-6D28-4F12-A5ED-A382CC4C37A7}"/>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1"/>
          <p:cNvPicPr>
            <a:picLocks noChangeAspect="1"/>
          </p:cNvPicPr>
          <p:nvPr/>
        </p:nvPicPr>
        <p:blipFill>
          <a:blip r:embed="rId3">
            <a:extLst>
              <a:ext uri="{28A0092B-C50C-407E-A947-70E740481C1C}">
                <a14:useLocalDpi xmlns:a14="http://schemas.microsoft.com/office/drawing/2010/main" val="0"/>
              </a:ext>
            </a:extLst>
          </a:blip>
          <a:srcRect l="26582"/>
          <a:stretch>
            <a:fillRect/>
          </a:stretch>
        </p:blipFill>
        <p:spPr bwMode="auto">
          <a:xfrm flipH="1">
            <a:off x="9944100" y="0"/>
            <a:ext cx="224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549275"/>
            <a:ext cx="10515600" cy="1325563"/>
          </a:xfrm>
        </p:spPr>
        <p:txBody>
          <a:bodyPr rtlCol="0">
            <a:normAutofit/>
          </a:bodyPr>
          <a:lstStyle/>
          <a:p>
            <a:pPr fontAlgn="auto">
              <a:spcAft>
                <a:spcPts val="0"/>
              </a:spcAft>
              <a:defRPr/>
            </a:pPr>
            <a:r>
              <a:rPr lang="en-US" b="1" dirty="0">
                <a:ln w="0"/>
                <a:effectLst>
                  <a:outerShdw blurRad="38100" dist="19050" dir="2700000" algn="tl" rotWithShape="0">
                    <a:schemeClr val="dk1">
                      <a:alpha val="40000"/>
                    </a:schemeClr>
                  </a:outerShdw>
                </a:effectLst>
              </a:rPr>
              <a:t>Upcoming Training</a:t>
            </a:r>
          </a:p>
        </p:txBody>
      </p:sp>
      <p:sp>
        <p:nvSpPr>
          <p:cNvPr id="107524" name="Content Placeholder 2"/>
          <p:cNvSpPr>
            <a:spLocks noGrp="1"/>
          </p:cNvSpPr>
          <p:nvPr>
            <p:ph idx="1"/>
          </p:nvPr>
        </p:nvSpPr>
        <p:spPr>
          <a:xfrm>
            <a:off x="838200" y="1608138"/>
            <a:ext cx="8607425" cy="4351337"/>
          </a:xfrm>
        </p:spPr>
        <p:txBody>
          <a:bodyPr/>
          <a:lstStyle/>
          <a:p>
            <a:pPr marL="0" indent="0">
              <a:buNone/>
            </a:pPr>
            <a:r>
              <a:rPr lang="en-US" altLang="en-US" dirty="0"/>
              <a:t>Save the date!</a:t>
            </a:r>
          </a:p>
          <a:p>
            <a:r>
              <a:rPr lang="en-US" altLang="en-US" dirty="0"/>
              <a:t>SBR / MBE training (Virtual or In person – TBD):</a:t>
            </a:r>
          </a:p>
          <a:p>
            <a:pPr lvl="1"/>
            <a:r>
              <a:rPr lang="en-US" altLang="en-US" dirty="0"/>
              <a:t>October 6, 2020</a:t>
            </a:r>
          </a:p>
          <a:p>
            <a:pPr marL="0" indent="0">
              <a:buNone/>
            </a:pPr>
            <a:endParaRPr lang="en-US" alt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
        <p:nvSpPr>
          <p:cNvPr id="107526" name="TextBox 6"/>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extLst>
      <p:ext uri="{BB962C8B-B14F-4D97-AF65-F5344CB8AC3E}">
        <p14:creationId xmlns:p14="http://schemas.microsoft.com/office/powerpoint/2010/main" val="40116160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F40877A-1507-48CC-BDFE-DD4EE20956EF}"/>
              </a:ext>
            </a:extLst>
          </p:cNvPr>
          <p:cNvSpPr>
            <a:spLocks noGrp="1"/>
          </p:cNvSpPr>
          <p:nvPr>
            <p:ph type="title"/>
          </p:nvPr>
        </p:nvSpPr>
        <p:spPr>
          <a:xfrm>
            <a:off x="838200" y="2962275"/>
            <a:ext cx="10515600" cy="2894013"/>
          </a:xfrm>
        </p:spPr>
        <p:txBody>
          <a:bodyPr rtlCol="0">
            <a:normAutofit fontScale="90000"/>
          </a:bodyPr>
          <a:lstStyle/>
          <a:p>
            <a:pPr algn="ctr" fontAlgn="auto">
              <a:spcAft>
                <a:spcPts val="0"/>
              </a:spcAft>
              <a:defRPr/>
            </a:pPr>
            <a:r>
              <a:rPr lang="en-US" sz="3600" b="1" dirty="0">
                <a:effectLst>
                  <a:outerShdw blurRad="38100" dist="38100" dir="2700000" algn="tl">
                    <a:srgbClr val="000000">
                      <a:alpha val="43137"/>
                    </a:srgbClr>
                  </a:outerShdw>
                </a:effectLst>
              </a:rPr>
              <a:t>As always, if you have questions after todays training, please contact me:</a:t>
            </a:r>
            <a:br>
              <a:rPr lang="en-US" sz="3600" b="1" dirty="0">
                <a:effectLst>
                  <a:outerShdw blurRad="38100" dist="38100" dir="2700000" algn="tl">
                    <a:srgbClr val="000000">
                      <a:alpha val="43137"/>
                    </a:srgbClr>
                  </a:outerShdw>
                </a:effectLst>
              </a:rPr>
            </a:b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Nichelle Johnson</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hlinkClick r:id="rId3"/>
              </a:rPr>
              <a:t>nichelle.johnson1@Maryland.gov</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410-697-9605</a:t>
            </a:r>
          </a:p>
        </p:txBody>
      </p:sp>
      <p:sp>
        <p:nvSpPr>
          <p:cNvPr id="4" name="Footer Placeholder 3">
            <a:extLst>
              <a:ext uri="{FF2B5EF4-FFF2-40B4-BE49-F238E27FC236}">
                <a16:creationId xmlns:a16="http://schemas.microsoft.com/office/drawing/2014/main" id="{5417CF70-9CA6-4AFF-BDE7-C01BA8B24CC9}"/>
              </a:ext>
            </a:extLst>
          </p:cNvPr>
          <p:cNvSpPr>
            <a:spLocks noGrp="1"/>
          </p:cNvSpPr>
          <p:nvPr>
            <p:ph type="ftr" sz="quarter" idx="11"/>
          </p:nvPr>
        </p:nvSpPr>
        <p:spPr/>
        <p:txBody>
          <a:bodyPr/>
          <a:lstStyle/>
          <a:p>
            <a:pPr>
              <a:defRPr/>
            </a:pPr>
            <a:r>
              <a:rPr lang="en-US"/>
              <a:t>For Internal Training Purposes Only</a:t>
            </a:r>
          </a:p>
        </p:txBody>
      </p:sp>
      <p:sp>
        <p:nvSpPr>
          <p:cNvPr id="109572" name="TextBox 11">
            <a:extLst>
              <a:ext uri="{FF2B5EF4-FFF2-40B4-BE49-F238E27FC236}">
                <a16:creationId xmlns:a16="http://schemas.microsoft.com/office/drawing/2014/main" id="{DA88A740-B87C-46A8-ABD9-1342495EFD26}"/>
              </a:ext>
            </a:extLst>
          </p:cNvPr>
          <p:cNvSpPr txBox="1">
            <a:spLocks noChangeArrowheads="1"/>
          </p:cNvSpPr>
          <p:nvPr/>
        </p:nvSpPr>
        <p:spPr bwMode="auto">
          <a:xfrm>
            <a:off x="6735763" y="61563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109573" name="Picture 15">
            <a:extLst>
              <a:ext uri="{FF2B5EF4-FFF2-40B4-BE49-F238E27FC236}">
                <a16:creationId xmlns:a16="http://schemas.microsoft.com/office/drawing/2014/main" id="{01FD4035-E99A-47CF-AD6E-5F46F1265C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358775"/>
            <a:ext cx="27416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7">
            <a:extLst>
              <a:ext uri="{FF2B5EF4-FFF2-40B4-BE49-F238E27FC236}">
                <a16:creationId xmlns:a16="http://schemas.microsoft.com/office/drawing/2014/main" id="{D843A3FA-B4D5-48EA-AE09-2DF1305980F7}"/>
              </a:ext>
            </a:extLst>
          </p:cNvPr>
          <p:cNvSpPr txBox="1">
            <a:spLocks noChangeArrowheads="1"/>
          </p:cNvSpPr>
          <p:nvPr/>
        </p:nvSpPr>
        <p:spPr bwMode="auto">
          <a:xfrm>
            <a:off x="6608763" y="6281738"/>
            <a:ext cx="4305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3" name="Parallelogram 2">
            <a:extLst>
              <a:ext uri="{FF2B5EF4-FFF2-40B4-BE49-F238E27FC236}">
                <a16:creationId xmlns:a16="http://schemas.microsoft.com/office/drawing/2014/main" id="{2AE8191D-DACA-4B32-8869-E8E0A764C1C1}"/>
              </a:ext>
            </a:extLst>
          </p:cNvPr>
          <p:cNvSpPr/>
          <p:nvPr/>
        </p:nvSpPr>
        <p:spPr>
          <a:xfrm>
            <a:off x="806335" y="490451"/>
            <a:ext cx="10648603" cy="947651"/>
          </a:xfrm>
          <a:prstGeom prst="parallelogram">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spc="50">
              <a:ln w="0"/>
              <a:solidFill>
                <a:schemeClr val="bg2"/>
              </a:solidFill>
              <a:effectLst>
                <a:innerShdw blurRad="63500" dist="50800" dir="13500000">
                  <a:srgbClr val="000000">
                    <a:alpha val="50000"/>
                  </a:srgbClr>
                </a:innerShdw>
              </a:effectLst>
            </a:endParaRPr>
          </a:p>
        </p:txBody>
      </p:sp>
      <p:sp>
        <p:nvSpPr>
          <p:cNvPr id="4" name="TextBox 3">
            <a:extLst>
              <a:ext uri="{FF2B5EF4-FFF2-40B4-BE49-F238E27FC236}">
                <a16:creationId xmlns:a16="http://schemas.microsoft.com/office/drawing/2014/main" id="{6C3BB637-41C6-470D-A632-003D4FCCF8E6}"/>
              </a:ext>
            </a:extLst>
          </p:cNvPr>
          <p:cNvSpPr txBox="1"/>
          <p:nvPr/>
        </p:nvSpPr>
        <p:spPr>
          <a:xfrm>
            <a:off x="1047750" y="490538"/>
            <a:ext cx="10182225" cy="1016000"/>
          </a:xfrm>
          <a:prstGeom prst="rect">
            <a:avLst/>
          </a:prstGeom>
          <a:noFill/>
        </p:spPr>
        <p:txBody>
          <a:bodyPr>
            <a:spAutoFit/>
          </a:bodyPr>
          <a:lstStyle/>
          <a:p>
            <a:pPr algn="ctr" eaLnBrk="1" fontAlgn="auto" hangingPunct="1">
              <a:spcBef>
                <a:spcPts val="0"/>
              </a:spcBef>
              <a:spcAft>
                <a:spcPts val="0"/>
              </a:spcAft>
              <a:defRPr/>
            </a:pPr>
            <a:r>
              <a:rPr lang="en-US" sz="6000" b="1" spc="50" dirty="0">
                <a:ln w="0"/>
                <a:solidFill>
                  <a:schemeClr val="bg2"/>
                </a:solidFill>
                <a:effectLst>
                  <a:outerShdw blurRad="38100" dist="38100" dir="2700000" algn="tl">
                    <a:srgbClr val="000000">
                      <a:alpha val="43137"/>
                    </a:srgbClr>
                  </a:outerShdw>
                </a:effectLst>
                <a:latin typeface="+mn-lt"/>
              </a:rPr>
              <a:t>QUESTIONS?</a:t>
            </a:r>
            <a:endParaRPr lang="en-US" dirty="0">
              <a:effectLst>
                <a:outerShdw blurRad="38100" dist="38100" dir="2700000" algn="tl">
                  <a:srgbClr val="000000">
                    <a:alpha val="43137"/>
                  </a:srgbClr>
                </a:outerShdw>
              </a:effectLst>
              <a:latin typeface="+mn-lt"/>
            </a:endParaRPr>
          </a:p>
        </p:txBody>
      </p:sp>
      <p:pic>
        <p:nvPicPr>
          <p:cNvPr id="110599" name="Picture 8">
            <a:extLst>
              <a:ext uri="{FF2B5EF4-FFF2-40B4-BE49-F238E27FC236}">
                <a16:creationId xmlns:a16="http://schemas.microsoft.com/office/drawing/2014/main" id="{133BCDBE-9FA8-46E4-AFAC-A66C23D7ED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1822450"/>
            <a:ext cx="27622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838200" y="365125"/>
            <a:ext cx="10515600" cy="1281113"/>
          </a:xfrm>
        </p:spPr>
        <p:txBody>
          <a:bodyPr>
            <a:normAutofit fontScale="90000"/>
          </a:bodyPr>
          <a:lstStyle/>
          <a:p>
            <a:pPr eaLnBrk="1" hangingPunct="1"/>
            <a:r>
              <a:rPr lang="en-US" altLang="en-US" b="1" dirty="0"/>
              <a:t>PRG Participants</a:t>
            </a:r>
            <a:br>
              <a:rPr lang="en-US" altLang="en-US" dirty="0"/>
            </a:br>
            <a:endParaRPr lang="en-US" altLang="en-US" dirty="0"/>
          </a:p>
        </p:txBody>
      </p:sp>
      <p:sp>
        <p:nvSpPr>
          <p:cNvPr id="3" name="Content Placeholder 2"/>
          <p:cNvSpPr>
            <a:spLocks noGrp="1"/>
          </p:cNvSpPr>
          <p:nvPr>
            <p:ph idx="1"/>
          </p:nvPr>
        </p:nvSpPr>
        <p:spPr/>
        <p:txBody>
          <a:bodyPr>
            <a:normAutofit fontScale="92500" lnSpcReduction="20000"/>
          </a:bodyPr>
          <a:lstStyle/>
          <a:p>
            <a:pPr eaLnBrk="1" hangingPunct="1">
              <a:defRPr/>
            </a:pPr>
            <a:r>
              <a:rPr lang="en-US" dirty="0"/>
              <a:t>There should be at least one or more standing procurement review group(s).</a:t>
            </a:r>
          </a:p>
          <a:p>
            <a:pPr marL="0" indent="0" eaLnBrk="1" hangingPunct="1">
              <a:buFont typeface="Arial" panose="020B0604020202020204" pitchFamily="34" charset="0"/>
              <a:buNone/>
              <a:defRPr/>
            </a:pPr>
            <a:endParaRPr lang="en-US" dirty="0"/>
          </a:p>
          <a:p>
            <a:pPr eaLnBrk="1" hangingPunct="1">
              <a:defRPr/>
            </a:pPr>
            <a:r>
              <a:rPr lang="en-US" dirty="0"/>
              <a:t> The group shall be comprised of:</a:t>
            </a:r>
          </a:p>
          <a:p>
            <a:pPr lvl="1" eaLnBrk="1" hangingPunct="1">
              <a:defRPr/>
            </a:pPr>
            <a:r>
              <a:rPr lang="en-US" b="1" i="1" dirty="0"/>
              <a:t>Agency’s chief procurement official</a:t>
            </a:r>
            <a:r>
              <a:rPr lang="en-US" dirty="0"/>
              <a:t> </a:t>
            </a:r>
            <a:r>
              <a:rPr lang="en-US" i="1" dirty="0"/>
              <a:t>or senior-level procurement official designated to act in his/her place</a:t>
            </a:r>
            <a:endParaRPr lang="en-US" dirty="0"/>
          </a:p>
          <a:p>
            <a:pPr lvl="1" eaLnBrk="1" hangingPunct="1">
              <a:defRPr/>
            </a:pPr>
            <a:r>
              <a:rPr lang="en-US" b="1" i="1" dirty="0"/>
              <a:t>MBE Liaison Officer</a:t>
            </a:r>
            <a:r>
              <a:rPr lang="en-US" dirty="0"/>
              <a:t> </a:t>
            </a:r>
            <a:r>
              <a:rPr lang="en-US" i="1" dirty="0"/>
              <a:t>or senior level alternate – </a:t>
            </a:r>
          </a:p>
          <a:p>
            <a:pPr lvl="1" eaLnBrk="1" hangingPunct="1">
              <a:defRPr/>
            </a:pPr>
            <a:r>
              <a:rPr lang="en-US" b="0" i="1" dirty="0">
                <a:effectLst/>
              </a:rPr>
              <a:t>Procurement units should expand the responsibilities of their MBE procurement review groups (see </a:t>
            </a:r>
            <a:r>
              <a:rPr lang="en-US" b="0" i="1" dirty="0">
                <a:effectLst/>
                <a:hlinkClick r:id="rId3"/>
              </a:rPr>
              <a:t>BPW Advisory 2001-2</a:t>
            </a:r>
            <a:r>
              <a:rPr lang="en-US" b="0" i="1" dirty="0">
                <a:effectLst/>
              </a:rPr>
              <a:t>) to include a concurrent review of procurement solicitations for potential designation as </a:t>
            </a:r>
            <a:r>
              <a:rPr lang="en-US" b="0" i="1" u="sng" dirty="0">
                <a:effectLst/>
              </a:rPr>
              <a:t>small business reserve procurements.</a:t>
            </a:r>
            <a:endParaRPr lang="en-US" i="1" u="sng" dirty="0"/>
          </a:p>
          <a:p>
            <a:pPr marL="457200" lvl="1" indent="0" eaLnBrk="1" hangingPunct="1">
              <a:buFont typeface="Arial" panose="020B0604020202020204" pitchFamily="34" charset="0"/>
              <a:buNone/>
              <a:defRPr/>
            </a:pPr>
            <a:endParaRPr lang="en-US" dirty="0"/>
          </a:p>
          <a:p>
            <a:pPr eaLnBrk="1" hangingPunct="1">
              <a:defRPr/>
            </a:pPr>
            <a:r>
              <a:rPr lang="en-US" b="1" i="1" dirty="0"/>
              <a:t>Do</a:t>
            </a:r>
            <a:r>
              <a:rPr lang="en-US" i="1" dirty="0"/>
              <a:t> rely on agency legal counsel to provide support and advice as necessary</a:t>
            </a:r>
          </a:p>
          <a:p>
            <a:pPr eaLnBrk="1" hangingPunct="1">
              <a:defRPr/>
            </a:pPr>
            <a:endParaRPr 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23441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b="1"/>
              <a:t>GOALS</a:t>
            </a:r>
          </a:p>
        </p:txBody>
      </p:sp>
      <p:sp>
        <p:nvSpPr>
          <p:cNvPr id="3" name="Content Placeholder 2"/>
          <p:cNvSpPr>
            <a:spLocks noGrp="1"/>
          </p:cNvSpPr>
          <p:nvPr>
            <p:ph idx="1"/>
          </p:nvPr>
        </p:nvSpPr>
        <p:spPr/>
        <p:txBody>
          <a:bodyPr/>
          <a:lstStyle/>
          <a:p>
            <a:pPr eaLnBrk="1" hangingPunct="1">
              <a:defRPr/>
            </a:pPr>
            <a:r>
              <a:rPr lang="en-US" dirty="0"/>
              <a:t>The statewide aspirational goal is </a:t>
            </a:r>
            <a:r>
              <a:rPr lang="en-US" b="1" dirty="0"/>
              <a:t>29%.</a:t>
            </a:r>
            <a:r>
              <a:rPr lang="en-US" dirty="0"/>
              <a:t>  </a:t>
            </a:r>
          </a:p>
          <a:p>
            <a:pPr marL="0" indent="0" eaLnBrk="1" hangingPunct="1">
              <a:buFont typeface="Arial" panose="020B0604020202020204" pitchFamily="34" charset="0"/>
              <a:buNone/>
              <a:defRPr/>
            </a:pPr>
            <a:endParaRPr lang="en-US" dirty="0"/>
          </a:p>
          <a:p>
            <a:pPr eaLnBrk="1" hangingPunct="1">
              <a:defRPr/>
            </a:pPr>
            <a:r>
              <a:rPr lang="en-US" dirty="0"/>
              <a:t>It is important to remember that this is an </a:t>
            </a:r>
            <a:r>
              <a:rPr lang="en-US" b="1" dirty="0"/>
              <a:t>overall goal</a:t>
            </a:r>
            <a:r>
              <a:rPr lang="en-US" dirty="0"/>
              <a:t>. </a:t>
            </a:r>
          </a:p>
          <a:p>
            <a:pPr marL="0" indent="0" eaLnBrk="1" hangingPunct="1">
              <a:buFont typeface="Arial" panose="020B0604020202020204" pitchFamily="34" charset="0"/>
              <a:buNone/>
              <a:defRPr/>
            </a:pPr>
            <a:endParaRPr lang="en-US" dirty="0"/>
          </a:p>
          <a:p>
            <a:pPr eaLnBrk="1" hangingPunct="1">
              <a:defRPr/>
            </a:pPr>
            <a:r>
              <a:rPr lang="en-US" dirty="0"/>
              <a:t>Individual contract goals must be considered on a contract-by-contract basis</a:t>
            </a:r>
          </a:p>
          <a:p>
            <a:pPr marL="0" indent="0" eaLnBrk="1" hangingPunct="1">
              <a:buFont typeface="Arial" panose="020B0604020202020204" pitchFamily="34" charset="0"/>
              <a:buNone/>
              <a:defRPr/>
            </a:pPr>
            <a:r>
              <a:rPr lang="en-US" dirty="0"/>
              <a:t> </a:t>
            </a:r>
          </a:p>
          <a:p>
            <a:pPr marL="0" indent="0" eaLnBrk="1" hangingPunct="1">
              <a:buFont typeface="Arial" panose="020B0604020202020204" pitchFamily="34" charset="0"/>
              <a:buNone/>
              <a:defRPr/>
            </a:pPr>
            <a:r>
              <a:rPr lang="en-US" i="1" dirty="0"/>
              <a:t>DON’T put a blanket 29% goal on projects without a legitimate justification.</a:t>
            </a:r>
          </a:p>
          <a:p>
            <a:pPr eaLnBrk="1" hangingPunct="1">
              <a:defRPr/>
            </a:pPr>
            <a:endParaRPr 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3450065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b="1"/>
              <a:t>Subgoals</a:t>
            </a:r>
          </a:p>
        </p:txBody>
      </p:sp>
      <p:graphicFrame>
        <p:nvGraphicFramePr>
          <p:cNvPr id="5" name="Content Placeholder 4"/>
          <p:cNvGraphicFramePr>
            <a:graphicFrameLocks noGrp="1"/>
          </p:cNvGraphicFramePr>
          <p:nvPr>
            <p:ph idx="1"/>
          </p:nvPr>
        </p:nvGraphicFramePr>
        <p:xfrm>
          <a:off x="714375" y="1482725"/>
          <a:ext cx="10639425" cy="4067176"/>
        </p:xfrm>
        <a:graphic>
          <a:graphicData uri="http://schemas.openxmlformats.org/drawingml/2006/table">
            <a:tbl>
              <a:tblPr firstRow="1" firstCol="1" bandRow="1">
                <a:tableStyleId>{5C22544A-7EE6-4342-B048-85BDC9FD1C3A}</a:tableStyleId>
              </a:tblPr>
              <a:tblGrid>
                <a:gridCol w="2120175">
                  <a:extLst>
                    <a:ext uri="{9D8B030D-6E8A-4147-A177-3AD203B41FA5}">
                      <a16:colId xmlns:a16="http://schemas.microsoft.com/office/drawing/2014/main" val="1733379014"/>
                    </a:ext>
                  </a:extLst>
                </a:gridCol>
                <a:gridCol w="925168">
                  <a:extLst>
                    <a:ext uri="{9D8B030D-6E8A-4147-A177-3AD203B41FA5}">
                      <a16:colId xmlns:a16="http://schemas.microsoft.com/office/drawing/2014/main" val="3197406115"/>
                    </a:ext>
                  </a:extLst>
                </a:gridCol>
                <a:gridCol w="1117910">
                  <a:extLst>
                    <a:ext uri="{9D8B030D-6E8A-4147-A177-3AD203B41FA5}">
                      <a16:colId xmlns:a16="http://schemas.microsoft.com/office/drawing/2014/main" val="1833069186"/>
                    </a:ext>
                  </a:extLst>
                </a:gridCol>
                <a:gridCol w="1031176">
                  <a:extLst>
                    <a:ext uri="{9D8B030D-6E8A-4147-A177-3AD203B41FA5}">
                      <a16:colId xmlns:a16="http://schemas.microsoft.com/office/drawing/2014/main" val="1523090891"/>
                    </a:ext>
                  </a:extLst>
                </a:gridCol>
                <a:gridCol w="5444996">
                  <a:extLst>
                    <a:ext uri="{9D8B030D-6E8A-4147-A177-3AD203B41FA5}">
                      <a16:colId xmlns:a16="http://schemas.microsoft.com/office/drawing/2014/main" val="4283905366"/>
                    </a:ext>
                  </a:extLst>
                </a:gridCol>
              </a:tblGrid>
              <a:tr h="411873">
                <a:tc>
                  <a:txBody>
                    <a:bodyPr/>
                    <a:lstStyle/>
                    <a:p>
                      <a:pPr marL="0" marR="0" algn="ctr">
                        <a:lnSpc>
                          <a:spcPct val="107000"/>
                        </a:lnSpc>
                        <a:spcBef>
                          <a:spcPts val="0"/>
                        </a:spcBef>
                        <a:spcAft>
                          <a:spcPts val="0"/>
                        </a:spcAft>
                      </a:pPr>
                      <a:r>
                        <a:rPr lang="en-US" sz="1000" dirty="0">
                          <a:effectLst/>
                        </a:rPr>
                        <a:t>​​​Industry Category​​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gridSpan="4">
                  <a:txBody>
                    <a:bodyPr/>
                    <a:lstStyle/>
                    <a:p>
                      <a:pPr marL="0" marR="0" algn="ctr">
                        <a:lnSpc>
                          <a:spcPct val="107000"/>
                        </a:lnSpc>
                        <a:spcBef>
                          <a:spcPts val="0"/>
                        </a:spcBef>
                        <a:spcAft>
                          <a:spcPts val="0"/>
                        </a:spcAft>
                      </a:pPr>
                      <a:r>
                        <a:rPr lang="en-US" sz="1000">
                          <a:effectLst/>
                        </a:rPr>
                        <a:t>Subgoal​​​ ​ ​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8870763"/>
                  </a:ext>
                </a:extLst>
              </a:tr>
              <a:tr h="411873">
                <a:tc>
                  <a:txBody>
                    <a:bodyPr/>
                    <a:lstStyle/>
                    <a:p>
                      <a:pPr marL="0" marR="0" algn="ctr">
                        <a:lnSpc>
                          <a:spcPct val="107000"/>
                        </a:lnSpc>
                        <a:spcBef>
                          <a:spcPts val="0"/>
                        </a:spcBef>
                        <a:spcAft>
                          <a:spcPts val="0"/>
                        </a:spcAft>
                      </a:pPr>
                      <a:r>
                        <a:rPr lang="en-US"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​Women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African-American​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Asian American​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Hispanic​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extLst>
                  <a:ext uri="{0D108BD9-81ED-4DB2-BD59-A6C34878D82A}">
                    <a16:rowId xmlns:a16="http://schemas.microsoft.com/office/drawing/2014/main" val="2234533399"/>
                  </a:ext>
                </a:extLst>
              </a:tr>
              <a:tr h="411873">
                <a:tc>
                  <a:txBody>
                    <a:bodyPr/>
                    <a:lstStyle/>
                    <a:p>
                      <a:pPr marL="0" marR="0" algn="ctr">
                        <a:lnSpc>
                          <a:spcPct val="107000"/>
                        </a:lnSpc>
                        <a:spcBef>
                          <a:spcPts val="0"/>
                        </a:spcBef>
                        <a:spcAft>
                          <a:spcPts val="0"/>
                        </a:spcAft>
                      </a:pPr>
                      <a:r>
                        <a:rPr lang="en-US" sz="1000">
                          <a:effectLst/>
                        </a:rPr>
                        <a:t>Construction​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extLst>
                  <a:ext uri="{0D108BD9-81ED-4DB2-BD59-A6C34878D82A}">
                    <a16:rowId xmlns:a16="http://schemas.microsoft.com/office/drawing/2014/main" val="3363965607"/>
                  </a:ext>
                </a:extLst>
              </a:tr>
              <a:tr h="797969">
                <a:tc>
                  <a:txBody>
                    <a:bodyPr/>
                    <a:lstStyle/>
                    <a:p>
                      <a:pPr marL="0" marR="0" algn="ctr">
                        <a:lnSpc>
                          <a:spcPct val="107000"/>
                        </a:lnSpc>
                        <a:spcBef>
                          <a:spcPts val="0"/>
                        </a:spcBef>
                        <a:spcAft>
                          <a:spcPts val="0"/>
                        </a:spcAft>
                      </a:pPr>
                      <a:r>
                        <a:rPr lang="en-US" sz="1000">
                          <a:effectLst/>
                        </a:rPr>
                        <a:t>Architectural/ Engineering &amp; Construction Related Services​​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extLst>
                  <a:ext uri="{0D108BD9-81ED-4DB2-BD59-A6C34878D82A}">
                    <a16:rowId xmlns:a16="http://schemas.microsoft.com/office/drawing/2014/main" val="787457956"/>
                  </a:ext>
                </a:extLst>
              </a:tr>
              <a:tr h="411873">
                <a:tc>
                  <a:txBody>
                    <a:bodyPr/>
                    <a:lstStyle/>
                    <a:p>
                      <a:pPr marL="0" marR="0" algn="ctr">
                        <a:lnSpc>
                          <a:spcPct val="107000"/>
                        </a:lnSpc>
                        <a:spcBef>
                          <a:spcPts val="0"/>
                        </a:spcBef>
                        <a:spcAft>
                          <a:spcPts val="0"/>
                        </a:spcAft>
                      </a:pPr>
                      <a:r>
                        <a:rPr lang="en-US" sz="1000">
                          <a:effectLst/>
                        </a:rPr>
                        <a:t>Maintenance​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extLst>
                  <a:ext uri="{0D108BD9-81ED-4DB2-BD59-A6C34878D82A}">
                    <a16:rowId xmlns:a16="http://schemas.microsoft.com/office/drawing/2014/main" val="3651672030"/>
                  </a:ext>
                </a:extLst>
              </a:tr>
              <a:tr h="411873">
                <a:tc>
                  <a:txBody>
                    <a:bodyPr/>
                    <a:lstStyle/>
                    <a:p>
                      <a:pPr marL="0" marR="0" algn="ctr">
                        <a:lnSpc>
                          <a:spcPct val="107000"/>
                        </a:lnSpc>
                        <a:spcBef>
                          <a:spcPts val="0"/>
                        </a:spcBef>
                        <a:spcAft>
                          <a:spcPts val="0"/>
                        </a:spcAft>
                      </a:pPr>
                      <a:r>
                        <a:rPr lang="en-US" sz="1000">
                          <a:effectLst/>
                        </a:rPr>
                        <a:t>IT Services &amp; IT Supplies​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extLst>
                  <a:ext uri="{0D108BD9-81ED-4DB2-BD59-A6C34878D82A}">
                    <a16:rowId xmlns:a16="http://schemas.microsoft.com/office/drawing/2014/main" val="3444567119"/>
                  </a:ext>
                </a:extLst>
              </a:tr>
              <a:tr h="797969">
                <a:tc>
                  <a:txBody>
                    <a:bodyPr/>
                    <a:lstStyle/>
                    <a:p>
                      <a:pPr marL="0" marR="0" algn="ctr">
                        <a:lnSpc>
                          <a:spcPct val="107000"/>
                        </a:lnSpc>
                        <a:spcBef>
                          <a:spcPts val="0"/>
                        </a:spcBef>
                        <a:spcAft>
                          <a:spcPts val="0"/>
                        </a:spcAft>
                      </a:pPr>
                      <a:r>
                        <a:rPr lang="en-US" sz="1000">
                          <a:effectLst/>
                        </a:rPr>
                        <a:t>Human, Cultural, Social &amp; Education Services​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extLst>
                  <a:ext uri="{0D108BD9-81ED-4DB2-BD59-A6C34878D82A}">
                    <a16:rowId xmlns:a16="http://schemas.microsoft.com/office/drawing/2014/main" val="2267005686"/>
                  </a:ext>
                </a:extLst>
              </a:tr>
              <a:tr h="411873">
                <a:tc>
                  <a:txBody>
                    <a:bodyPr/>
                    <a:lstStyle/>
                    <a:p>
                      <a:pPr marL="0" marR="0" algn="ctr">
                        <a:lnSpc>
                          <a:spcPct val="107000"/>
                        </a:lnSpc>
                        <a:spcBef>
                          <a:spcPts val="0"/>
                        </a:spcBef>
                        <a:spcAft>
                          <a:spcPts val="0"/>
                        </a:spcAft>
                      </a:pPr>
                      <a:r>
                        <a:rPr lang="en-US" sz="1000">
                          <a:effectLst/>
                        </a:rPr>
                        <a:t>​Supplies &amp; Equipment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tc>
                  <a:txBody>
                    <a:bodyPr/>
                    <a:lstStyle/>
                    <a:p>
                      <a:pPr marL="0" marR="0" algn="ctr">
                        <a:lnSpc>
                          <a:spcPct val="107000"/>
                        </a:lnSpc>
                        <a:spcBef>
                          <a:spcPts val="0"/>
                        </a:spcBef>
                        <a:spcAft>
                          <a:spcPts val="0"/>
                        </a:spcAft>
                      </a:pPr>
                      <a:r>
                        <a:rPr lang="en-US" sz="1000" dirty="0">
                          <a:effectLst/>
                        </a:rPr>
                        <a:t>​N/A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9524" anchor="ctr"/>
                </a:tc>
                <a:extLst>
                  <a:ext uri="{0D108BD9-81ED-4DB2-BD59-A6C34878D82A}">
                    <a16:rowId xmlns:a16="http://schemas.microsoft.com/office/drawing/2014/main" val="668602112"/>
                  </a:ext>
                </a:extLst>
              </a:tr>
            </a:tbl>
          </a:graphicData>
        </a:graphic>
      </p:graphicFrame>
      <p:sp>
        <p:nvSpPr>
          <p:cNvPr id="4" name="Footer Placeholder 3"/>
          <p:cNvSpPr>
            <a:spLocks noGrp="1"/>
          </p:cNvSpPr>
          <p:nvPr>
            <p:ph type="ftr" sz="quarter" idx="11"/>
          </p:nvPr>
        </p:nvSpPr>
        <p:spPr/>
        <p:txBody>
          <a:bodyPr/>
          <a:lstStyle/>
          <a:p>
            <a:pPr>
              <a:defRPr/>
            </a:pPr>
            <a:r>
              <a:rPr lang="en-US"/>
              <a:t>For Internal Training Purposes Only</a:t>
            </a:r>
          </a:p>
        </p:txBody>
      </p:sp>
      <p:sp>
        <p:nvSpPr>
          <p:cNvPr id="32825" name="Rectangle 1"/>
          <p:cNvSpPr>
            <a:spLocks noChangeArrowheads="1"/>
          </p:cNvSpPr>
          <p:nvPr/>
        </p:nvSpPr>
        <p:spPr bwMode="auto">
          <a:xfrm>
            <a:off x="714375" y="5989638"/>
            <a:ext cx="117824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333333"/>
                </a:solidFill>
                <a:latin typeface="Arial" panose="020B0604020202020204" pitchFamily="34" charset="0"/>
                <a:ea typeface="Calibri" panose="020F0502020204030204" pitchFamily="34" charset="0"/>
                <a:cs typeface="Arial" panose="020B0604020202020204" pitchFamily="34" charset="0"/>
              </a:rPr>
              <a:t>DO use the subgoal worksheet and guidelines to apply subgoals as appropriate</a:t>
            </a:r>
            <a:endParaRPr lang="en-US" altLang="en-US" sz="200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3977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17538" y="538163"/>
            <a:ext cx="10515600" cy="1325562"/>
          </a:xfrm>
        </p:spPr>
        <p:txBody>
          <a:bodyPr/>
          <a:lstStyle/>
          <a:p>
            <a:pPr eaLnBrk="1" hangingPunct="1"/>
            <a:r>
              <a:rPr lang="en-US" altLang="en-US" b="1" dirty="0"/>
              <a:t>Before Goalsetting</a:t>
            </a:r>
          </a:p>
        </p:txBody>
      </p:sp>
      <p:sp>
        <p:nvSpPr>
          <p:cNvPr id="34819" name="Content Placeholder 2"/>
          <p:cNvSpPr>
            <a:spLocks noGrp="1"/>
          </p:cNvSpPr>
          <p:nvPr>
            <p:ph idx="1"/>
          </p:nvPr>
        </p:nvSpPr>
        <p:spPr>
          <a:xfrm>
            <a:off x="965200" y="1655763"/>
            <a:ext cx="10277475" cy="1150937"/>
          </a:xfrm>
        </p:spPr>
        <p:txBody>
          <a:bodyPr>
            <a:normAutofit fontScale="92500" lnSpcReduction="20000"/>
          </a:bodyPr>
          <a:lstStyle/>
          <a:p>
            <a:pPr marL="0" indent="0" eaLnBrk="1" hangingPunct="1">
              <a:buFont typeface="Arial" panose="020B0604020202020204" pitchFamily="34" charset="0"/>
              <a:buNone/>
            </a:pPr>
            <a:r>
              <a:rPr lang="en-US" altLang="en-US" b="1" dirty="0"/>
              <a:t>DO Consider Race Neutral Options </a:t>
            </a:r>
            <a:r>
              <a:rPr lang="en-US" altLang="en-US" dirty="0"/>
              <a:t>(COMAR 21.11.03.07)</a:t>
            </a:r>
          </a:p>
          <a:p>
            <a:pPr marL="0" indent="0" eaLnBrk="1" hangingPunct="1">
              <a:buFont typeface="Arial" panose="020B0604020202020204" pitchFamily="34" charset="0"/>
              <a:buNone/>
            </a:pPr>
            <a:r>
              <a:rPr lang="en-US" altLang="en-US" dirty="0"/>
              <a:t>Race neutral methods are those that assist businesses without </a:t>
            </a:r>
            <a:r>
              <a:rPr lang="en-US" altLang="en-US" b="1" dirty="0"/>
              <a:t>consideration</a:t>
            </a:r>
            <a:r>
              <a:rPr lang="en-US" altLang="en-US" dirty="0"/>
              <a:t> of social, economic, race or gender</a:t>
            </a:r>
          </a:p>
        </p:txBody>
      </p:sp>
      <p:sp>
        <p:nvSpPr>
          <p:cNvPr id="4" name="Footer Placeholder 3"/>
          <p:cNvSpPr>
            <a:spLocks noGrp="1"/>
          </p:cNvSpPr>
          <p:nvPr>
            <p:ph type="ftr" sz="quarter" idx="11"/>
          </p:nvPr>
        </p:nvSpPr>
        <p:spPr/>
        <p:txBody>
          <a:bodyPr/>
          <a:lstStyle/>
          <a:p>
            <a:pPr>
              <a:defRPr/>
            </a:pPr>
            <a:r>
              <a:rPr lang="en-US" dirty="0"/>
              <a:t>For Internal Training Purposes Only</a:t>
            </a:r>
          </a:p>
        </p:txBody>
      </p:sp>
      <p:sp>
        <p:nvSpPr>
          <p:cNvPr id="5" name="Rectangle 4"/>
          <p:cNvSpPr/>
          <p:nvPr/>
        </p:nvSpPr>
        <p:spPr>
          <a:xfrm>
            <a:off x="406400" y="3058161"/>
            <a:ext cx="11490960" cy="3046988"/>
          </a:xfrm>
          <a:prstGeom prst="rect">
            <a:avLst/>
          </a:prstGeom>
        </p:spPr>
        <p:txBody>
          <a:bodyPr numCol="2">
            <a:spAutoFit/>
          </a:bodyPr>
          <a:lstStyle/>
          <a:p>
            <a:pPr lvl="1">
              <a:lnSpc>
                <a:spcPct val="200000"/>
              </a:lnSpc>
              <a:defRPr/>
            </a:pPr>
            <a:r>
              <a:rPr lang="en-US" b="1" dirty="0"/>
              <a:t>Small Business Reserve </a:t>
            </a:r>
          </a:p>
          <a:p>
            <a:pPr lvl="1">
              <a:lnSpc>
                <a:spcPct val="200000"/>
              </a:lnSpc>
              <a:defRPr/>
            </a:pPr>
            <a:r>
              <a:rPr lang="en-US" b="1" dirty="0"/>
              <a:t>Small Business Preference </a:t>
            </a:r>
            <a:endParaRPr lang="en-US" sz="2800" b="1" dirty="0"/>
          </a:p>
          <a:p>
            <a:pPr lvl="1">
              <a:defRPr/>
            </a:pPr>
            <a:r>
              <a:rPr lang="en-US" b="1" dirty="0"/>
              <a:t>Divide larger procurements into several smaller procurements where feasible</a:t>
            </a:r>
          </a:p>
          <a:p>
            <a:pPr lvl="1">
              <a:defRPr/>
            </a:pPr>
            <a:endParaRPr lang="en-US" sz="2800" dirty="0"/>
          </a:p>
          <a:p>
            <a:pPr lvl="1">
              <a:defRPr/>
            </a:pPr>
            <a:r>
              <a:rPr lang="en-US" b="1" dirty="0"/>
              <a:t>Directly notifying qualified small businesses including MBES</a:t>
            </a:r>
          </a:p>
          <a:p>
            <a:pPr lvl="1">
              <a:defRPr/>
            </a:pPr>
            <a:r>
              <a:rPr lang="en-US" dirty="0"/>
              <a:t>	</a:t>
            </a:r>
            <a:r>
              <a:rPr lang="en-US" b="1" dirty="0"/>
              <a:t>Relaxed bonding requirements</a:t>
            </a:r>
          </a:p>
          <a:p>
            <a:pPr lvl="1">
              <a:defRPr/>
            </a:pPr>
            <a:endParaRPr lang="en-US" sz="2800" dirty="0"/>
          </a:p>
          <a:p>
            <a:pPr lvl="1">
              <a:defRPr/>
            </a:pPr>
            <a:r>
              <a:rPr lang="en-US" dirty="0"/>
              <a:t>	</a:t>
            </a:r>
            <a:r>
              <a:rPr lang="en-US" b="1" dirty="0"/>
              <a:t>Simplifying bidding requirements to the extent 	permitted by law</a:t>
            </a:r>
          </a:p>
          <a:p>
            <a:pPr lvl="1">
              <a:defRPr/>
            </a:pPr>
            <a:endParaRPr lang="en-US" sz="2800" dirty="0"/>
          </a:p>
          <a:p>
            <a:pPr lvl="1">
              <a:defRPr/>
            </a:pPr>
            <a:r>
              <a:rPr lang="en-US" dirty="0"/>
              <a:t>	</a:t>
            </a:r>
            <a:r>
              <a:rPr lang="en-US" b="1" dirty="0"/>
              <a:t>Pre-Solicitation Conferences</a:t>
            </a:r>
            <a:endParaRPr lang="en-US" sz="2800" b="1" dirty="0"/>
          </a:p>
          <a:p>
            <a:pPr lvl="2">
              <a:defRPr/>
            </a:pPr>
            <a:r>
              <a:rPr lang="en-US" b="1" dirty="0"/>
              <a:t>	</a:t>
            </a:r>
            <a:r>
              <a:rPr lang="en-US" i="1" dirty="0"/>
              <a:t>Clarify complex solicitations</a:t>
            </a:r>
            <a:endParaRPr lang="en-US" sz="2400" i="1" dirty="0"/>
          </a:p>
          <a:p>
            <a:pPr lvl="2">
              <a:defRPr/>
            </a:pPr>
            <a:r>
              <a:rPr lang="en-US" i="1" dirty="0"/>
              <a:t>	Connect subs and primes</a:t>
            </a:r>
          </a:p>
        </p:txBody>
      </p:sp>
      <p:cxnSp>
        <p:nvCxnSpPr>
          <p:cNvPr id="7" name="Straight Connector 6"/>
          <p:cNvCxnSpPr/>
          <p:nvPr/>
        </p:nvCxnSpPr>
        <p:spPr>
          <a:xfrm>
            <a:off x="2327275" y="3060700"/>
            <a:ext cx="64706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405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tLang="en-US" b="1"/>
              <a:t>DO Identify Subcontracting Opportunities</a:t>
            </a:r>
            <a:br>
              <a:rPr lang="en-US" altLang="en-US" sz="4800"/>
            </a:br>
            <a:endParaRPr lang="en-US" altLang="en-US"/>
          </a:p>
        </p:txBody>
      </p:sp>
      <p:sp>
        <p:nvSpPr>
          <p:cNvPr id="36867" name="Content Placeholder 2"/>
          <p:cNvSpPr>
            <a:spLocks noGrp="1"/>
          </p:cNvSpPr>
          <p:nvPr>
            <p:ph idx="1"/>
          </p:nvPr>
        </p:nvSpPr>
        <p:spPr/>
        <p:txBody>
          <a:bodyPr/>
          <a:lstStyle/>
          <a:p>
            <a:pPr eaLnBrk="1" hangingPunct="1"/>
            <a:r>
              <a:rPr lang="en-US" altLang="en-US"/>
              <a:t>Can the procurement be broken down into subcontracting opportunities:</a:t>
            </a:r>
            <a:endParaRPr lang="en-US" altLang="en-US" sz="3200"/>
          </a:p>
          <a:p>
            <a:pPr lvl="1" eaLnBrk="1" hangingPunct="1"/>
            <a:r>
              <a:rPr lang="en-US" altLang="en-US"/>
              <a:t>Scope of Work</a:t>
            </a:r>
            <a:endParaRPr lang="en-US" altLang="en-US" sz="2800"/>
          </a:p>
          <a:p>
            <a:pPr lvl="1" eaLnBrk="1" hangingPunct="1"/>
            <a:r>
              <a:rPr lang="en-US" altLang="en-US"/>
              <a:t>Engineer’s Estimate</a:t>
            </a:r>
            <a:endParaRPr lang="en-US" altLang="en-US" sz="2800"/>
          </a:p>
          <a:p>
            <a:pPr lvl="1" eaLnBrk="1" hangingPunct="1"/>
            <a:r>
              <a:rPr lang="en-US" altLang="en-US"/>
              <a:t>Previous compliance reports</a:t>
            </a:r>
            <a:endParaRPr lang="en-US" altLang="en-US" sz="2800"/>
          </a:p>
          <a:p>
            <a:pPr lvl="1" eaLnBrk="1" hangingPunct="1"/>
            <a:r>
              <a:rPr lang="en-US" altLang="en-US"/>
              <a:t>Similar procurements in size and discipline</a:t>
            </a:r>
            <a:endParaRPr lang="en-US" altLang="en-US" sz="2800"/>
          </a:p>
          <a:p>
            <a:pPr eaLnBrk="1" hangingPunct="1"/>
            <a:r>
              <a:rPr lang="en-US" altLang="en-US"/>
              <a:t>List all possible subcontracting NAICS Codes on the PRG Form</a:t>
            </a:r>
            <a:endParaRPr lang="en-US" altLang="en-US" sz="3200"/>
          </a:p>
          <a:p>
            <a:pPr lvl="1" eaLnBrk="1" hangingPunct="1"/>
            <a:r>
              <a:rPr lang="en-US" altLang="en-US"/>
              <a:t>Are MBE’s available in the categories identified?</a:t>
            </a:r>
            <a:endParaRPr lang="en-US" altLang="en-US" sz="2800"/>
          </a:p>
          <a:p>
            <a:pPr lvl="1" eaLnBrk="1" hangingPunct="1"/>
            <a:r>
              <a:rPr lang="en-US" altLang="en-US"/>
              <a:t>Does it make sense geographically?</a:t>
            </a:r>
            <a:endParaRPr lang="en-US" altLang="en-US" sz="2800"/>
          </a:p>
          <a:p>
            <a:pPr eaLnBrk="1" hangingPunct="1"/>
            <a:r>
              <a:rPr lang="en-US" altLang="en-US"/>
              <a:t>Does the contract structure support subcontracting?</a:t>
            </a:r>
            <a:endParaRPr lang="en-US" altLang="en-US" sz="3200"/>
          </a:p>
          <a:p>
            <a:pPr eaLnBrk="1" hangingPunct="1"/>
            <a:endParaRPr lang="en-US" altLang="en-US"/>
          </a:p>
        </p:txBody>
      </p:sp>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3950389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b="1"/>
              <a:t>Goalsetting &amp; Counting</a:t>
            </a:r>
          </a:p>
        </p:txBody>
      </p:sp>
      <p:sp>
        <p:nvSpPr>
          <p:cNvPr id="3" name="Content Placeholder 2"/>
          <p:cNvSpPr>
            <a:spLocks noGrp="1"/>
          </p:cNvSpPr>
          <p:nvPr>
            <p:ph idx="1"/>
          </p:nvPr>
        </p:nvSpPr>
        <p:spPr>
          <a:xfrm>
            <a:off x="752475" y="1825625"/>
            <a:ext cx="10601325" cy="4667250"/>
          </a:xfrm>
        </p:spPr>
        <p:txBody>
          <a:bodyPr/>
          <a:lstStyle/>
          <a:p>
            <a:pPr eaLnBrk="1" hangingPunct="1">
              <a:defRPr/>
            </a:pPr>
            <a:r>
              <a:rPr lang="en-US" b="1" dirty="0"/>
              <a:t>DO </a:t>
            </a:r>
            <a:r>
              <a:rPr lang="en-US" dirty="0"/>
              <a:t>allow MBE Primes to self-perform 50% of an established contract goal; 100% of any subgoal</a:t>
            </a:r>
          </a:p>
          <a:p>
            <a:pPr marL="0" indent="0" eaLnBrk="1" hangingPunct="1">
              <a:buFont typeface="Arial" panose="020B0604020202020204" pitchFamily="34" charset="0"/>
              <a:buNone/>
              <a:defRPr/>
            </a:pPr>
            <a:endParaRPr lang="en-US" b="1" dirty="0"/>
          </a:p>
          <a:p>
            <a:pPr eaLnBrk="1" hangingPunct="1">
              <a:defRPr/>
            </a:pPr>
            <a:r>
              <a:rPr lang="en-US" b="1" dirty="0"/>
              <a:t>DO treat the MBE &amp; VSBE Programs as mutually exclusive (dually-certified firms can count toward both program goals)</a:t>
            </a:r>
            <a:endParaRPr lang="en-US" dirty="0"/>
          </a:p>
          <a:p>
            <a:pPr marL="0" indent="0" eaLnBrk="1" hangingPunct="1">
              <a:buFont typeface="Arial" panose="020B0604020202020204" pitchFamily="34" charset="0"/>
              <a:buNone/>
              <a:defRPr/>
            </a:pPr>
            <a:endParaRPr lang="en-US" dirty="0"/>
          </a:p>
          <a:p>
            <a:pPr eaLnBrk="1" hangingPunct="1">
              <a:defRPr/>
            </a:pPr>
            <a:r>
              <a:rPr lang="en-US" b="1" dirty="0"/>
              <a:t>DON’T Forget to Consider the 60% Rule’s Impact on Goalsetting	</a:t>
            </a:r>
            <a:endParaRPr lang="en-US" dirty="0"/>
          </a:p>
          <a:p>
            <a:pPr marL="0" indent="0" eaLnBrk="1" hangingPunct="1">
              <a:buFont typeface="Arial" panose="020B0604020202020204" pitchFamily="34" charset="0"/>
              <a:buNone/>
              <a:defRPr/>
            </a:pPr>
            <a:r>
              <a:rPr lang="en-US" dirty="0"/>
              <a:t>	e.g.: If supply purchase accounts for 5% of the overall contract 	value—the goal for that line item would compute to 3% to 	account for the 60% Rule.</a:t>
            </a:r>
          </a:p>
          <a:p>
            <a:pPr eaLnBrk="1" hangingPunct="1">
              <a:defRPr/>
            </a:pPr>
            <a:endParaRPr 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1748032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b="1" dirty="0"/>
              <a:t>Other PRG Requirements</a:t>
            </a:r>
          </a:p>
        </p:txBody>
      </p:sp>
      <p:sp>
        <p:nvSpPr>
          <p:cNvPr id="3" name="Content Placeholder 2"/>
          <p:cNvSpPr>
            <a:spLocks noGrp="1"/>
          </p:cNvSpPr>
          <p:nvPr>
            <p:ph idx="1"/>
          </p:nvPr>
        </p:nvSpPr>
        <p:spPr/>
        <p:txBody>
          <a:bodyPr/>
          <a:lstStyle/>
          <a:p>
            <a:pPr eaLnBrk="1" hangingPunct="1">
              <a:defRPr/>
            </a:pPr>
            <a:r>
              <a:rPr lang="en-US" dirty="0"/>
              <a:t>DO send all PRGs for procurements expected to exceed $25M to GOSBA for approval</a:t>
            </a:r>
          </a:p>
          <a:p>
            <a:pPr marL="0" indent="0" eaLnBrk="1" hangingPunct="1">
              <a:buFont typeface="Arial" panose="020B0604020202020204" pitchFamily="34" charset="0"/>
              <a:buNone/>
              <a:defRPr/>
            </a:pPr>
            <a:endParaRPr lang="en-US" dirty="0"/>
          </a:p>
          <a:p>
            <a:pPr eaLnBrk="1" hangingPunct="1">
              <a:defRPr/>
            </a:pPr>
            <a:r>
              <a:rPr lang="en-US" dirty="0"/>
              <a:t>DO provide as much detail and context as possible on your PRG Determination (for historical purposes and protest)</a:t>
            </a:r>
          </a:p>
          <a:p>
            <a:pPr marL="0" indent="0" eaLnBrk="1" hangingPunct="1">
              <a:buFont typeface="Arial" panose="020B0604020202020204"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1284283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54804" y="3610152"/>
            <a:ext cx="5638437" cy="985270"/>
          </a:xfrm>
          <a:prstGeom prst="rect">
            <a:avLst/>
          </a:prstGeom>
        </p:spPr>
        <p:txBody>
          <a:bodyPr wrap="square">
            <a:spAutoFit/>
          </a:bodyPr>
          <a:lstStyle/>
          <a:p>
            <a:pPr algn="ctr">
              <a:lnSpc>
                <a:spcPct val="107000"/>
              </a:lnSpc>
              <a:spcAft>
                <a:spcPts val="800"/>
              </a:spcAft>
            </a:pPr>
            <a:endParaRPr lang="en-US"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endParaRPr lang="en-US"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 name="TextBox 1"/>
          <p:cNvSpPr txBox="1"/>
          <p:nvPr/>
        </p:nvSpPr>
        <p:spPr>
          <a:xfrm>
            <a:off x="1956391" y="167271"/>
            <a:ext cx="8197702" cy="584775"/>
          </a:xfrm>
          <a:prstGeom prst="rect">
            <a:avLst/>
          </a:prstGeom>
          <a:noFill/>
        </p:spPr>
        <p:txBody>
          <a:bodyPr wrap="square" rtlCol="0">
            <a:spAutoFit/>
          </a:bodyPr>
          <a:lstStyle/>
          <a:p>
            <a:pPr algn="ctr"/>
            <a:r>
              <a:rPr lang="en-US" sz="3200" b="1" dirty="0"/>
              <a:t>PRG Scenario #1</a:t>
            </a:r>
          </a:p>
        </p:txBody>
      </p:sp>
      <p:sp>
        <p:nvSpPr>
          <p:cNvPr id="3" name="TextBox 2"/>
          <p:cNvSpPr txBox="1"/>
          <p:nvPr/>
        </p:nvSpPr>
        <p:spPr>
          <a:xfrm>
            <a:off x="829340" y="840163"/>
            <a:ext cx="10451804" cy="5909310"/>
          </a:xfrm>
          <a:prstGeom prst="rect">
            <a:avLst/>
          </a:prstGeom>
          <a:noFill/>
        </p:spPr>
        <p:txBody>
          <a:bodyPr wrap="square" rtlCol="0">
            <a:spAutoFit/>
          </a:bodyPr>
          <a:lstStyle/>
          <a:p>
            <a:r>
              <a:rPr lang="en-US" sz="2400" dirty="0"/>
              <a:t>SBR Dredging Company was a subcontractor to a large firm on a $5.0m dredging and tugboat project in 2019 and handled $1.5m worth of dredging work.</a:t>
            </a:r>
          </a:p>
          <a:p>
            <a:endParaRPr lang="en-US" sz="2400" dirty="0"/>
          </a:p>
          <a:p>
            <a:r>
              <a:rPr lang="en-US" sz="2400" dirty="0"/>
              <a:t>New dredging work arises in 2020 that is estimated at $3.0m, PRG is reviewing the scope and determines it is a good opportunity to designate this as an SBR, because they believe that there are enough small firms to bid on this work.</a:t>
            </a:r>
          </a:p>
          <a:p>
            <a:endParaRPr lang="en-US" sz="2400" dirty="0"/>
          </a:p>
          <a:p>
            <a:r>
              <a:rPr lang="en-US" sz="2400" dirty="0"/>
              <a:t>What is the best practice to put forth the solicitation:</a:t>
            </a:r>
          </a:p>
          <a:p>
            <a:pPr marL="285750" indent="-285750">
              <a:buFont typeface="Wingdings" panose="05000000000000000000" pitchFamily="2" charset="2"/>
              <a:buChar char="q"/>
            </a:pPr>
            <a:r>
              <a:rPr lang="en-US" sz="2400" dirty="0"/>
              <a:t>to open market with no MBE goal</a:t>
            </a:r>
          </a:p>
          <a:p>
            <a:pPr marL="285750" indent="-285750">
              <a:buFont typeface="Wingdings" panose="05000000000000000000" pitchFamily="2" charset="2"/>
              <a:buChar char="q"/>
            </a:pPr>
            <a:r>
              <a:rPr lang="en-US" sz="2400" dirty="0"/>
              <a:t>to open market with 3% VSBE goal</a:t>
            </a:r>
          </a:p>
          <a:p>
            <a:pPr marL="285750" indent="-285750">
              <a:buFont typeface="Wingdings" panose="05000000000000000000" pitchFamily="2" charset="2"/>
              <a:buChar char="q"/>
            </a:pPr>
            <a:r>
              <a:rPr lang="en-US" sz="2400" dirty="0"/>
              <a:t>as SBR designation as SBR designation and accept winning bid with SBR naming a large subcontractor to perform 70% of the work</a:t>
            </a:r>
          </a:p>
          <a:p>
            <a:pPr marL="285750" indent="-285750">
              <a:buFont typeface="Wingdings" panose="05000000000000000000" pitchFamily="2" charset="2"/>
              <a:buChar char="q"/>
            </a:pPr>
            <a:r>
              <a:rPr lang="en-US" sz="2400" dirty="0"/>
              <a:t>to open market with an MBE goal</a:t>
            </a:r>
          </a:p>
          <a:p>
            <a:pPr marL="285750" indent="-285750">
              <a:buFont typeface="Wingdings" panose="05000000000000000000" pitchFamily="2" charset="2"/>
              <a:buChar char="q"/>
            </a:pPr>
            <a:r>
              <a:rPr lang="en-US" sz="2400" dirty="0"/>
              <a:t>as SBR designation with an MBE goal</a:t>
            </a:r>
          </a:p>
          <a:p>
            <a:pPr marL="285750" indent="-285750">
              <a:buFont typeface="Wingdings" panose="05000000000000000000" pitchFamily="2" charset="2"/>
              <a:buChar char="q"/>
            </a:pPr>
            <a:r>
              <a:rPr lang="en-US" sz="2400" dirty="0"/>
              <a:t>As SBR designation</a:t>
            </a:r>
          </a:p>
          <a:p>
            <a:endParaRPr lang="en-US" dirty="0"/>
          </a:p>
        </p:txBody>
      </p:sp>
      <p:sp>
        <p:nvSpPr>
          <p:cNvPr id="4" name="Footer Placeholder 1">
            <a:extLst>
              <a:ext uri="{FF2B5EF4-FFF2-40B4-BE49-F238E27FC236}">
                <a16:creationId xmlns:a16="http://schemas.microsoft.com/office/drawing/2014/main" id="{C84D7F63-7E5A-4E65-8382-DA904093C3A4}"/>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For Internal Training Purposes Only</a:t>
            </a:r>
          </a:p>
        </p:txBody>
      </p:sp>
    </p:spTree>
    <p:extLst>
      <p:ext uri="{BB962C8B-B14F-4D97-AF65-F5344CB8AC3E}">
        <p14:creationId xmlns:p14="http://schemas.microsoft.com/office/powerpoint/2010/main" val="225758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165B-7952-4008-81D3-DAB78D6F7AE7}"/>
              </a:ext>
            </a:extLst>
          </p:cNvPr>
          <p:cNvSpPr>
            <a:spLocks noGrp="1"/>
          </p:cNvSpPr>
          <p:nvPr>
            <p:ph type="title"/>
          </p:nvPr>
        </p:nvSpPr>
        <p:spPr>
          <a:xfrm>
            <a:off x="838200" y="354098"/>
            <a:ext cx="10515600" cy="1143001"/>
          </a:xfrm>
        </p:spPr>
        <p:txBody>
          <a:bodyPr/>
          <a:lstStyle/>
          <a:p>
            <a:r>
              <a:rPr lang="en-US" sz="6000" b="1" dirty="0">
                <a:solidFill>
                  <a:srgbClr val="C00000"/>
                </a:solidFill>
              </a:rPr>
              <a:t>Webinar Housekeeping:</a:t>
            </a:r>
          </a:p>
        </p:txBody>
      </p:sp>
      <p:sp>
        <p:nvSpPr>
          <p:cNvPr id="4" name="Footer Placeholder 3">
            <a:extLst>
              <a:ext uri="{FF2B5EF4-FFF2-40B4-BE49-F238E27FC236}">
                <a16:creationId xmlns:a16="http://schemas.microsoft.com/office/drawing/2014/main" id="{13FCA6EA-FD14-4681-8C66-8EA3C3AA7F4F}"/>
              </a:ext>
            </a:extLst>
          </p:cNvPr>
          <p:cNvSpPr>
            <a:spLocks noGrp="1"/>
          </p:cNvSpPr>
          <p:nvPr>
            <p:ph type="ftr" sz="quarter" idx="11"/>
          </p:nvPr>
        </p:nvSpPr>
        <p:spPr/>
        <p:txBody>
          <a:bodyPr/>
          <a:lstStyle/>
          <a:p>
            <a:pPr>
              <a:defRPr/>
            </a:pPr>
            <a:r>
              <a:rPr lang="en-US"/>
              <a:t>For Internal Training Purposes Only</a:t>
            </a:r>
          </a:p>
        </p:txBody>
      </p:sp>
      <p:sp>
        <p:nvSpPr>
          <p:cNvPr id="5" name="Rectangle 1">
            <a:extLst>
              <a:ext uri="{FF2B5EF4-FFF2-40B4-BE49-F238E27FC236}">
                <a16:creationId xmlns:a16="http://schemas.microsoft.com/office/drawing/2014/main" id="{656070E3-4403-498C-9BB4-F68CF73551ED}"/>
              </a:ext>
            </a:extLst>
          </p:cNvPr>
          <p:cNvSpPr>
            <a:spLocks noChangeArrowheads="1"/>
          </p:cNvSpPr>
          <p:nvPr/>
        </p:nvSpPr>
        <p:spPr bwMode="auto">
          <a:xfrm>
            <a:off x="605286" y="1508125"/>
            <a:ext cx="10748514" cy="4524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i="0" u="none" strike="noStrike" cap="none" normalizeH="0" baseline="0" dirty="0">
                <a:ln>
                  <a:noFill/>
                </a:ln>
                <a:solidFill>
                  <a:srgbClr val="222222"/>
                </a:solidFill>
                <a:effectLst/>
                <a:latin typeface="Tahoma" panose="020B0604030504040204" pitchFamily="34" charset="0"/>
                <a:cs typeface="Arial" panose="020B0604020202020204" pitchFamily="34" charset="0"/>
              </a:rPr>
              <a:t>Please MUTE your microphone and TURN OFF video camera during the webinar!!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i="0" u="none" strike="noStrike" cap="none" normalizeH="0" baseline="0" dirty="0">
                <a:ln>
                  <a:noFill/>
                </a:ln>
                <a:solidFill>
                  <a:srgbClr val="000000"/>
                </a:solidFill>
                <a:effectLst/>
                <a:latin typeface="Tahoma" panose="020B0604030504040204" pitchFamily="34" charset="0"/>
                <a:cs typeface="Arial" panose="020B0604020202020204" pitchFamily="34" charset="0"/>
              </a:rPr>
              <a:t>Confirm you are MUTED and the camera is TURNED OFF by hovering your mouse at the bottom of your screen in Google Meet to see the icons - RED means you are MUTED, but the camera is still ON in the example below.  The two outside circles should be completely RED.  (The center circle with the phone icon is the "hang up" button; if you click that one, you'll have to log back in!)</a:t>
            </a:r>
            <a:endParaRPr kumimoji="0" lang="en-US" altLang="en-US" i="0" u="none" strike="noStrike" cap="none" normalizeH="0" baseline="0" dirty="0">
              <a:ln>
                <a:noFill/>
              </a:ln>
              <a:solidFill>
                <a:srgbClr val="222222"/>
              </a:solidFill>
              <a:effectLst/>
              <a:latin typeface="Tahoma" panose="020B060403050404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rgbClr val="222222"/>
                </a:solidFill>
                <a:effectLst/>
                <a:latin typeface="Tahoma" panose="020B0604030504040204" pitchFamily="34" charset="0"/>
                <a:cs typeface="Arial" panose="020B0604020202020204" pitchFamily="34" charset="0"/>
              </a:rPr>
              <a:t> </a:t>
            </a:r>
            <a:r>
              <a:rPr kumimoji="0" lang="en-US" altLang="en-US" sz="7200" b="0" i="0" u="none" strike="noStrike" cap="none" normalizeH="0" baseline="0" dirty="0">
                <a:ln>
                  <a:noFill/>
                </a:ln>
                <a:solidFill>
                  <a:srgbClr val="222222"/>
                </a:solidFill>
                <a:effectLst/>
                <a:latin typeface="Tahoma" panose="020B0604030504040204" pitchFamily="34" charset="0"/>
                <a:cs typeface="Arial" panose="020B0604020202020204" pitchFamily="34" charset="0"/>
              </a:rPr>
              <a:t>     </a:t>
            </a:r>
            <a:br>
              <a:rPr kumimoji="0" lang="en-US" altLang="en-US" sz="1800" b="0" i="0" u="none" strike="noStrike" cap="none" normalizeH="0" baseline="0" dirty="0">
                <a:ln>
                  <a:noFill/>
                </a:ln>
                <a:solidFill>
                  <a:srgbClr val="222222"/>
                </a:solidFill>
                <a:effectLst/>
                <a:latin typeface="Tahoma" panose="020B0604030504040204" pitchFamily="34" charset="0"/>
                <a:cs typeface="Arial" panose="020B0604020202020204" pitchFamily="34" charset="0"/>
              </a:rPr>
            </a:br>
            <a:endParaRPr lang="en-US" altLang="en-US" dirty="0">
              <a:solidFill>
                <a:srgbClr val="000000"/>
              </a:solidFill>
              <a:latin typeface="Tahoma" panose="020B060403050404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3"/>
              <a:tabLst/>
            </a:pPr>
            <a:r>
              <a:rPr lang="en-US" altLang="en-US" dirty="0">
                <a:solidFill>
                  <a:srgbClr val="000000"/>
                </a:solidFill>
                <a:latin typeface="Tahoma" panose="020B0604030504040204" pitchFamily="34" charset="0"/>
                <a:cs typeface="Arial" panose="020B0604020202020204" pitchFamily="34" charset="0"/>
              </a:rPr>
              <a:t>Please refrain from pressing any of the options on this bar in error such as record, captions or Present Now as this will disturb the webinar.</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3"/>
              <a:tabLst/>
            </a:pPr>
            <a:r>
              <a:rPr lang="en-US" altLang="en-US" dirty="0">
                <a:solidFill>
                  <a:srgbClr val="000000"/>
                </a:solidFill>
                <a:latin typeface="Tahoma" panose="020B0604030504040204" pitchFamily="34" charset="0"/>
                <a:cs typeface="Arial" panose="020B0604020202020204" pitchFamily="34" charset="0"/>
              </a:rPr>
              <a:t>Use the CHAT bar on the side of the screen to submit questions, if you'd like.  If questions are requested or once the speaker stops speaking, you may unmute and ask questions at that time.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3"/>
              <a:tabLst/>
            </a:pPr>
            <a:r>
              <a:rPr lang="en-US" altLang="en-US" dirty="0">
                <a:solidFill>
                  <a:srgbClr val="000000"/>
                </a:solidFill>
                <a:latin typeface="Tahoma" panose="020B0604030504040204" pitchFamily="34" charset="0"/>
                <a:cs typeface="Arial" panose="020B0604020202020204" pitchFamily="34" charset="0"/>
              </a:rPr>
              <a:t>During breaktime, please do not hang-up, this would cause a disruption when we resume.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AutoShape 2">
            <a:extLst>
              <a:ext uri="{FF2B5EF4-FFF2-40B4-BE49-F238E27FC236}">
                <a16:creationId xmlns:a16="http://schemas.microsoft.com/office/drawing/2014/main" id="{12735481-DDD2-4080-A4A4-B47D05B632CE}"/>
              </a:ext>
            </a:extLst>
          </p:cNvPr>
          <p:cNvSpPr>
            <a:spLocks noChangeAspect="1" noChangeArrowheads="1"/>
          </p:cNvSpPr>
          <p:nvPr/>
        </p:nvSpPr>
        <p:spPr bwMode="auto">
          <a:xfrm>
            <a:off x="142875" y="-533400"/>
            <a:ext cx="13725525" cy="1143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E3ECA74-ADBC-4739-8EB1-A4B33DFC2260}"/>
              </a:ext>
            </a:extLst>
          </p:cNvPr>
          <p:cNvPicPr>
            <a:picLocks noChangeAspect="1"/>
          </p:cNvPicPr>
          <p:nvPr/>
        </p:nvPicPr>
        <p:blipFill>
          <a:blip r:embed="rId2"/>
          <a:stretch>
            <a:fillRect/>
          </a:stretch>
        </p:blipFill>
        <p:spPr>
          <a:xfrm>
            <a:off x="721743" y="3025833"/>
            <a:ext cx="10748514" cy="1143000"/>
          </a:xfrm>
          <a:prstGeom prst="rect">
            <a:avLst/>
          </a:prstGeom>
        </p:spPr>
      </p:pic>
    </p:spTree>
    <p:extLst>
      <p:ext uri="{BB962C8B-B14F-4D97-AF65-F5344CB8AC3E}">
        <p14:creationId xmlns:p14="http://schemas.microsoft.com/office/powerpoint/2010/main" val="4037686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54804" y="3610152"/>
            <a:ext cx="5638437" cy="985270"/>
          </a:xfrm>
          <a:prstGeom prst="rect">
            <a:avLst/>
          </a:prstGeom>
        </p:spPr>
        <p:txBody>
          <a:bodyPr wrap="square">
            <a:spAutoFit/>
          </a:bodyPr>
          <a:lstStyle/>
          <a:p>
            <a:pPr algn="ctr">
              <a:lnSpc>
                <a:spcPct val="107000"/>
              </a:lnSpc>
              <a:spcAft>
                <a:spcPts val="800"/>
              </a:spcAft>
            </a:pPr>
            <a:endParaRPr lang="en-US" sz="20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endParaRPr lang="en-US" sz="28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1956391" y="167271"/>
            <a:ext cx="8197702" cy="584775"/>
          </a:xfrm>
          <a:prstGeom prst="rect">
            <a:avLst/>
          </a:prstGeom>
          <a:noFill/>
        </p:spPr>
        <p:txBody>
          <a:bodyPr wrap="square" rtlCol="0">
            <a:spAutoFit/>
          </a:bodyPr>
          <a:lstStyle/>
          <a:p>
            <a:pPr algn="ctr"/>
            <a:r>
              <a:rPr lang="en-US" sz="3200" b="1" dirty="0"/>
              <a:t>PRG Scenario #2</a:t>
            </a:r>
          </a:p>
        </p:txBody>
      </p:sp>
      <p:sp>
        <p:nvSpPr>
          <p:cNvPr id="4" name="TextBox 3"/>
          <p:cNvSpPr txBox="1"/>
          <p:nvPr/>
        </p:nvSpPr>
        <p:spPr>
          <a:xfrm>
            <a:off x="829340" y="840163"/>
            <a:ext cx="10451804" cy="4431983"/>
          </a:xfrm>
          <a:prstGeom prst="rect">
            <a:avLst/>
          </a:prstGeom>
          <a:noFill/>
        </p:spPr>
        <p:txBody>
          <a:bodyPr wrap="square" rtlCol="0">
            <a:spAutoFit/>
          </a:bodyPr>
          <a:lstStyle/>
          <a:p>
            <a:r>
              <a:rPr lang="en-US" sz="2400" dirty="0"/>
              <a:t>Agency has the need for three Project Managers to handle a routine IT data migration project.  Estimated cost is $100,000 over 2-year period.</a:t>
            </a:r>
          </a:p>
          <a:p>
            <a:endParaRPr lang="en-US" sz="2400" dirty="0"/>
          </a:p>
          <a:p>
            <a:endParaRPr lang="en-US" sz="2400" dirty="0"/>
          </a:p>
          <a:p>
            <a:r>
              <a:rPr lang="en-US" sz="2400" dirty="0"/>
              <a:t>What is the best practice to put forth the solicitation:</a:t>
            </a:r>
          </a:p>
          <a:p>
            <a:endParaRPr lang="en-US" sz="2400" dirty="0"/>
          </a:p>
          <a:p>
            <a:pPr marL="285750" indent="-285750">
              <a:buFont typeface="Wingdings" panose="05000000000000000000" pitchFamily="2" charset="2"/>
              <a:buChar char="q"/>
            </a:pPr>
            <a:r>
              <a:rPr lang="en-US" sz="2400" dirty="0"/>
              <a:t>to open market with no MBE goal</a:t>
            </a:r>
          </a:p>
          <a:p>
            <a:pPr marL="285750" indent="-285750">
              <a:buFont typeface="Wingdings" panose="05000000000000000000" pitchFamily="2" charset="2"/>
              <a:buChar char="q"/>
            </a:pPr>
            <a:r>
              <a:rPr lang="en-US" sz="2400" dirty="0"/>
              <a:t>to open market with VSBE goal</a:t>
            </a:r>
          </a:p>
          <a:p>
            <a:pPr marL="285750" indent="-285750">
              <a:buFont typeface="Wingdings" panose="05000000000000000000" pitchFamily="2" charset="2"/>
              <a:buChar char="q"/>
            </a:pPr>
            <a:r>
              <a:rPr lang="en-US" sz="2400" dirty="0"/>
              <a:t>as SBR designated</a:t>
            </a:r>
          </a:p>
          <a:p>
            <a:pPr marL="285750" indent="-285750">
              <a:buFont typeface="Wingdings" panose="05000000000000000000" pitchFamily="2" charset="2"/>
              <a:buChar char="q"/>
            </a:pPr>
            <a:r>
              <a:rPr lang="en-US" sz="2400" dirty="0"/>
              <a:t>to open market with an 20% MBE goal</a:t>
            </a:r>
          </a:p>
          <a:p>
            <a:pPr marL="285750" indent="-285750">
              <a:buFont typeface="Wingdings" panose="05000000000000000000" pitchFamily="2" charset="2"/>
              <a:buChar char="q"/>
            </a:pPr>
            <a:r>
              <a:rPr lang="en-US" sz="2400" dirty="0"/>
              <a:t>as SBR designation with an MBE goal</a:t>
            </a:r>
          </a:p>
          <a:p>
            <a:endParaRPr lang="en-US" dirty="0"/>
          </a:p>
        </p:txBody>
      </p:sp>
      <p:sp>
        <p:nvSpPr>
          <p:cNvPr id="2" name="Footer Placeholder 1">
            <a:extLst>
              <a:ext uri="{FF2B5EF4-FFF2-40B4-BE49-F238E27FC236}">
                <a16:creationId xmlns:a16="http://schemas.microsoft.com/office/drawing/2014/main" id="{F496D1D3-C5C6-49C8-BFBE-5172B69FB9B0}"/>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For Internal Training Purposes Only</a:t>
            </a:r>
          </a:p>
        </p:txBody>
      </p:sp>
    </p:spTree>
    <p:extLst>
      <p:ext uri="{BB962C8B-B14F-4D97-AF65-F5344CB8AC3E}">
        <p14:creationId xmlns:p14="http://schemas.microsoft.com/office/powerpoint/2010/main" val="95270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962025" y="2775284"/>
            <a:ext cx="10515600" cy="2695073"/>
          </a:xfrm>
        </p:spPr>
        <p:txBody>
          <a:bodyPr>
            <a:normAutofit fontScale="90000"/>
          </a:bodyPr>
          <a:lstStyle/>
          <a:p>
            <a:pPr algn="ctr" eaLnBrk="1" hangingPunct="1"/>
            <a:r>
              <a:rPr lang="en-US" altLang="en-US" dirty="0"/>
              <a:t>QUESTIONS?</a:t>
            </a:r>
            <a:br>
              <a:rPr lang="en-US" altLang="en-US" dirty="0"/>
            </a:br>
            <a:br>
              <a:rPr lang="en-US" altLang="en-US" b="1" dirty="0"/>
            </a:br>
            <a:br>
              <a:rPr lang="en-US" altLang="en-US" b="1" dirty="0"/>
            </a:br>
            <a:br>
              <a:rPr lang="en-US" altLang="en-US" b="1" dirty="0"/>
            </a:br>
            <a:r>
              <a:rPr lang="en-US" altLang="en-US" sz="3600" b="1" dirty="0"/>
              <a:t>Chantal Kai-Lewis</a:t>
            </a:r>
            <a:br>
              <a:rPr lang="en-US" altLang="en-US" sz="3600" dirty="0"/>
            </a:br>
            <a:r>
              <a:rPr lang="en-US" sz="2800" b="0" i="0" dirty="0">
                <a:solidFill>
                  <a:srgbClr val="222222"/>
                </a:solidFill>
                <a:effectLst/>
                <a:latin typeface="Roboto"/>
                <a:hlinkClick r:id="rId2"/>
              </a:rPr>
              <a:t>chantal.kai-lewis@maryland.gov</a:t>
            </a:r>
            <a:br>
              <a:rPr lang="en-US" sz="2800" b="0" i="0" dirty="0">
                <a:solidFill>
                  <a:srgbClr val="222222"/>
                </a:solidFill>
                <a:effectLst/>
                <a:latin typeface="Roboto"/>
              </a:rPr>
            </a:br>
            <a:br>
              <a:rPr lang="en-US" altLang="en-US" dirty="0"/>
            </a:br>
            <a:endParaRPr lang="en-US" alt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23985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B50EC2F-6257-41A4-AEBC-B52F41ECE8A1}"/>
              </a:ext>
            </a:extLst>
          </p:cNvPr>
          <p:cNvSpPr>
            <a:spLocks noGrp="1"/>
          </p:cNvSpPr>
          <p:nvPr>
            <p:ph type="title"/>
          </p:nvPr>
        </p:nvSpPr>
        <p:spPr/>
        <p:txBody>
          <a:bodyPr/>
          <a:lstStyle/>
          <a:p>
            <a:r>
              <a:rPr lang="en-US" altLang="en-US" dirty="0"/>
              <a:t>MBE Liaison Regulations &amp; Duties</a:t>
            </a:r>
          </a:p>
        </p:txBody>
      </p:sp>
      <p:sp>
        <p:nvSpPr>
          <p:cNvPr id="3" name="Content Placeholder 2">
            <a:extLst>
              <a:ext uri="{FF2B5EF4-FFF2-40B4-BE49-F238E27FC236}">
                <a16:creationId xmlns:a16="http://schemas.microsoft.com/office/drawing/2014/main" id="{973EAC44-7200-47BA-8BAE-04ADC2EE754C}"/>
              </a:ext>
            </a:extLst>
          </p:cNvPr>
          <p:cNvSpPr>
            <a:spLocks noGrp="1"/>
          </p:cNvSpPr>
          <p:nvPr>
            <p:ph idx="1"/>
          </p:nvPr>
        </p:nvSpPr>
        <p:spPr>
          <a:xfrm>
            <a:off x="838200" y="1735138"/>
            <a:ext cx="10515600" cy="1587500"/>
          </a:xfrm>
        </p:spPr>
        <p:txBody>
          <a:bodyPr rtlCol="0">
            <a:normAutofit/>
          </a:bodyPr>
          <a:lstStyle/>
          <a:p>
            <a:pPr marL="0" indent="0" algn="ctr" fontAlgn="auto">
              <a:spcAft>
                <a:spcPts val="0"/>
              </a:spcAft>
              <a:buFont typeface="Arial" panose="020B0604020202020204" pitchFamily="34" charset="0"/>
              <a:buNone/>
              <a:defRPr/>
            </a:pPr>
            <a:r>
              <a:rPr lang="en-US" sz="4400" dirty="0">
                <a:ln w="0"/>
                <a:solidFill>
                  <a:prstClr val="black"/>
                </a:solidFill>
                <a:effectLst>
                  <a:outerShdw blurRad="38100" dist="19050" dir="2700000" algn="tl" rotWithShape="0">
                    <a:prstClr val="black">
                      <a:alpha val="40000"/>
                    </a:prstClr>
                  </a:outerShdw>
                </a:effectLst>
              </a:rPr>
              <a:t>Nichelle Johnson</a:t>
            </a:r>
          </a:p>
          <a:p>
            <a:pPr marL="0" indent="0" algn="ctr" fontAlgn="auto">
              <a:spcAft>
                <a:spcPts val="0"/>
              </a:spcAft>
              <a:buFont typeface="Arial" panose="020B0604020202020204" pitchFamily="34" charset="0"/>
              <a:buNone/>
              <a:defRPr/>
            </a:pPr>
            <a:r>
              <a:rPr lang="en-US" sz="4400" dirty="0">
                <a:ln w="0"/>
                <a:solidFill>
                  <a:prstClr val="black"/>
                </a:solidFill>
                <a:effectLst>
                  <a:outerShdw blurRad="38100" dist="19050" dir="2700000" algn="tl" rotWithShape="0">
                    <a:prstClr val="black">
                      <a:alpha val="40000"/>
                    </a:prstClr>
                  </a:outerShdw>
                </a:effectLst>
              </a:rPr>
              <a:t>MBE Compliance Manager</a:t>
            </a:r>
            <a:endParaRPr lang="en-US" dirty="0"/>
          </a:p>
        </p:txBody>
      </p:sp>
      <p:sp>
        <p:nvSpPr>
          <p:cNvPr id="4" name="Footer Placeholder 3">
            <a:extLst>
              <a:ext uri="{FF2B5EF4-FFF2-40B4-BE49-F238E27FC236}">
                <a16:creationId xmlns:a16="http://schemas.microsoft.com/office/drawing/2014/main" id="{601EE563-A876-4ACB-9F72-086AAAFED34C}"/>
              </a:ext>
            </a:extLst>
          </p:cNvPr>
          <p:cNvSpPr>
            <a:spLocks noGrp="1"/>
          </p:cNvSpPr>
          <p:nvPr>
            <p:ph type="ftr" sz="quarter" idx="11"/>
          </p:nvPr>
        </p:nvSpPr>
        <p:spPr/>
        <p:txBody>
          <a:bodyPr/>
          <a:lstStyle/>
          <a:p>
            <a:pPr>
              <a:defRPr/>
            </a:pPr>
            <a:r>
              <a:rPr lang="en-US" dirty="0"/>
              <a:t>For Internal Training Purposes Only</a:t>
            </a:r>
          </a:p>
        </p:txBody>
      </p:sp>
      <p:sp>
        <p:nvSpPr>
          <p:cNvPr id="19461" name="TextBox 6">
            <a:extLst>
              <a:ext uri="{FF2B5EF4-FFF2-40B4-BE49-F238E27FC236}">
                <a16:creationId xmlns:a16="http://schemas.microsoft.com/office/drawing/2014/main" id="{38E1A653-8420-4EB5-84FA-5EF343F35073}"/>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10" name="Picture 9">
            <a:extLst>
              <a:ext uri="{FF2B5EF4-FFF2-40B4-BE49-F238E27FC236}">
                <a16:creationId xmlns:a16="http://schemas.microsoft.com/office/drawing/2014/main" id="{12E7F76A-AE97-4707-87D3-49EFCB4B2D8C}"/>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892800" y="3905250"/>
            <a:ext cx="2438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8D493C5-F94F-48FF-8FD4-3AA04FB4D47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3541713"/>
            <a:ext cx="354647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path" presetSubtype="0" accel="50000" decel="50000" fill="hold" nodeType="after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11"/>
                                        </p:tgtEl>
                                        <p:attrNameLst>
                                          <p:attrName>ppt_x</p:attrName>
                                          <p:attrName>ppt_y</p:attrName>
                                        </p:attrNameLst>
                                      </p:cBhvr>
                                    </p:animMotion>
                                  </p:childTnLst>
                                </p:cTn>
                              </p:par>
                            </p:childTnLst>
                          </p:cTn>
                        </p:par>
                        <p:par>
                          <p:cTn id="7" fill="hold" nodeType="afterGroup">
                            <p:stCondLst>
                              <p:cond delay="2000"/>
                            </p:stCondLst>
                            <p:childTnLst>
                              <p:par>
                                <p:cTn id="8" presetID="26" presetClass="path" presetSubtype="0" accel="50000" decel="50000" fill="hold" nodeType="after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9"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9">
            <a:extLst>
              <a:ext uri="{FF2B5EF4-FFF2-40B4-BE49-F238E27FC236}">
                <a16:creationId xmlns:a16="http://schemas.microsoft.com/office/drawing/2014/main" id="{994512C6-D09C-4A7C-83DE-9A14A4C9A6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24857">
            <a:off x="9769768" y="462714"/>
            <a:ext cx="1831413" cy="183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itle 1">
            <a:extLst>
              <a:ext uri="{FF2B5EF4-FFF2-40B4-BE49-F238E27FC236}">
                <a16:creationId xmlns:a16="http://schemas.microsoft.com/office/drawing/2014/main" id="{DA38CB0A-501E-4802-870E-652366490C0A}"/>
              </a:ext>
            </a:extLst>
          </p:cNvPr>
          <p:cNvSpPr>
            <a:spLocks noGrp="1"/>
          </p:cNvSpPr>
          <p:nvPr>
            <p:ph type="title"/>
          </p:nvPr>
        </p:nvSpPr>
        <p:spPr/>
        <p:txBody>
          <a:bodyPr/>
          <a:lstStyle/>
          <a:p>
            <a:r>
              <a:rPr lang="en-US" altLang="en-US" dirty="0"/>
              <a:t>MBE Liaison Regulations</a:t>
            </a:r>
          </a:p>
        </p:txBody>
      </p:sp>
      <p:sp>
        <p:nvSpPr>
          <p:cNvPr id="3" name="Content Placeholder 2">
            <a:extLst>
              <a:ext uri="{FF2B5EF4-FFF2-40B4-BE49-F238E27FC236}">
                <a16:creationId xmlns:a16="http://schemas.microsoft.com/office/drawing/2014/main" id="{9FB93A9D-A1EF-4B71-B0C8-759B9AC8A863}"/>
              </a:ext>
            </a:extLst>
          </p:cNvPr>
          <p:cNvSpPr>
            <a:spLocks noGrp="1"/>
          </p:cNvSpPr>
          <p:nvPr>
            <p:ph idx="1"/>
          </p:nvPr>
        </p:nvSpPr>
        <p:spPr>
          <a:xfrm>
            <a:off x="838200" y="1825625"/>
            <a:ext cx="10515600" cy="4178300"/>
          </a:xfrm>
        </p:spPr>
        <p:txBody>
          <a:bodyPr rtlCol="0">
            <a:normAutofit fontScale="92500" lnSpcReduction="10000"/>
          </a:bodyPr>
          <a:lstStyle/>
          <a:p>
            <a:pPr marL="0" indent="0" fontAlgn="auto">
              <a:spcAft>
                <a:spcPts val="0"/>
              </a:spcAft>
              <a:buNone/>
              <a:defRPr/>
            </a:pPr>
            <a:r>
              <a:rPr lang="en-US" dirty="0"/>
              <a:t>Code of Maryland Regulations (Last Updated:  June 16, 2020)</a:t>
            </a:r>
          </a:p>
          <a:p>
            <a:pPr marL="0" indent="0" fontAlgn="auto">
              <a:spcAft>
                <a:spcPts val="0"/>
              </a:spcAft>
              <a:buFont typeface="Arial" panose="020B0604020202020204" pitchFamily="34" charset="0"/>
              <a:buNone/>
              <a:defRPr/>
            </a:pPr>
            <a:r>
              <a:rPr lang="en-US" b="1" dirty="0"/>
              <a:t>Sec. 21.11.03.05. MBE Liaison Officer  </a:t>
            </a:r>
          </a:p>
          <a:p>
            <a:pPr marL="0" indent="0" fontAlgn="auto">
              <a:spcAft>
                <a:spcPts val="0"/>
              </a:spcAft>
              <a:buFont typeface="Arial" panose="020B0604020202020204" pitchFamily="34" charset="0"/>
              <a:buNone/>
              <a:defRPr/>
            </a:pPr>
            <a:r>
              <a:rPr lang="en-US" dirty="0"/>
              <a:t>The head of each procurement agency shall designate an employee to be an MBE liaison officer in the administration of that agency's minority business enterprise program. The MBE liaison officer shall be a high level employee reporting directly to a Secretary, Deputy Secretary, or head of a procurement agency. The MBE liaison officer is responsible for coordinating agency outreach efforts to the minority business community, reviewing agency contracting procedures to ensure compliance with this chapter, assisting in the resolution of contracting issues, and for submitting required MBE program reports or information.</a:t>
            </a:r>
          </a:p>
          <a:p>
            <a:pPr marL="0" indent="0" fontAlgn="auto">
              <a:spcAft>
                <a:spcPts val="0"/>
              </a:spcAft>
              <a:buFont typeface="Arial" panose="020B0604020202020204" pitchFamily="34" charset="0"/>
              <a:buNone/>
              <a:defRPr/>
            </a:pPr>
            <a:endParaRPr lang="en-US" dirty="0"/>
          </a:p>
        </p:txBody>
      </p:sp>
      <p:sp>
        <p:nvSpPr>
          <p:cNvPr id="4" name="Footer Placeholder 3">
            <a:extLst>
              <a:ext uri="{FF2B5EF4-FFF2-40B4-BE49-F238E27FC236}">
                <a16:creationId xmlns:a16="http://schemas.microsoft.com/office/drawing/2014/main" id="{09ABAA8A-FE7A-4A67-80F1-E1A142A58A67}"/>
              </a:ext>
            </a:extLst>
          </p:cNvPr>
          <p:cNvSpPr>
            <a:spLocks noGrp="1"/>
          </p:cNvSpPr>
          <p:nvPr>
            <p:ph type="ftr" sz="quarter" idx="11"/>
          </p:nvPr>
        </p:nvSpPr>
        <p:spPr/>
        <p:txBody>
          <a:bodyPr/>
          <a:lstStyle/>
          <a:p>
            <a:pPr>
              <a:defRPr/>
            </a:pPr>
            <a:r>
              <a:rPr lang="en-US"/>
              <a:t>For Internal Training Purposes Only</a:t>
            </a:r>
          </a:p>
        </p:txBody>
      </p:sp>
      <p:sp>
        <p:nvSpPr>
          <p:cNvPr id="21509" name="TextBox 6">
            <a:extLst>
              <a:ext uri="{FF2B5EF4-FFF2-40B4-BE49-F238E27FC236}">
                <a16:creationId xmlns:a16="http://schemas.microsoft.com/office/drawing/2014/main" id="{31C02C09-0A23-4CBA-9072-E32F0EAA8461}"/>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881E4B9-9443-436C-8447-EBF1761F938C}"/>
              </a:ext>
            </a:extLst>
          </p:cNvPr>
          <p:cNvSpPr>
            <a:spLocks noGrp="1"/>
          </p:cNvSpPr>
          <p:nvPr>
            <p:ph type="title"/>
          </p:nvPr>
        </p:nvSpPr>
        <p:spPr/>
        <p:txBody>
          <a:bodyPr/>
          <a:lstStyle/>
          <a:p>
            <a:r>
              <a:rPr lang="en-US" altLang="en-US"/>
              <a:t>MBE Liaison Duties</a:t>
            </a:r>
          </a:p>
        </p:txBody>
      </p:sp>
      <p:sp>
        <p:nvSpPr>
          <p:cNvPr id="23555" name="Content Placeholder 2">
            <a:extLst>
              <a:ext uri="{FF2B5EF4-FFF2-40B4-BE49-F238E27FC236}">
                <a16:creationId xmlns:a16="http://schemas.microsoft.com/office/drawing/2014/main" id="{934C0539-5629-4F3C-B9E2-C5718E924C4B}"/>
              </a:ext>
            </a:extLst>
          </p:cNvPr>
          <p:cNvSpPr>
            <a:spLocks noGrp="1"/>
          </p:cNvSpPr>
          <p:nvPr>
            <p:ph idx="1"/>
          </p:nvPr>
        </p:nvSpPr>
        <p:spPr>
          <a:xfrm>
            <a:off x="838200" y="1825625"/>
            <a:ext cx="10515600" cy="4178300"/>
          </a:xfrm>
        </p:spPr>
        <p:txBody>
          <a:bodyPr/>
          <a:lstStyle/>
          <a:p>
            <a:pPr marL="0" indent="0">
              <a:buFont typeface="Arial" panose="020B0604020202020204" pitchFamily="34" charset="0"/>
              <a:buNone/>
            </a:pPr>
            <a:r>
              <a:rPr lang="en-US" altLang="en-US" dirty="0"/>
              <a:t>Highlights:</a:t>
            </a:r>
          </a:p>
          <a:p>
            <a:pPr marL="0" indent="0">
              <a:buFont typeface="Arial" panose="020B0604020202020204" pitchFamily="34" charset="0"/>
              <a:buNone/>
            </a:pPr>
            <a:r>
              <a:rPr lang="en-US" altLang="en-US" dirty="0"/>
              <a:t>MBE Liaison needs to be designated.</a:t>
            </a:r>
          </a:p>
          <a:p>
            <a:pPr marL="0" indent="0">
              <a:buFont typeface="Arial" panose="020B0604020202020204" pitchFamily="34" charset="0"/>
              <a:buNone/>
            </a:pPr>
            <a:r>
              <a:rPr lang="en-US" altLang="en-US" dirty="0"/>
              <a:t>Duties include:</a:t>
            </a:r>
          </a:p>
          <a:p>
            <a:pPr marL="0" indent="0">
              <a:buFont typeface="Arial" panose="020B0604020202020204" pitchFamily="34" charset="0"/>
              <a:buNone/>
            </a:pPr>
            <a:r>
              <a:rPr lang="en-US" altLang="en-US" dirty="0"/>
              <a:t>Administration of the Agency’s MBE Program</a:t>
            </a:r>
          </a:p>
          <a:p>
            <a:pPr lvl="1"/>
            <a:r>
              <a:rPr lang="en-US" altLang="en-US" dirty="0"/>
              <a:t>Coordinating Outreach Efforts</a:t>
            </a:r>
          </a:p>
          <a:p>
            <a:pPr lvl="1"/>
            <a:r>
              <a:rPr lang="en-US" altLang="en-US" dirty="0"/>
              <a:t>Reviewing Agency Contracting Procedures</a:t>
            </a:r>
          </a:p>
          <a:p>
            <a:pPr lvl="1"/>
            <a:r>
              <a:rPr lang="en-US" altLang="en-US" dirty="0"/>
              <a:t>Monitor Compliance with MBE Program</a:t>
            </a:r>
          </a:p>
          <a:p>
            <a:pPr lvl="1"/>
            <a:r>
              <a:rPr lang="en-US" altLang="en-US" dirty="0"/>
              <a:t>Assist in resolving Contract issues</a:t>
            </a:r>
          </a:p>
          <a:p>
            <a:pPr lvl="1"/>
            <a:r>
              <a:rPr lang="en-US" altLang="en-US" dirty="0"/>
              <a:t>Submitting required MBE Program Reports / Information</a:t>
            </a:r>
          </a:p>
          <a:p>
            <a:pPr marL="0" indent="0">
              <a:buFont typeface="Arial" panose="020B0604020202020204" pitchFamily="34" charset="0"/>
              <a:buNone/>
            </a:pPr>
            <a:endParaRPr lang="en-US" altLang="en-US" dirty="0"/>
          </a:p>
        </p:txBody>
      </p:sp>
      <p:sp>
        <p:nvSpPr>
          <p:cNvPr id="4" name="Footer Placeholder 3">
            <a:extLst>
              <a:ext uri="{FF2B5EF4-FFF2-40B4-BE49-F238E27FC236}">
                <a16:creationId xmlns:a16="http://schemas.microsoft.com/office/drawing/2014/main" id="{D3F5EFD8-18E0-427E-8DC0-7ACB25D027DF}"/>
              </a:ext>
            </a:extLst>
          </p:cNvPr>
          <p:cNvSpPr>
            <a:spLocks noGrp="1"/>
          </p:cNvSpPr>
          <p:nvPr>
            <p:ph type="ftr" sz="quarter" idx="11"/>
          </p:nvPr>
        </p:nvSpPr>
        <p:spPr/>
        <p:txBody>
          <a:bodyPr/>
          <a:lstStyle/>
          <a:p>
            <a:pPr>
              <a:defRPr/>
            </a:pPr>
            <a:r>
              <a:rPr lang="en-US"/>
              <a:t>For Internal Training Purposes Only</a:t>
            </a:r>
          </a:p>
        </p:txBody>
      </p:sp>
      <p:grpSp>
        <p:nvGrpSpPr>
          <p:cNvPr id="23557" name="Group 4">
            <a:extLst>
              <a:ext uri="{FF2B5EF4-FFF2-40B4-BE49-F238E27FC236}">
                <a16:creationId xmlns:a16="http://schemas.microsoft.com/office/drawing/2014/main" id="{213E7145-5E26-4201-AECA-773563D18D24}"/>
              </a:ext>
            </a:extLst>
          </p:cNvPr>
          <p:cNvGrpSpPr>
            <a:grpSpLocks/>
          </p:cNvGrpSpPr>
          <p:nvPr/>
        </p:nvGrpSpPr>
        <p:grpSpPr bwMode="auto">
          <a:xfrm>
            <a:off x="6583363" y="5383213"/>
            <a:ext cx="5305425" cy="928687"/>
            <a:chOff x="6608618" y="5660967"/>
            <a:chExt cx="5304904" cy="927932"/>
          </a:xfrm>
        </p:grpSpPr>
        <p:grpSp>
          <p:nvGrpSpPr>
            <p:cNvPr id="23559" name="Group 5">
              <a:extLst>
                <a:ext uri="{FF2B5EF4-FFF2-40B4-BE49-F238E27FC236}">
                  <a16:creationId xmlns:a16="http://schemas.microsoft.com/office/drawing/2014/main" id="{1AD6BA1A-E1F0-4A9F-9E75-8C8E15A2DF90}"/>
                </a:ext>
              </a:extLst>
            </p:cNvPr>
            <p:cNvGrpSpPr>
              <a:grpSpLocks/>
            </p:cNvGrpSpPr>
            <p:nvPr/>
          </p:nvGrpSpPr>
          <p:grpSpPr bwMode="auto">
            <a:xfrm>
              <a:off x="10582101" y="5660967"/>
              <a:ext cx="1331421" cy="924098"/>
              <a:chOff x="4775661" y="2003367"/>
              <a:chExt cx="3048000" cy="2154383"/>
            </a:xfrm>
          </p:grpSpPr>
          <p:pic>
            <p:nvPicPr>
              <p:cNvPr id="23561" name="Picture 7">
                <a:extLst>
                  <a:ext uri="{FF2B5EF4-FFF2-40B4-BE49-F238E27FC236}">
                    <a16:creationId xmlns:a16="http://schemas.microsoft.com/office/drawing/2014/main" id="{C602DD99-71DA-4EDE-AE1E-A863131587B3}"/>
                  </a:ext>
                </a:extLst>
              </p:cNvPr>
              <p:cNvPicPr>
                <a:picLocks noChangeAspect="1"/>
              </p:cNvPicPr>
              <p:nvPr/>
            </p:nvPicPr>
            <p:blipFill>
              <a:blip r:embed="rId3">
                <a:extLst>
                  <a:ext uri="{28A0092B-C50C-407E-A947-70E740481C1C}">
                    <a14:useLocalDpi xmlns:a14="http://schemas.microsoft.com/office/drawing/2010/main" val="0"/>
                  </a:ext>
                </a:extLst>
              </a:blip>
              <a:srcRect l="5309" t="310" r="7635" b="16093"/>
              <a:stretch>
                <a:fillRect/>
              </a:stretch>
            </p:blipFill>
            <p:spPr bwMode="auto">
              <a:xfrm>
                <a:off x="5183056" y="2003367"/>
                <a:ext cx="2148769" cy="145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8">
                <a:extLst>
                  <a:ext uri="{FF2B5EF4-FFF2-40B4-BE49-F238E27FC236}">
                    <a16:creationId xmlns:a16="http://schemas.microsoft.com/office/drawing/2014/main" id="{8FE99865-3A73-4BF4-96C2-28657F4EF864}"/>
                  </a:ext>
                </a:extLst>
              </p:cNvPr>
              <p:cNvPicPr>
                <a:picLocks noChangeAspect="1"/>
              </p:cNvPicPr>
              <p:nvPr/>
            </p:nvPicPr>
            <p:blipFill>
              <a:blip r:embed="rId4">
                <a:extLst>
                  <a:ext uri="{28A0092B-C50C-407E-A947-70E740481C1C}">
                    <a14:useLocalDpi xmlns:a14="http://schemas.microsoft.com/office/drawing/2010/main" val="0"/>
                  </a:ext>
                </a:extLst>
              </a:blip>
              <a:srcRect t="77046"/>
              <a:stretch>
                <a:fillRect/>
              </a:stretch>
            </p:blipFill>
            <p:spPr bwMode="auto">
              <a:xfrm>
                <a:off x="4775661" y="3458095"/>
                <a:ext cx="3048000" cy="6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60" name="TextBox 6">
              <a:extLst>
                <a:ext uri="{FF2B5EF4-FFF2-40B4-BE49-F238E27FC236}">
                  <a16:creationId xmlns:a16="http://schemas.microsoft.com/office/drawing/2014/main" id="{52448370-28D1-424C-8DEB-EECC14061801}"/>
                </a:ext>
              </a:extLst>
            </p:cNvPr>
            <p:cNvSpPr txBox="1">
              <a:spLocks noChangeArrowheads="1"/>
            </p:cNvSpPr>
            <p:nvPr/>
          </p:nvSpPr>
          <p:spPr bwMode="auto">
            <a:xfrm>
              <a:off x="6608618" y="6281122"/>
              <a:ext cx="43059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grpSp>
      <p:pic>
        <p:nvPicPr>
          <p:cNvPr id="10" name="Picture 9">
            <a:extLst>
              <a:ext uri="{FF2B5EF4-FFF2-40B4-BE49-F238E27FC236}">
                <a16:creationId xmlns:a16="http://schemas.microsoft.com/office/drawing/2014/main" id="{DF974B02-91B1-4303-9C9F-24194C968D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52922">
            <a:off x="7104613" y="1083573"/>
            <a:ext cx="3813766" cy="27573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a:extLst>
              <a:ext uri="{FF2B5EF4-FFF2-40B4-BE49-F238E27FC236}">
                <a16:creationId xmlns:a16="http://schemas.microsoft.com/office/drawing/2014/main" id="{1FFF22B3-F283-4FA4-8EEF-DFD146583F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1463" y="0"/>
            <a:ext cx="43005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69B156BE-9FD6-4362-AB1F-222213340AC9}"/>
              </a:ext>
            </a:extLst>
          </p:cNvPr>
          <p:cNvSpPr>
            <a:spLocks noGrp="1"/>
          </p:cNvSpPr>
          <p:nvPr>
            <p:ph type="title"/>
          </p:nvPr>
        </p:nvSpPr>
        <p:spPr/>
        <p:txBody>
          <a:bodyPr/>
          <a:lstStyle/>
          <a:p>
            <a:r>
              <a:rPr lang="en-US" altLang="en-US" dirty="0"/>
              <a:t>Contract Compliance </a:t>
            </a:r>
          </a:p>
        </p:txBody>
      </p:sp>
      <p:sp>
        <p:nvSpPr>
          <p:cNvPr id="3" name="Content Placeholder 2">
            <a:extLst>
              <a:ext uri="{FF2B5EF4-FFF2-40B4-BE49-F238E27FC236}">
                <a16:creationId xmlns:a16="http://schemas.microsoft.com/office/drawing/2014/main" id="{B31542FD-DDFC-4147-8141-297241A7188D}"/>
              </a:ext>
            </a:extLst>
          </p:cNvPr>
          <p:cNvSpPr>
            <a:spLocks noGrp="1"/>
          </p:cNvSpPr>
          <p:nvPr>
            <p:ph idx="1"/>
          </p:nvPr>
        </p:nvSpPr>
        <p:spPr>
          <a:xfrm>
            <a:off x="838200" y="1690688"/>
            <a:ext cx="9471991" cy="4621211"/>
          </a:xfrm>
        </p:spPr>
        <p:txBody>
          <a:bodyPr rtlCol="0">
            <a:normAutofit fontScale="85000" lnSpcReduction="20000"/>
          </a:bodyPr>
          <a:lstStyle/>
          <a:p>
            <a:pPr fontAlgn="auto">
              <a:spcAft>
                <a:spcPts val="0"/>
              </a:spcAft>
              <a:defRPr/>
            </a:pPr>
            <a:r>
              <a:rPr lang="en-US" dirty="0"/>
              <a:t>Basic Contract Compliance tasks should include review and tracking of the following items (Reports may or may not be prepared by the Liaison):</a:t>
            </a:r>
          </a:p>
          <a:p>
            <a:pPr fontAlgn="auto">
              <a:spcAft>
                <a:spcPts val="0"/>
              </a:spcAft>
              <a:defRPr/>
            </a:pPr>
            <a:r>
              <a:rPr lang="en-US" dirty="0"/>
              <a:t>Pre Contract tasks (</a:t>
            </a:r>
            <a:r>
              <a:rPr lang="en-US" altLang="en-US" sz="2400" dirty="0"/>
              <a:t>Reviewing Agency Contracting Procedures) </a:t>
            </a:r>
            <a:endParaRPr lang="en-US" altLang="en-US" dirty="0"/>
          </a:p>
          <a:p>
            <a:pPr lvl="1" fontAlgn="auto">
              <a:spcAft>
                <a:spcPts val="0"/>
              </a:spcAft>
              <a:defRPr/>
            </a:pPr>
            <a:r>
              <a:rPr lang="en-US" altLang="en-US" dirty="0"/>
              <a:t>Participation in Procurement Review Group</a:t>
            </a:r>
          </a:p>
          <a:p>
            <a:pPr lvl="1" fontAlgn="auto">
              <a:spcAft>
                <a:spcPts val="0"/>
              </a:spcAft>
              <a:defRPr/>
            </a:pPr>
            <a:r>
              <a:rPr lang="en-US" altLang="en-US" dirty="0"/>
              <a:t>Participate in Pre-bid Conferences</a:t>
            </a:r>
          </a:p>
          <a:p>
            <a:pPr lvl="1" fontAlgn="auto">
              <a:spcAft>
                <a:spcPts val="0"/>
              </a:spcAft>
              <a:defRPr/>
            </a:pPr>
            <a:r>
              <a:rPr lang="en-US" altLang="en-US" dirty="0"/>
              <a:t>Bid paperwork review (especially concerning MBE goals)</a:t>
            </a:r>
          </a:p>
          <a:p>
            <a:pPr fontAlgn="auto">
              <a:spcAft>
                <a:spcPts val="0"/>
              </a:spcAft>
              <a:defRPr/>
            </a:pPr>
            <a:r>
              <a:rPr lang="en-US" altLang="en-US" dirty="0"/>
              <a:t>Post Contract Tasks (</a:t>
            </a:r>
            <a:r>
              <a:rPr lang="en-US" altLang="en-US" sz="2400" dirty="0"/>
              <a:t>Monitor Compliance with MBE Program</a:t>
            </a:r>
            <a:r>
              <a:rPr lang="en-US" altLang="en-US" dirty="0"/>
              <a:t>)</a:t>
            </a:r>
          </a:p>
          <a:p>
            <a:pPr lvl="1" fontAlgn="auto">
              <a:spcAft>
                <a:spcPts val="0"/>
              </a:spcAft>
              <a:defRPr/>
            </a:pPr>
            <a:r>
              <a:rPr lang="en-US" altLang="en-US" dirty="0"/>
              <a:t>Monitoring Contract  Performance (as it relates to MBE utilization)</a:t>
            </a:r>
          </a:p>
          <a:p>
            <a:pPr lvl="1" fontAlgn="auto">
              <a:spcAft>
                <a:spcPts val="0"/>
              </a:spcAft>
              <a:defRPr/>
            </a:pPr>
            <a:r>
              <a:rPr lang="en-US" altLang="en-US" dirty="0"/>
              <a:t>Monitoring Contract Payments (to MBE firms)</a:t>
            </a:r>
          </a:p>
          <a:p>
            <a:pPr lvl="1" fontAlgn="auto">
              <a:spcAft>
                <a:spcPts val="0"/>
              </a:spcAft>
              <a:defRPr/>
            </a:pPr>
            <a:r>
              <a:rPr lang="en-US" altLang="en-US" dirty="0"/>
              <a:t>Participate in discussions on contract performance issues and assist with corrective action plans (this should be the Contract monitor, procurement officer and MBE Liaison)</a:t>
            </a:r>
          </a:p>
          <a:p>
            <a:pPr lvl="1" fontAlgn="auto">
              <a:spcAft>
                <a:spcPts val="0"/>
              </a:spcAft>
              <a:defRPr/>
            </a:pPr>
            <a:r>
              <a:rPr lang="en-US" altLang="en-US" dirty="0"/>
              <a:t>Review request to amend MBE participation schedules</a:t>
            </a:r>
          </a:p>
          <a:p>
            <a:pPr marL="0" indent="0" fontAlgn="auto">
              <a:spcAft>
                <a:spcPts val="0"/>
              </a:spcAft>
              <a:buNone/>
              <a:defRPr/>
            </a:pPr>
            <a:r>
              <a:rPr lang="en-US" altLang="en-US" dirty="0"/>
              <a:t>Depending the liaisons position, they may or may not be involved in other contract and monitoring tasks.</a:t>
            </a:r>
          </a:p>
          <a:p>
            <a:pPr fontAlgn="auto">
              <a:spcAft>
                <a:spcPts val="0"/>
              </a:spcAft>
              <a:defRPr/>
            </a:pPr>
            <a:endParaRPr lang="en-US" dirty="0"/>
          </a:p>
          <a:p>
            <a:pPr lvl="1" fontAlgn="auto">
              <a:spcAft>
                <a:spcPts val="0"/>
              </a:spcAft>
              <a:defRPr/>
            </a:pPr>
            <a:endParaRPr lang="en-US" dirty="0"/>
          </a:p>
        </p:txBody>
      </p:sp>
      <p:sp>
        <p:nvSpPr>
          <p:cNvPr id="4" name="Footer Placeholder 3">
            <a:extLst>
              <a:ext uri="{FF2B5EF4-FFF2-40B4-BE49-F238E27FC236}">
                <a16:creationId xmlns:a16="http://schemas.microsoft.com/office/drawing/2014/main" id="{AE7540D1-0E2A-46A9-8E95-78C0EB019DD9}"/>
              </a:ext>
            </a:extLst>
          </p:cNvPr>
          <p:cNvSpPr>
            <a:spLocks noGrp="1"/>
          </p:cNvSpPr>
          <p:nvPr>
            <p:ph type="ftr" sz="quarter" idx="11"/>
          </p:nvPr>
        </p:nvSpPr>
        <p:spPr/>
        <p:txBody>
          <a:bodyPr/>
          <a:lstStyle/>
          <a:p>
            <a:pPr>
              <a:defRPr/>
            </a:pPr>
            <a:r>
              <a:rPr lang="en-US" dirty="0"/>
              <a:t>For Internal Training Purposes Only</a:t>
            </a:r>
          </a:p>
        </p:txBody>
      </p:sp>
      <p:sp>
        <p:nvSpPr>
          <p:cNvPr id="25606" name="TextBox 6">
            <a:extLst>
              <a:ext uri="{FF2B5EF4-FFF2-40B4-BE49-F238E27FC236}">
                <a16:creationId xmlns:a16="http://schemas.microsoft.com/office/drawing/2014/main" id="{45167B44-1F68-4877-8578-862C18AEE1F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extLst>
      <p:ext uri="{BB962C8B-B14F-4D97-AF65-F5344CB8AC3E}">
        <p14:creationId xmlns:p14="http://schemas.microsoft.com/office/powerpoint/2010/main" val="1482757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a:extLst>
              <a:ext uri="{FF2B5EF4-FFF2-40B4-BE49-F238E27FC236}">
                <a16:creationId xmlns:a16="http://schemas.microsoft.com/office/drawing/2014/main" id="{1FFF22B3-F283-4FA4-8EEF-DFD146583F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1463" y="0"/>
            <a:ext cx="43005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69B156BE-9FD6-4362-AB1F-222213340AC9}"/>
              </a:ext>
            </a:extLst>
          </p:cNvPr>
          <p:cNvSpPr>
            <a:spLocks noGrp="1"/>
          </p:cNvSpPr>
          <p:nvPr>
            <p:ph type="title"/>
          </p:nvPr>
        </p:nvSpPr>
        <p:spPr/>
        <p:txBody>
          <a:bodyPr/>
          <a:lstStyle/>
          <a:p>
            <a:r>
              <a:rPr lang="en-US" altLang="en-US" dirty="0"/>
              <a:t>Contract Compliance </a:t>
            </a:r>
            <a:br>
              <a:rPr lang="en-US" altLang="en-US" dirty="0"/>
            </a:br>
            <a:r>
              <a:rPr lang="en-US" altLang="en-US" dirty="0"/>
              <a:t>Best Practices</a:t>
            </a:r>
          </a:p>
        </p:txBody>
      </p:sp>
      <p:sp>
        <p:nvSpPr>
          <p:cNvPr id="3" name="Content Placeholder 2">
            <a:extLst>
              <a:ext uri="{FF2B5EF4-FFF2-40B4-BE49-F238E27FC236}">
                <a16:creationId xmlns:a16="http://schemas.microsoft.com/office/drawing/2014/main" id="{B31542FD-DDFC-4147-8141-297241A7188D}"/>
              </a:ext>
            </a:extLst>
          </p:cNvPr>
          <p:cNvSpPr>
            <a:spLocks noGrp="1"/>
          </p:cNvSpPr>
          <p:nvPr>
            <p:ph idx="1"/>
          </p:nvPr>
        </p:nvSpPr>
        <p:spPr>
          <a:xfrm>
            <a:off x="838200" y="1838527"/>
            <a:ext cx="10052050" cy="4036979"/>
          </a:xfrm>
        </p:spPr>
        <p:txBody>
          <a:bodyPr rtlCol="0">
            <a:normAutofit fontScale="92500" lnSpcReduction="10000"/>
          </a:bodyPr>
          <a:lstStyle/>
          <a:p>
            <a:pPr fontAlgn="auto">
              <a:spcAft>
                <a:spcPts val="0"/>
              </a:spcAft>
              <a:defRPr/>
            </a:pPr>
            <a:r>
              <a:rPr lang="en-US" dirty="0"/>
              <a:t>To ensure that contracts progress as expected; MBE Liaisons should regularly review compliance to state procurement regulations, MBE utilization, and payment.</a:t>
            </a:r>
          </a:p>
          <a:p>
            <a:pPr fontAlgn="auto">
              <a:spcAft>
                <a:spcPts val="0"/>
              </a:spcAft>
              <a:defRPr/>
            </a:pPr>
            <a:r>
              <a:rPr lang="en-US" dirty="0"/>
              <a:t>Compliance should be reviewed using the reports regularly received from Primes/Subcontractors. Agency contract compliance reports should be regularly generated by liaisons or contract monitor.</a:t>
            </a:r>
          </a:p>
          <a:p>
            <a:pPr fontAlgn="auto">
              <a:spcAft>
                <a:spcPts val="0"/>
              </a:spcAft>
              <a:defRPr/>
            </a:pPr>
            <a:r>
              <a:rPr lang="en-US" dirty="0"/>
              <a:t>Issues that arise with contracts containing MBE goals should immediately be documented and escalated as needed.</a:t>
            </a:r>
          </a:p>
          <a:p>
            <a:pPr fontAlgn="auto">
              <a:spcAft>
                <a:spcPts val="0"/>
              </a:spcAft>
              <a:defRPr/>
            </a:pPr>
            <a:r>
              <a:rPr lang="en-US" dirty="0"/>
              <a:t>Often mediation-like meetings, formal written requests to resume adherence to contract stipulations, and liquidated damages are used to prompt contractors to maintain compliance.</a:t>
            </a:r>
          </a:p>
          <a:p>
            <a:pPr lvl="1" fontAlgn="auto">
              <a:spcAft>
                <a:spcPts val="0"/>
              </a:spcAft>
              <a:defRPr/>
            </a:pPr>
            <a:endParaRPr lang="en-US" dirty="0"/>
          </a:p>
        </p:txBody>
      </p:sp>
      <p:sp>
        <p:nvSpPr>
          <p:cNvPr id="4" name="Footer Placeholder 3">
            <a:extLst>
              <a:ext uri="{FF2B5EF4-FFF2-40B4-BE49-F238E27FC236}">
                <a16:creationId xmlns:a16="http://schemas.microsoft.com/office/drawing/2014/main" id="{AE7540D1-0E2A-46A9-8E95-78C0EB019DD9}"/>
              </a:ext>
            </a:extLst>
          </p:cNvPr>
          <p:cNvSpPr>
            <a:spLocks noGrp="1"/>
          </p:cNvSpPr>
          <p:nvPr>
            <p:ph type="ftr" sz="quarter" idx="11"/>
          </p:nvPr>
        </p:nvSpPr>
        <p:spPr/>
        <p:txBody>
          <a:bodyPr/>
          <a:lstStyle/>
          <a:p>
            <a:pPr>
              <a:defRPr/>
            </a:pPr>
            <a:r>
              <a:rPr lang="en-US" dirty="0"/>
              <a:t>For Internal Training Purposes Only</a:t>
            </a:r>
          </a:p>
        </p:txBody>
      </p:sp>
      <p:sp>
        <p:nvSpPr>
          <p:cNvPr id="25606" name="TextBox 6">
            <a:extLst>
              <a:ext uri="{FF2B5EF4-FFF2-40B4-BE49-F238E27FC236}">
                <a16:creationId xmlns:a16="http://schemas.microsoft.com/office/drawing/2014/main" id="{45167B44-1F68-4877-8578-862C18AEE1F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extLst>
      <p:ext uri="{BB962C8B-B14F-4D97-AF65-F5344CB8AC3E}">
        <p14:creationId xmlns:p14="http://schemas.microsoft.com/office/powerpoint/2010/main" val="184207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08BD6A96-5580-46E1-9BD9-2F1E1AE1EDF7}"/>
              </a:ext>
            </a:extLst>
          </p:cNvPr>
          <p:cNvSpPr>
            <a:spLocks noGrp="1"/>
          </p:cNvSpPr>
          <p:nvPr>
            <p:ph type="title"/>
          </p:nvPr>
        </p:nvSpPr>
        <p:spPr/>
        <p:txBody>
          <a:bodyPr/>
          <a:lstStyle/>
          <a:p>
            <a:r>
              <a:rPr lang="en-US" altLang="en-US"/>
              <a:t>Reporting Requirements</a:t>
            </a:r>
          </a:p>
        </p:txBody>
      </p:sp>
      <p:sp>
        <p:nvSpPr>
          <p:cNvPr id="3" name="Content Placeholder 2">
            <a:extLst>
              <a:ext uri="{FF2B5EF4-FFF2-40B4-BE49-F238E27FC236}">
                <a16:creationId xmlns:a16="http://schemas.microsoft.com/office/drawing/2014/main" id="{4EA063FE-3A19-407D-89BD-5F6FD4F64B53}"/>
              </a:ext>
            </a:extLst>
          </p:cNvPr>
          <p:cNvSpPr>
            <a:spLocks noGrp="1"/>
          </p:cNvSpPr>
          <p:nvPr>
            <p:ph idx="1"/>
          </p:nvPr>
        </p:nvSpPr>
        <p:spPr>
          <a:xfrm>
            <a:off x="838200" y="1395413"/>
            <a:ext cx="10515600" cy="4913312"/>
          </a:xfrm>
        </p:spPr>
        <p:txBody>
          <a:bodyPr rtlCol="0">
            <a:normAutofit fontScale="55000" lnSpcReduction="20000"/>
          </a:bodyPr>
          <a:lstStyle/>
          <a:p>
            <a:pPr marL="0" indent="0" fontAlgn="auto">
              <a:spcAft>
                <a:spcPts val="0"/>
              </a:spcAft>
              <a:buFont typeface="Arial" panose="020B0604020202020204" pitchFamily="34" charset="0"/>
              <a:buNone/>
              <a:defRPr/>
            </a:pPr>
            <a:r>
              <a:rPr lang="en-US" dirty="0"/>
              <a:t> 	</a:t>
            </a:r>
            <a:r>
              <a:rPr lang="en-US" sz="4400" dirty="0"/>
              <a:t>Code of Maryland Regulations (Last Updated: September 18, 2019)</a:t>
            </a:r>
          </a:p>
          <a:p>
            <a:pPr marL="0" indent="0" fontAlgn="auto">
              <a:spcAft>
                <a:spcPts val="0"/>
              </a:spcAft>
              <a:buFont typeface="Arial" panose="020B0604020202020204" pitchFamily="34" charset="0"/>
              <a:buNone/>
              <a:defRPr/>
            </a:pPr>
            <a:r>
              <a:rPr lang="en-US" sz="4400" b="1" dirty="0"/>
              <a:t>	Sec. 21.11.03.17. Reporting  </a:t>
            </a:r>
          </a:p>
          <a:p>
            <a:pPr marL="0" indent="0" fontAlgn="auto">
              <a:spcAft>
                <a:spcPts val="0"/>
              </a:spcAft>
              <a:buFont typeface="Arial" panose="020B0604020202020204" pitchFamily="34" charset="0"/>
              <a:buNone/>
              <a:defRPr/>
            </a:pPr>
            <a:r>
              <a:rPr lang="en-US" dirty="0"/>
              <a:t>A. Each procurement agency shall make a report annually within 90 days following the close of the fiscal year to the Governor's Office of Small, Minority &amp; Women Business Affairs, the Department of Transportation, and, subject to State Government Article, §2-1246, Annotated Code of Maryland, to the Joint Committee on Fair Practices and State Personnel Oversight that includes:</a:t>
            </a:r>
          </a:p>
          <a:p>
            <a:pPr marL="0" indent="0" fontAlgn="auto">
              <a:spcAft>
                <a:spcPts val="0"/>
              </a:spcAft>
              <a:buFont typeface="Arial" panose="020B0604020202020204" pitchFamily="34" charset="0"/>
              <a:buNone/>
              <a:defRPr/>
            </a:pPr>
            <a:r>
              <a:rPr lang="en-US" dirty="0"/>
              <a:t>(1) The total number, value, and procurement category of its procurements from State-certified MBEs as prime contractors, and separately as subcontractors, by business name and specific MBE classification;</a:t>
            </a:r>
          </a:p>
          <a:p>
            <a:pPr marL="0" indent="0" fontAlgn="auto">
              <a:spcAft>
                <a:spcPts val="0"/>
              </a:spcAft>
              <a:buFont typeface="Arial" panose="020B0604020202020204" pitchFamily="34" charset="0"/>
              <a:buNone/>
              <a:defRPr/>
            </a:pPr>
            <a:r>
              <a:rPr lang="en-US" dirty="0"/>
              <a:t>(2) The percentages, by specific classification of minority business enterprise, that purchases under §A(1) and (2) of this regulation represent of the total number and value of its procurements for the fiscal year just ended;</a:t>
            </a:r>
          </a:p>
          <a:p>
            <a:pPr marL="0" indent="0" fontAlgn="auto">
              <a:spcAft>
                <a:spcPts val="0"/>
              </a:spcAft>
              <a:buFont typeface="Arial" panose="020B0604020202020204" pitchFamily="34" charset="0"/>
              <a:buNone/>
              <a:defRPr/>
            </a:pPr>
            <a:r>
              <a:rPr lang="en-US" dirty="0"/>
              <a:t>(3) The number of waivers granted pursuant to Regulation .11 of this chapter; and</a:t>
            </a:r>
          </a:p>
          <a:p>
            <a:pPr marL="0" indent="0" fontAlgn="auto">
              <a:spcAft>
                <a:spcPts val="0"/>
              </a:spcAft>
              <a:buFont typeface="Arial" panose="020B0604020202020204" pitchFamily="34" charset="0"/>
              <a:buNone/>
              <a:defRPr/>
            </a:pPr>
            <a:r>
              <a:rPr lang="en-US" dirty="0"/>
              <a:t>(4) An evaluation by the procurement agency of the success of its MBE program, which evaluation shall include a brief description of the procurement agency's outreach efforts to MBE prime contractors and MBE subcontractors.</a:t>
            </a:r>
          </a:p>
          <a:p>
            <a:pPr marL="0" indent="0" fontAlgn="auto">
              <a:spcAft>
                <a:spcPts val="0"/>
              </a:spcAft>
              <a:buFont typeface="Arial" panose="020B0604020202020204" pitchFamily="34" charset="0"/>
              <a:buNone/>
              <a:defRPr/>
            </a:pPr>
            <a:r>
              <a:rPr lang="en-US" dirty="0"/>
              <a:t>B. Each procurement agency shall submit to the Board of Public Works and the Governor's Office of Small, Minority &amp; Women Business Affairs by July 31 of each year the report of waivers required under Regulation .11E of this chapter.</a:t>
            </a:r>
          </a:p>
          <a:p>
            <a:pPr marL="0" indent="0" fontAlgn="auto">
              <a:spcAft>
                <a:spcPts val="0"/>
              </a:spcAft>
              <a:buFont typeface="Arial" panose="020B0604020202020204" pitchFamily="34" charset="0"/>
              <a:buNone/>
              <a:defRPr/>
            </a:pPr>
            <a:r>
              <a:rPr lang="en-US" dirty="0"/>
              <a:t>C. Each procurement agency shall furnish any other information or periodic reports requested by the Governor's Office of Small, Minority &amp; Women Business Affairs or the Department of Transportation in connection with MBE certification and procurement, or any other matters related to the administration, effectiveness, or continuation of the Minority Business Enterprise Program.</a:t>
            </a:r>
          </a:p>
          <a:p>
            <a:pPr marL="0" indent="0" fontAlgn="auto">
              <a:spcAft>
                <a:spcPts val="0"/>
              </a:spcAft>
              <a:buFont typeface="Arial" panose="020B0604020202020204" pitchFamily="34" charset="0"/>
              <a:buNone/>
              <a:defRPr/>
            </a:pPr>
            <a:r>
              <a:rPr lang="en-US" dirty="0"/>
              <a:t>D. The Governor's Office of Small, Minority &amp; Women Business Affairs shall prepare an annual report summarizing certified MBE participation throughout the State, for submission by the end of each calendar year to the Board of Public Works, the Legislative Policy Committee of the Maryland General Assembly, and to each procurement agency.</a:t>
            </a:r>
          </a:p>
          <a:p>
            <a:pPr fontAlgn="auto">
              <a:spcAft>
                <a:spcPts val="0"/>
              </a:spcAft>
              <a:defRPr/>
            </a:pPr>
            <a:endParaRPr lang="en-US" dirty="0"/>
          </a:p>
          <a:p>
            <a:pPr fontAlgn="auto">
              <a:spcAft>
                <a:spcPts val="0"/>
              </a:spcAft>
              <a:defRPr/>
            </a:pPr>
            <a:endParaRPr lang="en-US" dirty="0"/>
          </a:p>
        </p:txBody>
      </p:sp>
      <p:sp>
        <p:nvSpPr>
          <p:cNvPr id="4" name="Footer Placeholder 3">
            <a:extLst>
              <a:ext uri="{FF2B5EF4-FFF2-40B4-BE49-F238E27FC236}">
                <a16:creationId xmlns:a16="http://schemas.microsoft.com/office/drawing/2014/main" id="{0ED446F5-79ED-423A-ACE0-B5859D6DBE15}"/>
              </a:ext>
            </a:extLst>
          </p:cNvPr>
          <p:cNvSpPr>
            <a:spLocks noGrp="1"/>
          </p:cNvSpPr>
          <p:nvPr>
            <p:ph type="ftr" sz="quarter" idx="11"/>
          </p:nvPr>
        </p:nvSpPr>
        <p:spPr/>
        <p:txBody>
          <a:bodyPr/>
          <a:lstStyle/>
          <a:p>
            <a:pPr>
              <a:defRPr/>
            </a:pPr>
            <a:r>
              <a:rPr lang="en-US"/>
              <a:t>For Internal Training Purposes Only</a:t>
            </a:r>
          </a:p>
        </p:txBody>
      </p:sp>
      <p:sp>
        <p:nvSpPr>
          <p:cNvPr id="56325" name="TextBox 6">
            <a:extLst>
              <a:ext uri="{FF2B5EF4-FFF2-40B4-BE49-F238E27FC236}">
                <a16:creationId xmlns:a16="http://schemas.microsoft.com/office/drawing/2014/main" id="{2139415B-2B51-4687-9F71-9AC0A997721E}"/>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extLst>
      <p:ext uri="{BB962C8B-B14F-4D97-AF65-F5344CB8AC3E}">
        <p14:creationId xmlns:p14="http://schemas.microsoft.com/office/powerpoint/2010/main" val="1480425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C5715CB2-F9E4-47D6-AE8C-F9B51209F359}"/>
              </a:ext>
            </a:extLst>
          </p:cNvPr>
          <p:cNvSpPr>
            <a:spLocks noGrp="1"/>
          </p:cNvSpPr>
          <p:nvPr>
            <p:ph type="title"/>
          </p:nvPr>
        </p:nvSpPr>
        <p:spPr/>
        <p:txBody>
          <a:bodyPr/>
          <a:lstStyle/>
          <a:p>
            <a:r>
              <a:rPr lang="en-US" altLang="en-US"/>
              <a:t>Reporting Requirements</a:t>
            </a:r>
          </a:p>
        </p:txBody>
      </p:sp>
      <p:sp>
        <p:nvSpPr>
          <p:cNvPr id="3" name="Content Placeholder 2">
            <a:extLst>
              <a:ext uri="{FF2B5EF4-FFF2-40B4-BE49-F238E27FC236}">
                <a16:creationId xmlns:a16="http://schemas.microsoft.com/office/drawing/2014/main" id="{2ED1A068-4C40-4DEF-9634-C6A6FD804DA8}"/>
              </a:ext>
            </a:extLst>
          </p:cNvPr>
          <p:cNvSpPr>
            <a:spLocks noGrp="1"/>
          </p:cNvSpPr>
          <p:nvPr>
            <p:ph idx="1"/>
          </p:nvPr>
        </p:nvSpPr>
        <p:spPr>
          <a:xfrm>
            <a:off x="838200" y="1433513"/>
            <a:ext cx="10515600" cy="4768850"/>
          </a:xfrm>
        </p:spPr>
        <p:txBody>
          <a:bodyPr rtlCol="0">
            <a:normAutofit fontScale="55000" lnSpcReduction="20000"/>
          </a:bodyPr>
          <a:lstStyle/>
          <a:p>
            <a:pPr marL="0" indent="0" fontAlgn="auto">
              <a:spcAft>
                <a:spcPts val="0"/>
              </a:spcAft>
              <a:buFont typeface="Arial" panose="020B0604020202020204" pitchFamily="34" charset="0"/>
              <a:buNone/>
              <a:defRPr/>
            </a:pPr>
            <a:r>
              <a:rPr lang="en-US" sz="4400" dirty="0"/>
              <a:t>Maryland State Government Section 2-1246, Article - State Government § 2-1246.</a:t>
            </a:r>
          </a:p>
          <a:p>
            <a:pPr marL="0" indent="0" fontAlgn="auto">
              <a:spcAft>
                <a:spcPts val="0"/>
              </a:spcAft>
              <a:buFont typeface="Arial" panose="020B0604020202020204" pitchFamily="34" charset="0"/>
              <a:buNone/>
              <a:defRPr/>
            </a:pPr>
            <a:r>
              <a:rPr lang="en-US" dirty="0"/>
              <a:t>      (a)      Each official or unit of the State government shall submit to the Department a list of the reports and other publications that the official or unit issues and intends to distribute or submit to the General Assembly or to any committee, staff agency, or employee of the General Assembly.</a:t>
            </a:r>
          </a:p>
          <a:p>
            <a:pPr marL="0" indent="0" fontAlgn="auto">
              <a:spcAft>
                <a:spcPts val="0"/>
              </a:spcAft>
              <a:buFont typeface="Arial" panose="020B0604020202020204" pitchFamily="34" charset="0"/>
              <a:buNone/>
              <a:defRPr/>
            </a:pPr>
            <a:r>
              <a:rPr lang="en-US" dirty="0"/>
              <a:t>      (b)      An official or unit:</a:t>
            </a:r>
          </a:p>
          <a:p>
            <a:pPr marL="0" indent="0" fontAlgn="auto">
              <a:spcAft>
                <a:spcPts val="0"/>
              </a:spcAft>
              <a:buFont typeface="Arial" panose="020B0604020202020204" pitchFamily="34" charset="0"/>
              <a:buNone/>
              <a:defRPr/>
            </a:pPr>
            <a:r>
              <a:rPr lang="en-US" dirty="0"/>
              <a:t>            (1)      shall submit to the Department 5 copies of each report that the official or unit intends to distribute or submit to the General Assembly or to any committee, staff agency, or employee of the General Assembly; and</a:t>
            </a:r>
          </a:p>
          <a:p>
            <a:pPr marL="0" indent="0" fontAlgn="auto">
              <a:spcAft>
                <a:spcPts val="0"/>
              </a:spcAft>
              <a:buFont typeface="Arial" panose="020B0604020202020204" pitchFamily="34" charset="0"/>
              <a:buNone/>
              <a:defRPr/>
            </a:pPr>
            <a:r>
              <a:rPr lang="en-US" dirty="0"/>
              <a:t>            (2)      may give the report to a member of the General Assembly only if:</a:t>
            </a:r>
          </a:p>
          <a:p>
            <a:pPr marL="0" indent="0" fontAlgn="auto">
              <a:spcAft>
                <a:spcPts val="0"/>
              </a:spcAft>
              <a:buFont typeface="Arial" panose="020B0604020202020204" pitchFamily="34" charset="0"/>
              <a:buNone/>
              <a:defRPr/>
            </a:pPr>
            <a:r>
              <a:rPr lang="en-US" dirty="0"/>
              <a:t>                  (</a:t>
            </a:r>
            <a:r>
              <a:rPr lang="en-US" dirty="0" err="1"/>
              <a:t>i</a:t>
            </a:r>
            <a:r>
              <a:rPr lang="en-US" dirty="0"/>
              <a:t>)      the President and the Speaker have given written approval for distribution of the report to each member of the General Assembly; or</a:t>
            </a:r>
          </a:p>
          <a:p>
            <a:pPr marL="0" indent="0" fontAlgn="auto">
              <a:spcAft>
                <a:spcPts val="0"/>
              </a:spcAft>
              <a:buFont typeface="Arial" panose="020B0604020202020204" pitchFamily="34" charset="0"/>
              <a:buNone/>
              <a:defRPr/>
            </a:pPr>
            <a:r>
              <a:rPr lang="en-US" dirty="0"/>
              <a:t>                  (ii)      the member asks for the report.</a:t>
            </a:r>
          </a:p>
          <a:p>
            <a:pPr marL="0" indent="0" fontAlgn="auto">
              <a:spcAft>
                <a:spcPts val="0"/>
              </a:spcAft>
              <a:buFont typeface="Arial" panose="020B0604020202020204" pitchFamily="34" charset="0"/>
              <a:buNone/>
              <a:defRPr/>
            </a:pPr>
            <a:r>
              <a:rPr lang="en-US" dirty="0"/>
              <a:t>      (c)      The Department shall:</a:t>
            </a:r>
          </a:p>
          <a:p>
            <a:pPr marL="0" indent="0" fontAlgn="auto">
              <a:spcAft>
                <a:spcPts val="0"/>
              </a:spcAft>
              <a:buFont typeface="Arial" panose="020B0604020202020204" pitchFamily="34" charset="0"/>
              <a:buNone/>
              <a:defRPr/>
            </a:pPr>
            <a:r>
              <a:rPr lang="en-US" dirty="0"/>
              <a:t>            (1)      keep a list of the publications of the officials and units;</a:t>
            </a:r>
          </a:p>
          <a:p>
            <a:pPr marL="0" indent="0" fontAlgn="auto">
              <a:spcAft>
                <a:spcPts val="0"/>
              </a:spcAft>
              <a:buFont typeface="Arial" panose="020B0604020202020204" pitchFamily="34" charset="0"/>
              <a:buNone/>
              <a:defRPr/>
            </a:pPr>
            <a:r>
              <a:rPr lang="en-US" dirty="0"/>
              <a:t>            (2)      periodically send the list to each member of the General Assembly; and</a:t>
            </a:r>
          </a:p>
          <a:p>
            <a:pPr marL="0" indent="0" fontAlgn="auto">
              <a:spcAft>
                <a:spcPts val="0"/>
              </a:spcAft>
              <a:buFont typeface="Arial" panose="020B0604020202020204" pitchFamily="34" charset="0"/>
              <a:buNone/>
              <a:defRPr/>
            </a:pPr>
            <a:r>
              <a:rPr lang="en-US" dirty="0"/>
              <a:t>            (3)      on request of a member of the General Assembly, obtain a publication of an official or unit for the member.</a:t>
            </a:r>
          </a:p>
          <a:p>
            <a:pPr marL="0" indent="0" fontAlgn="auto">
              <a:spcAft>
                <a:spcPts val="0"/>
              </a:spcAft>
              <a:buFont typeface="Arial" panose="020B0604020202020204" pitchFamily="34" charset="0"/>
              <a:buNone/>
              <a:defRPr/>
            </a:pPr>
            <a:r>
              <a:rPr lang="en-US" dirty="0"/>
              <a:t>      (d)      (1)      The Department shall index and preserve the publications that officials and units submit as required by law.</a:t>
            </a:r>
          </a:p>
          <a:p>
            <a:pPr marL="0" indent="0" fontAlgn="auto">
              <a:spcAft>
                <a:spcPts val="0"/>
              </a:spcAft>
              <a:buFont typeface="Arial" panose="020B0604020202020204" pitchFamily="34" charset="0"/>
              <a:buNone/>
              <a:defRPr/>
            </a:pPr>
            <a:r>
              <a:rPr lang="en-US" dirty="0"/>
              <a:t>            (2)      The Department may collect, index, and preserve any other publication that the Department considers necessary.</a:t>
            </a:r>
          </a:p>
        </p:txBody>
      </p:sp>
      <p:sp>
        <p:nvSpPr>
          <p:cNvPr id="4" name="Footer Placeholder 3">
            <a:extLst>
              <a:ext uri="{FF2B5EF4-FFF2-40B4-BE49-F238E27FC236}">
                <a16:creationId xmlns:a16="http://schemas.microsoft.com/office/drawing/2014/main" id="{2B68B7B5-BDB1-4F6E-ADA4-4FA55C18DE93}"/>
              </a:ext>
            </a:extLst>
          </p:cNvPr>
          <p:cNvSpPr>
            <a:spLocks noGrp="1"/>
          </p:cNvSpPr>
          <p:nvPr>
            <p:ph type="ftr" sz="quarter" idx="11"/>
          </p:nvPr>
        </p:nvSpPr>
        <p:spPr/>
        <p:txBody>
          <a:bodyPr/>
          <a:lstStyle/>
          <a:p>
            <a:pPr>
              <a:defRPr/>
            </a:pPr>
            <a:r>
              <a:rPr lang="en-US"/>
              <a:t>For Internal Training Purposes Only</a:t>
            </a:r>
          </a:p>
        </p:txBody>
      </p:sp>
      <p:sp>
        <p:nvSpPr>
          <p:cNvPr id="57349" name="TextBox 6">
            <a:extLst>
              <a:ext uri="{FF2B5EF4-FFF2-40B4-BE49-F238E27FC236}">
                <a16:creationId xmlns:a16="http://schemas.microsoft.com/office/drawing/2014/main" id="{A00231D4-5E29-418E-B1F5-669216F0444E}"/>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extLst>
      <p:ext uri="{BB962C8B-B14F-4D97-AF65-F5344CB8AC3E}">
        <p14:creationId xmlns:p14="http://schemas.microsoft.com/office/powerpoint/2010/main" val="3217571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71A4A0EC-B266-4947-B72B-4F9A5B486A4C}"/>
              </a:ext>
            </a:extLst>
          </p:cNvPr>
          <p:cNvSpPr>
            <a:spLocks noGrp="1"/>
          </p:cNvSpPr>
          <p:nvPr>
            <p:ph type="title"/>
          </p:nvPr>
        </p:nvSpPr>
        <p:spPr/>
        <p:txBody>
          <a:bodyPr/>
          <a:lstStyle/>
          <a:p>
            <a:r>
              <a:rPr lang="en-US" altLang="en-US"/>
              <a:t>Use the Toolkit</a:t>
            </a:r>
          </a:p>
        </p:txBody>
      </p:sp>
      <p:pic>
        <p:nvPicPr>
          <p:cNvPr id="61443" name="Content Placeholder 4">
            <a:extLst>
              <a:ext uri="{FF2B5EF4-FFF2-40B4-BE49-F238E27FC236}">
                <a16:creationId xmlns:a16="http://schemas.microsoft.com/office/drawing/2014/main" id="{026A0BF4-3E51-4B16-88DB-EFD884FC161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956300" y="373063"/>
            <a:ext cx="3460750" cy="5630862"/>
          </a:xfrm>
        </p:spPr>
      </p:pic>
      <p:sp>
        <p:nvSpPr>
          <p:cNvPr id="4" name="Footer Placeholder 3">
            <a:extLst>
              <a:ext uri="{FF2B5EF4-FFF2-40B4-BE49-F238E27FC236}">
                <a16:creationId xmlns:a16="http://schemas.microsoft.com/office/drawing/2014/main" id="{651B781D-EC6E-445A-BFD0-47605A73DA54}"/>
              </a:ext>
            </a:extLst>
          </p:cNvPr>
          <p:cNvSpPr>
            <a:spLocks noGrp="1"/>
          </p:cNvSpPr>
          <p:nvPr>
            <p:ph type="ftr" sz="quarter" idx="11"/>
          </p:nvPr>
        </p:nvSpPr>
        <p:spPr/>
        <p:txBody>
          <a:bodyPr/>
          <a:lstStyle/>
          <a:p>
            <a:pPr>
              <a:defRPr/>
            </a:pPr>
            <a:r>
              <a:rPr lang="en-US"/>
              <a:t>For Internal Training Purposes Only</a:t>
            </a:r>
          </a:p>
        </p:txBody>
      </p:sp>
      <p:sp>
        <p:nvSpPr>
          <p:cNvPr id="61445" name="TextBox 6">
            <a:extLst>
              <a:ext uri="{FF2B5EF4-FFF2-40B4-BE49-F238E27FC236}">
                <a16:creationId xmlns:a16="http://schemas.microsoft.com/office/drawing/2014/main" id="{AD26FC9D-AAEF-4F70-8BF5-7CF23F7BFFAF}"/>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61446" name="TextBox 5">
            <a:extLst>
              <a:ext uri="{FF2B5EF4-FFF2-40B4-BE49-F238E27FC236}">
                <a16:creationId xmlns:a16="http://schemas.microsoft.com/office/drawing/2014/main" id="{6EF8F137-9216-45DD-AFB5-8D74ADC85A43}"/>
              </a:ext>
            </a:extLst>
          </p:cNvPr>
          <p:cNvSpPr txBox="1">
            <a:spLocks noChangeArrowheads="1"/>
          </p:cNvSpPr>
          <p:nvPr/>
        </p:nvSpPr>
        <p:spPr bwMode="auto">
          <a:xfrm>
            <a:off x="933450" y="1690688"/>
            <a:ext cx="492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a:t>Use the MBE Toolkit to retrieve all of the latest documents for reporting purposes!</a:t>
            </a:r>
          </a:p>
        </p:txBody>
      </p:sp>
      <p:sp>
        <p:nvSpPr>
          <p:cNvPr id="8" name="AutoShape 14">
            <a:extLst>
              <a:ext uri="{FF2B5EF4-FFF2-40B4-BE49-F238E27FC236}">
                <a16:creationId xmlns:a16="http://schemas.microsoft.com/office/drawing/2014/main" id="{BC8C4040-F71F-47AC-97CE-2271A3D69668}"/>
              </a:ext>
            </a:extLst>
          </p:cNvPr>
          <p:cNvSpPr>
            <a:spLocks noChangeArrowheads="1"/>
          </p:cNvSpPr>
          <p:nvPr/>
        </p:nvSpPr>
        <p:spPr bwMode="auto">
          <a:xfrm rot="12927992">
            <a:off x="3849688" y="3438525"/>
            <a:ext cx="2770187" cy="193675"/>
          </a:xfrm>
          <a:prstGeom prst="leftArrow">
            <a:avLst>
              <a:gd name="adj1" fmla="val 50000"/>
              <a:gd name="adj2" fmla="val 50261"/>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upright="1"/>
          <a:lstStyle/>
          <a:p>
            <a:pPr eaLnBrk="1" fontAlgn="auto" hangingPunct="1">
              <a:spcBef>
                <a:spcPts val="0"/>
              </a:spcBef>
              <a:spcAft>
                <a:spcPts val="0"/>
              </a:spcAft>
              <a:defRPr/>
            </a:pPr>
            <a:endParaRPr lang="en-US"/>
          </a:p>
        </p:txBody>
      </p:sp>
    </p:spTree>
    <p:extLst>
      <p:ext uri="{BB962C8B-B14F-4D97-AF65-F5344CB8AC3E}">
        <p14:creationId xmlns:p14="http://schemas.microsoft.com/office/powerpoint/2010/main" val="257512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7"/>
          <p:cNvSpPr txBox="1">
            <a:spLocks noChangeArrowheads="1"/>
          </p:cNvSpPr>
          <p:nvPr/>
        </p:nvSpPr>
        <p:spPr bwMode="auto">
          <a:xfrm>
            <a:off x="6608763" y="6281738"/>
            <a:ext cx="4305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latin typeface="Arial Narrow" panose="020B0606020202030204" pitchFamily="34" charset="0"/>
              </a:rPr>
              <a:t>Governor’s Office of Small, Minority &amp; Women Business Affairs</a:t>
            </a:r>
          </a:p>
        </p:txBody>
      </p:sp>
      <p:sp>
        <p:nvSpPr>
          <p:cNvPr id="3" name="Parallelogram 2"/>
          <p:cNvSpPr/>
          <p:nvPr/>
        </p:nvSpPr>
        <p:spPr>
          <a:xfrm>
            <a:off x="806333" y="358476"/>
            <a:ext cx="10648603" cy="947651"/>
          </a:xfrm>
          <a:prstGeom prst="parallelogram">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spc="50">
              <a:ln w="0"/>
              <a:solidFill>
                <a:schemeClr val="bg2"/>
              </a:solidFill>
              <a:effectLst>
                <a:innerShdw blurRad="63500" dist="50800" dir="13500000">
                  <a:srgbClr val="000000">
                    <a:alpha val="50000"/>
                  </a:srgbClr>
                </a:innerShdw>
              </a:effectLst>
            </a:endParaRPr>
          </a:p>
        </p:txBody>
      </p:sp>
      <p:sp>
        <p:nvSpPr>
          <p:cNvPr id="4" name="TextBox 3"/>
          <p:cNvSpPr txBox="1"/>
          <p:nvPr/>
        </p:nvSpPr>
        <p:spPr>
          <a:xfrm>
            <a:off x="1039521" y="397269"/>
            <a:ext cx="10182225" cy="1016000"/>
          </a:xfrm>
          <a:prstGeom prst="rect">
            <a:avLst/>
          </a:prstGeom>
          <a:noFill/>
        </p:spPr>
        <p:txBody>
          <a:bodyPr>
            <a:spAutoFit/>
          </a:bodyPr>
          <a:lstStyle/>
          <a:p>
            <a:pPr algn="ctr" eaLnBrk="1" fontAlgn="auto" hangingPunct="1">
              <a:spcBef>
                <a:spcPts val="0"/>
              </a:spcBef>
              <a:spcAft>
                <a:spcPts val="0"/>
              </a:spcAft>
              <a:defRPr/>
            </a:pPr>
            <a:r>
              <a:rPr lang="en-US" sz="6000" b="1" spc="50" dirty="0">
                <a:ln w="0"/>
                <a:solidFill>
                  <a:schemeClr val="bg2"/>
                </a:solidFill>
                <a:effectLst>
                  <a:outerShdw blurRad="38100" dist="38100" dir="2700000" algn="tl">
                    <a:srgbClr val="000000">
                      <a:alpha val="43137"/>
                    </a:srgbClr>
                  </a:outerShdw>
                </a:effectLst>
                <a:latin typeface="+mn-lt"/>
              </a:rPr>
              <a:t>AGENDA</a:t>
            </a:r>
            <a:endParaRPr lang="en-US" dirty="0">
              <a:effectLst>
                <a:outerShdw blurRad="38100" dist="38100" dir="2700000" algn="tl">
                  <a:srgbClr val="000000">
                    <a:alpha val="43137"/>
                  </a:srgbClr>
                </a:outerShdw>
              </a:effectLst>
              <a:latin typeface="+mn-lt"/>
            </a:endParaRPr>
          </a:p>
        </p:txBody>
      </p:sp>
      <p:sp>
        <p:nvSpPr>
          <p:cNvPr id="9" name="TextBox 8"/>
          <p:cNvSpPr txBox="1"/>
          <p:nvPr/>
        </p:nvSpPr>
        <p:spPr>
          <a:xfrm>
            <a:off x="822788" y="1520411"/>
            <a:ext cx="9292174" cy="5132174"/>
          </a:xfrm>
          <a:prstGeom prst="rect">
            <a:avLst/>
          </a:prstGeom>
          <a:noFill/>
        </p:spPr>
        <p:txBody>
          <a:bodyPr wrap="square">
            <a:spAutoFit/>
          </a:bodyPr>
          <a:lstStyle/>
          <a:p>
            <a:pPr marL="514350" indent="-514350" eaLnBrk="1" fontAlgn="auto" hangingPunct="1">
              <a:spcBef>
                <a:spcPts val="0"/>
              </a:spcBef>
              <a:spcAft>
                <a:spcPts val="300"/>
              </a:spcAft>
              <a:buFont typeface="+mj-lt"/>
              <a:buAutoNum type="arabicPeriod"/>
              <a:defRPr/>
            </a:pPr>
            <a:r>
              <a:rPr lang="en-US" sz="2500" b="1" dirty="0">
                <a:ln w="0"/>
                <a:effectLst>
                  <a:outerShdw blurRad="38100" dist="19050" dir="2700000" algn="tl" rotWithShape="0">
                    <a:schemeClr val="dk1">
                      <a:alpha val="40000"/>
                    </a:schemeClr>
                  </a:outerShdw>
                </a:effectLst>
                <a:latin typeface="+mn-lt"/>
              </a:rPr>
              <a:t>Welcome &amp; GOSBA Staff Introduction</a:t>
            </a:r>
          </a:p>
          <a:p>
            <a:pPr marL="514350" indent="-514350" eaLnBrk="1" fontAlgn="auto" hangingPunct="1">
              <a:spcBef>
                <a:spcPts val="0"/>
              </a:spcBef>
              <a:spcAft>
                <a:spcPts val="300"/>
              </a:spcAft>
              <a:buFont typeface="+mj-lt"/>
              <a:buAutoNum type="arabicPeriod"/>
              <a:defRPr/>
            </a:pPr>
            <a:r>
              <a:rPr lang="en-US" sz="2500" b="1" dirty="0">
                <a:ln w="0"/>
                <a:effectLst>
                  <a:outerShdw blurRad="38100" dist="19050" dir="2700000" algn="tl" rotWithShape="0">
                    <a:schemeClr val="dk1">
                      <a:alpha val="40000"/>
                    </a:schemeClr>
                  </a:outerShdw>
                </a:effectLst>
                <a:latin typeface="+mn-lt"/>
              </a:rPr>
              <a:t>Legislative Updates </a:t>
            </a:r>
            <a:r>
              <a:rPr lang="en-US" sz="2500" b="1" dirty="0">
                <a:ln w="0"/>
                <a:effectLst>
                  <a:outerShdw blurRad="38100" dist="19050" dir="2700000" algn="tl" rotWithShape="0">
                    <a:schemeClr val="dk1">
                      <a:alpha val="40000"/>
                    </a:schemeClr>
                  </a:outerShdw>
                </a:effectLst>
              </a:rPr>
              <a:t>– Chantal Kai Lewis</a:t>
            </a:r>
            <a:endParaRPr lang="en-US" sz="2500" b="1" dirty="0">
              <a:ln w="0"/>
              <a:effectLst>
                <a:outerShdw blurRad="38100" dist="19050" dir="2700000" algn="tl" rotWithShape="0">
                  <a:schemeClr val="dk1">
                    <a:alpha val="40000"/>
                  </a:schemeClr>
                </a:outerShdw>
              </a:effectLst>
              <a:latin typeface="+mn-lt"/>
            </a:endParaRPr>
          </a:p>
          <a:p>
            <a:pPr marL="514350" indent="-514350" eaLnBrk="1" fontAlgn="auto" hangingPunct="1">
              <a:spcBef>
                <a:spcPts val="0"/>
              </a:spcBef>
              <a:spcAft>
                <a:spcPts val="300"/>
              </a:spcAft>
              <a:buFont typeface="+mj-lt"/>
              <a:buAutoNum type="arabicPeriod"/>
              <a:defRPr/>
            </a:pPr>
            <a:r>
              <a:rPr lang="en-US" sz="2500" b="1" dirty="0">
                <a:ln w="0"/>
                <a:effectLst>
                  <a:outerShdw blurRad="38100" dist="19050" dir="2700000" algn="tl" rotWithShape="0">
                    <a:schemeClr val="dk1">
                      <a:alpha val="40000"/>
                    </a:schemeClr>
                  </a:outerShdw>
                </a:effectLst>
                <a:latin typeface="+mn-lt"/>
              </a:rPr>
              <a:t>Best Practices for Goalsetting / PRG – Chantal Kai Lewis</a:t>
            </a:r>
          </a:p>
          <a:p>
            <a:pPr marL="514350" indent="-514350" eaLnBrk="1" fontAlgn="auto" hangingPunct="1">
              <a:spcBef>
                <a:spcPts val="0"/>
              </a:spcBef>
              <a:spcAft>
                <a:spcPts val="300"/>
              </a:spcAft>
              <a:buFont typeface="+mj-lt"/>
              <a:buAutoNum type="arabicPeriod"/>
              <a:defRPr/>
            </a:pPr>
            <a:r>
              <a:rPr lang="en-US" sz="2500" b="1" dirty="0">
                <a:ln w="0"/>
                <a:effectLst>
                  <a:outerShdw blurRad="38100" dist="19050" dir="2700000" algn="tl" rotWithShape="0">
                    <a:schemeClr val="dk1">
                      <a:alpha val="40000"/>
                    </a:schemeClr>
                  </a:outerShdw>
                </a:effectLst>
                <a:latin typeface="+mn-lt"/>
              </a:rPr>
              <a:t>MBE Liaison Regulations &amp; Duties – Nichelle Johnson</a:t>
            </a:r>
          </a:p>
          <a:p>
            <a:pPr marL="971550" lvl="1" indent="-514350" eaLnBrk="1" fontAlgn="auto" hangingPunct="1">
              <a:spcBef>
                <a:spcPts val="0"/>
              </a:spcBef>
              <a:spcAft>
                <a:spcPts val="300"/>
              </a:spcAft>
              <a:buFont typeface="Wingdings" panose="05000000000000000000" pitchFamily="2" charset="2"/>
              <a:buChar char="q"/>
              <a:defRPr/>
            </a:pPr>
            <a:r>
              <a:rPr lang="en-US" sz="2500" b="1" dirty="0">
                <a:ln w="0"/>
                <a:effectLst>
                  <a:outerShdw blurRad="38100" dist="19050" dir="2700000" algn="tl" rotWithShape="0">
                    <a:schemeClr val="dk1">
                      <a:alpha val="40000"/>
                    </a:schemeClr>
                  </a:outerShdw>
                </a:effectLst>
                <a:latin typeface="+mn-lt"/>
              </a:rPr>
              <a:t>Procurement Forecast</a:t>
            </a:r>
          </a:p>
          <a:p>
            <a:pPr marL="971550" lvl="1" indent="-514350" eaLnBrk="1" fontAlgn="auto" hangingPunct="1">
              <a:spcBef>
                <a:spcPts val="0"/>
              </a:spcBef>
              <a:spcAft>
                <a:spcPts val="300"/>
              </a:spcAft>
              <a:buFont typeface="Wingdings" panose="05000000000000000000" pitchFamily="2" charset="2"/>
              <a:buChar char="q"/>
              <a:defRPr/>
            </a:pPr>
            <a:r>
              <a:rPr lang="en-US" sz="2500" b="1" dirty="0">
                <a:ln w="0"/>
                <a:effectLst>
                  <a:outerShdw blurRad="38100" dist="19050" dir="2700000" algn="tl" rotWithShape="0">
                    <a:schemeClr val="dk1">
                      <a:alpha val="40000"/>
                    </a:schemeClr>
                  </a:outerShdw>
                </a:effectLst>
                <a:latin typeface="+mn-lt"/>
              </a:rPr>
              <a:t>MBE Strategic Plans</a:t>
            </a:r>
          </a:p>
          <a:p>
            <a:pPr marL="971550" lvl="1" indent="-514350" eaLnBrk="1" fontAlgn="auto" hangingPunct="1">
              <a:spcBef>
                <a:spcPts val="0"/>
              </a:spcBef>
              <a:spcAft>
                <a:spcPts val="300"/>
              </a:spcAft>
              <a:buFont typeface="Wingdings" panose="05000000000000000000" pitchFamily="2" charset="2"/>
              <a:buChar char="q"/>
              <a:defRPr/>
            </a:pPr>
            <a:r>
              <a:rPr lang="en-US" sz="2500" b="1" dirty="0">
                <a:ln w="0"/>
                <a:effectLst>
                  <a:outerShdw blurRad="38100" dist="19050" dir="2700000" algn="tl" rotWithShape="0">
                    <a:schemeClr val="dk1">
                      <a:alpha val="40000"/>
                    </a:schemeClr>
                  </a:outerShdw>
                </a:effectLst>
                <a:latin typeface="+mn-lt"/>
              </a:rPr>
              <a:t>60% Rule </a:t>
            </a:r>
          </a:p>
          <a:p>
            <a:pPr marL="971550" lvl="1" indent="-514350" eaLnBrk="1" fontAlgn="auto" hangingPunct="1">
              <a:spcBef>
                <a:spcPts val="0"/>
              </a:spcBef>
              <a:spcAft>
                <a:spcPts val="300"/>
              </a:spcAft>
              <a:buFont typeface="Wingdings" panose="05000000000000000000" pitchFamily="2" charset="2"/>
              <a:buChar char="q"/>
              <a:defRPr/>
            </a:pPr>
            <a:r>
              <a:rPr lang="en-US" sz="2500" b="1" dirty="0">
                <a:ln w="0"/>
                <a:effectLst>
                  <a:outerShdw blurRad="38100" dist="19050" dir="2700000" algn="tl" rotWithShape="0">
                    <a:schemeClr val="dk1">
                      <a:alpha val="40000"/>
                    </a:schemeClr>
                  </a:outerShdw>
                </a:effectLst>
                <a:latin typeface="+mn-lt"/>
              </a:rPr>
              <a:t>MBE Forms – Nichelle Johnson</a:t>
            </a:r>
          </a:p>
          <a:p>
            <a:pPr marL="971550" lvl="1" indent="-514350" eaLnBrk="1" fontAlgn="auto" hangingPunct="1">
              <a:spcBef>
                <a:spcPts val="0"/>
              </a:spcBef>
              <a:spcAft>
                <a:spcPts val="300"/>
              </a:spcAft>
              <a:buFont typeface="Wingdings" panose="05000000000000000000" pitchFamily="2" charset="2"/>
              <a:buChar char="q"/>
              <a:defRPr/>
            </a:pPr>
            <a:r>
              <a:rPr lang="en-US" sz="2500" b="1" dirty="0">
                <a:ln w="0"/>
                <a:effectLst>
                  <a:outerShdw blurRad="38100" dist="19050" dir="2700000" algn="tl" rotWithShape="0">
                    <a:schemeClr val="dk1">
                      <a:alpha val="40000"/>
                    </a:schemeClr>
                  </a:outerShdw>
                </a:effectLst>
                <a:latin typeface="+mn-lt"/>
              </a:rPr>
              <a:t>Quarterly/Annual Reporting &amp; Best Practices </a:t>
            </a:r>
          </a:p>
          <a:p>
            <a:pPr marL="514350" indent="-514350" eaLnBrk="1" fontAlgn="auto" hangingPunct="1">
              <a:spcBef>
                <a:spcPts val="0"/>
              </a:spcBef>
              <a:spcAft>
                <a:spcPts val="300"/>
              </a:spcAft>
              <a:buFont typeface="+mj-lt"/>
              <a:buAutoNum type="arabicPeriod" startAt="5"/>
              <a:defRPr/>
            </a:pPr>
            <a:r>
              <a:rPr lang="en-US" sz="2500" b="1" dirty="0">
                <a:ln w="0"/>
                <a:effectLst>
                  <a:outerShdw blurRad="38100" dist="19050" dir="2700000" algn="tl" rotWithShape="0">
                    <a:schemeClr val="dk1">
                      <a:alpha val="40000"/>
                    </a:schemeClr>
                  </a:outerShdw>
                </a:effectLst>
              </a:rPr>
              <a:t>VSBE Update/Reporting – Tanita Johnson &amp; Nichelle Johnson</a:t>
            </a:r>
          </a:p>
          <a:p>
            <a:pPr marL="514350" indent="-514350" eaLnBrk="1" fontAlgn="auto" hangingPunct="1">
              <a:spcBef>
                <a:spcPts val="0"/>
              </a:spcBef>
              <a:spcAft>
                <a:spcPts val="300"/>
              </a:spcAft>
              <a:buFont typeface="+mj-lt"/>
              <a:buAutoNum type="arabicPeriod" startAt="5"/>
              <a:defRPr/>
            </a:pPr>
            <a:r>
              <a:rPr lang="en-US" sz="2500" b="1" dirty="0">
                <a:ln w="0"/>
                <a:effectLst>
                  <a:outerShdw blurRad="38100" dist="19050" dir="2700000" algn="tl" rotWithShape="0">
                    <a:schemeClr val="dk1">
                      <a:alpha val="40000"/>
                    </a:schemeClr>
                  </a:outerShdw>
                </a:effectLst>
              </a:rPr>
              <a:t>Announcements</a:t>
            </a:r>
          </a:p>
          <a:p>
            <a:pPr marL="514350" indent="-514350" eaLnBrk="1" fontAlgn="auto" hangingPunct="1">
              <a:spcBef>
                <a:spcPts val="0"/>
              </a:spcBef>
              <a:spcAft>
                <a:spcPts val="300"/>
              </a:spcAft>
              <a:buFont typeface="+mj-lt"/>
              <a:buAutoNum type="arabicPeriod" startAt="5"/>
              <a:defRPr/>
            </a:pPr>
            <a:r>
              <a:rPr lang="en-US" sz="2500" b="1" dirty="0">
                <a:ln w="0"/>
                <a:effectLst>
                  <a:outerShdw blurRad="38100" dist="19050" dir="2700000" algn="tl" rotWithShape="0">
                    <a:schemeClr val="dk1">
                      <a:alpha val="40000"/>
                    </a:schemeClr>
                  </a:outerShdw>
                </a:effectLst>
              </a:rPr>
              <a:t>Upcoming Training Dates</a:t>
            </a:r>
            <a:endParaRPr lang="en-US" sz="2500" b="1" dirty="0">
              <a:ln w="0"/>
              <a:effectLst>
                <a:outerShdw blurRad="38100" dist="19050" dir="2700000" algn="tl" rotWithShape="0">
                  <a:schemeClr val="dk1">
                    <a:alpha val="40000"/>
                  </a:schemeClr>
                </a:outerShdw>
              </a:effectLst>
              <a:latin typeface="+mn-lt"/>
            </a:endParaRPr>
          </a:p>
        </p:txBody>
      </p:sp>
    </p:spTree>
    <p:extLst>
      <p:ext uri="{BB962C8B-B14F-4D97-AF65-F5344CB8AC3E}">
        <p14:creationId xmlns:p14="http://schemas.microsoft.com/office/powerpoint/2010/main" val="2596140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a:extLst>
              <a:ext uri="{FF2B5EF4-FFF2-40B4-BE49-F238E27FC236}">
                <a16:creationId xmlns:a16="http://schemas.microsoft.com/office/drawing/2014/main" id="{1FFF22B3-F283-4FA4-8EEF-DFD146583F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1463" y="0"/>
            <a:ext cx="43005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69B156BE-9FD6-4362-AB1F-222213340AC9}"/>
              </a:ext>
            </a:extLst>
          </p:cNvPr>
          <p:cNvSpPr>
            <a:spLocks noGrp="1"/>
          </p:cNvSpPr>
          <p:nvPr>
            <p:ph type="title"/>
          </p:nvPr>
        </p:nvSpPr>
        <p:spPr/>
        <p:txBody>
          <a:bodyPr/>
          <a:lstStyle/>
          <a:p>
            <a:r>
              <a:rPr lang="en-US" altLang="en-US" dirty="0"/>
              <a:t>Procurement Forecast</a:t>
            </a:r>
          </a:p>
        </p:txBody>
      </p:sp>
      <p:sp>
        <p:nvSpPr>
          <p:cNvPr id="3" name="Content Placeholder 2">
            <a:extLst>
              <a:ext uri="{FF2B5EF4-FFF2-40B4-BE49-F238E27FC236}">
                <a16:creationId xmlns:a16="http://schemas.microsoft.com/office/drawing/2014/main" id="{B31542FD-DDFC-4147-8141-297241A7188D}"/>
              </a:ext>
            </a:extLst>
          </p:cNvPr>
          <p:cNvSpPr>
            <a:spLocks noGrp="1"/>
          </p:cNvSpPr>
          <p:nvPr>
            <p:ph idx="1"/>
          </p:nvPr>
        </p:nvSpPr>
        <p:spPr>
          <a:xfrm>
            <a:off x="838200" y="1825625"/>
            <a:ext cx="10052050" cy="4351338"/>
          </a:xfrm>
        </p:spPr>
        <p:txBody>
          <a:bodyPr rtlCol="0">
            <a:normAutofit/>
          </a:bodyPr>
          <a:lstStyle/>
          <a:p>
            <a:pPr fontAlgn="auto">
              <a:spcAft>
                <a:spcPts val="0"/>
              </a:spcAft>
              <a:defRPr/>
            </a:pPr>
            <a:r>
              <a:rPr lang="en-US" dirty="0"/>
              <a:t>Used to report Agencies projected purchases of $100,000 and above for upcoming fiscal year.   The published forecast is also a tool used by the Business Community.</a:t>
            </a:r>
          </a:p>
          <a:p>
            <a:pPr fontAlgn="auto">
              <a:spcAft>
                <a:spcPts val="0"/>
              </a:spcAft>
              <a:defRPr/>
            </a:pPr>
            <a:r>
              <a:rPr lang="en-US" dirty="0"/>
              <a:t>Please be sure to included contact information for each projected purchase.  If we are contacted, we will give out Liaison contact information to the business owners.</a:t>
            </a:r>
          </a:p>
          <a:p>
            <a:pPr>
              <a:defRPr/>
            </a:pPr>
            <a:r>
              <a:rPr lang="en-US" dirty="0"/>
              <a:t>Plans are due by June 30</a:t>
            </a:r>
            <a:r>
              <a:rPr lang="en-US" baseline="30000" dirty="0"/>
              <a:t>th  </a:t>
            </a:r>
            <a:endParaRPr lang="en-US" dirty="0"/>
          </a:p>
          <a:p>
            <a:pPr>
              <a:defRPr/>
            </a:pPr>
            <a:r>
              <a:rPr lang="en-US" dirty="0"/>
              <a:t>Updated Forecast templates have been in the toolkits since April 2020.</a:t>
            </a:r>
          </a:p>
          <a:p>
            <a:pPr lvl="1" fontAlgn="auto">
              <a:spcAft>
                <a:spcPts val="0"/>
              </a:spcAft>
              <a:defRPr/>
            </a:pPr>
            <a:endParaRPr lang="en-US" dirty="0"/>
          </a:p>
        </p:txBody>
      </p:sp>
      <p:sp>
        <p:nvSpPr>
          <p:cNvPr id="4" name="Footer Placeholder 3">
            <a:extLst>
              <a:ext uri="{FF2B5EF4-FFF2-40B4-BE49-F238E27FC236}">
                <a16:creationId xmlns:a16="http://schemas.microsoft.com/office/drawing/2014/main" id="{AE7540D1-0E2A-46A9-8E95-78C0EB019D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For Internal Training Purposes Only</a:t>
            </a:r>
          </a:p>
        </p:txBody>
      </p:sp>
      <p:sp>
        <p:nvSpPr>
          <p:cNvPr id="25606" name="TextBox 6">
            <a:extLst>
              <a:ext uri="{FF2B5EF4-FFF2-40B4-BE49-F238E27FC236}">
                <a16:creationId xmlns:a16="http://schemas.microsoft.com/office/drawing/2014/main" id="{45167B44-1F68-4877-8578-862C18AEE1F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Governor’s Office of Small, Minority &amp; Women Business Affairs</a:t>
            </a:r>
          </a:p>
        </p:txBody>
      </p:sp>
    </p:spTree>
    <p:extLst>
      <p:ext uri="{BB962C8B-B14F-4D97-AF65-F5344CB8AC3E}">
        <p14:creationId xmlns:p14="http://schemas.microsoft.com/office/powerpoint/2010/main" val="3226652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a:extLst>
              <a:ext uri="{FF2B5EF4-FFF2-40B4-BE49-F238E27FC236}">
                <a16:creationId xmlns:a16="http://schemas.microsoft.com/office/drawing/2014/main" id="{D45D3AFA-5112-4D0D-A051-508D649FB97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898989"/>
                </a:solidFill>
              </a:rPr>
              <a:t>For Internal Training Purposes Only</a:t>
            </a:r>
          </a:p>
        </p:txBody>
      </p:sp>
      <p:pic>
        <p:nvPicPr>
          <p:cNvPr id="16387" name="Picture 11">
            <a:extLst>
              <a:ext uri="{FF2B5EF4-FFF2-40B4-BE49-F238E27FC236}">
                <a16:creationId xmlns:a16="http://schemas.microsoft.com/office/drawing/2014/main" id="{2E1A6EBA-3252-44A2-AE1F-807BA14038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600075"/>
            <a:ext cx="89249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a:extLst>
              <a:ext uri="{FF2B5EF4-FFF2-40B4-BE49-F238E27FC236}">
                <a16:creationId xmlns:a16="http://schemas.microsoft.com/office/drawing/2014/main" id="{3B570DD9-C4A0-4B25-8CF3-7E45F3F80ED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898989"/>
                </a:solidFill>
              </a:rPr>
              <a:t>For Internal Training Purposes Only</a:t>
            </a:r>
          </a:p>
        </p:txBody>
      </p:sp>
      <p:pic>
        <p:nvPicPr>
          <p:cNvPr id="17411" name="Picture 9">
            <a:extLst>
              <a:ext uri="{FF2B5EF4-FFF2-40B4-BE49-F238E27FC236}">
                <a16:creationId xmlns:a16="http://schemas.microsoft.com/office/drawing/2014/main" id="{9F31E6FC-72EC-4E1D-8200-9857E736EC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925" y="266700"/>
            <a:ext cx="11614150"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a:extLst>
              <a:ext uri="{FF2B5EF4-FFF2-40B4-BE49-F238E27FC236}">
                <a16:creationId xmlns:a16="http://schemas.microsoft.com/office/drawing/2014/main" id="{1FFF22B3-F283-4FA4-8EEF-DFD146583F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1463" y="0"/>
            <a:ext cx="43005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69B156BE-9FD6-4362-AB1F-222213340AC9}"/>
              </a:ext>
            </a:extLst>
          </p:cNvPr>
          <p:cNvSpPr>
            <a:spLocks noGrp="1"/>
          </p:cNvSpPr>
          <p:nvPr>
            <p:ph type="title"/>
          </p:nvPr>
        </p:nvSpPr>
        <p:spPr/>
        <p:txBody>
          <a:bodyPr/>
          <a:lstStyle/>
          <a:p>
            <a:r>
              <a:rPr lang="en-US" altLang="en-US"/>
              <a:t>Strategic Plan</a:t>
            </a:r>
          </a:p>
        </p:txBody>
      </p:sp>
      <p:sp>
        <p:nvSpPr>
          <p:cNvPr id="3" name="Content Placeholder 2">
            <a:extLst>
              <a:ext uri="{FF2B5EF4-FFF2-40B4-BE49-F238E27FC236}">
                <a16:creationId xmlns:a16="http://schemas.microsoft.com/office/drawing/2014/main" id="{B31542FD-DDFC-4147-8141-297241A7188D}"/>
              </a:ext>
            </a:extLst>
          </p:cNvPr>
          <p:cNvSpPr>
            <a:spLocks noGrp="1"/>
          </p:cNvSpPr>
          <p:nvPr>
            <p:ph idx="1"/>
          </p:nvPr>
        </p:nvSpPr>
        <p:spPr>
          <a:xfrm>
            <a:off x="838200" y="1825625"/>
            <a:ext cx="10052050" cy="4351338"/>
          </a:xfrm>
        </p:spPr>
        <p:txBody>
          <a:bodyPr rtlCol="0">
            <a:normAutofit/>
          </a:bodyPr>
          <a:lstStyle/>
          <a:p>
            <a:pPr fontAlgn="auto">
              <a:spcAft>
                <a:spcPts val="0"/>
              </a:spcAft>
              <a:defRPr/>
            </a:pPr>
            <a:r>
              <a:rPr lang="en-US" dirty="0"/>
              <a:t>Used to help Agencies analyze their prior MBE efforts and develop a plan for the new Fiscal Year to continue and increase efforts to engage Minority and Women-Owned Businesses.</a:t>
            </a:r>
          </a:p>
          <a:p>
            <a:pPr fontAlgn="auto">
              <a:spcAft>
                <a:spcPts val="0"/>
              </a:spcAft>
              <a:defRPr/>
            </a:pPr>
            <a:r>
              <a:rPr lang="en-US" dirty="0"/>
              <a:t>Reminders:</a:t>
            </a:r>
          </a:p>
          <a:p>
            <a:pPr lvl="1" fontAlgn="auto">
              <a:spcAft>
                <a:spcPts val="0"/>
              </a:spcAft>
              <a:defRPr/>
            </a:pPr>
            <a:r>
              <a:rPr lang="en-US" dirty="0"/>
              <a:t>Think outside of the box! In our new landscape, we must think of more creative ways to direct solicit to MBE firms.</a:t>
            </a:r>
          </a:p>
          <a:p>
            <a:pPr lvl="1" fontAlgn="auto">
              <a:spcAft>
                <a:spcPts val="0"/>
              </a:spcAft>
              <a:defRPr/>
            </a:pPr>
            <a:r>
              <a:rPr lang="en-US" dirty="0"/>
              <a:t>Provide as much detail as you can.</a:t>
            </a:r>
          </a:p>
          <a:p>
            <a:pPr lvl="1" fontAlgn="auto">
              <a:spcAft>
                <a:spcPts val="0"/>
              </a:spcAft>
              <a:defRPr/>
            </a:pPr>
            <a:r>
              <a:rPr lang="en-US" dirty="0"/>
              <a:t>Plans due by June 30</a:t>
            </a:r>
            <a:r>
              <a:rPr lang="en-US" baseline="30000" dirty="0"/>
              <a:t>th</a:t>
            </a:r>
            <a:endParaRPr lang="en-US" dirty="0"/>
          </a:p>
          <a:p>
            <a:pPr lvl="1" fontAlgn="auto">
              <a:spcAft>
                <a:spcPts val="0"/>
              </a:spcAft>
              <a:defRPr/>
            </a:pPr>
            <a:r>
              <a:rPr lang="en-US" dirty="0"/>
              <a:t>Submissions will only include up to Quarter 3 of the current Fiscal Year to alleviate issues with retrieving 4</a:t>
            </a:r>
            <a:r>
              <a:rPr lang="en-US" baseline="30000" dirty="0"/>
              <a:t>th</a:t>
            </a:r>
            <a:r>
              <a:rPr lang="en-US" dirty="0"/>
              <a:t> Quarter data.</a:t>
            </a:r>
          </a:p>
          <a:p>
            <a:pPr lvl="1" fontAlgn="auto">
              <a:spcAft>
                <a:spcPts val="0"/>
              </a:spcAft>
              <a:defRPr/>
            </a:pPr>
            <a:endParaRPr lang="en-US" dirty="0"/>
          </a:p>
        </p:txBody>
      </p:sp>
      <p:sp>
        <p:nvSpPr>
          <p:cNvPr id="4" name="Footer Placeholder 3">
            <a:extLst>
              <a:ext uri="{FF2B5EF4-FFF2-40B4-BE49-F238E27FC236}">
                <a16:creationId xmlns:a16="http://schemas.microsoft.com/office/drawing/2014/main" id="{AE7540D1-0E2A-46A9-8E95-78C0EB019DD9}"/>
              </a:ext>
            </a:extLst>
          </p:cNvPr>
          <p:cNvSpPr>
            <a:spLocks noGrp="1"/>
          </p:cNvSpPr>
          <p:nvPr>
            <p:ph type="ftr" sz="quarter" idx="11"/>
          </p:nvPr>
        </p:nvSpPr>
        <p:spPr/>
        <p:txBody>
          <a:bodyPr/>
          <a:lstStyle/>
          <a:p>
            <a:pPr>
              <a:defRPr/>
            </a:pPr>
            <a:r>
              <a:rPr lang="en-US"/>
              <a:t>For Internal Training Purposes Only</a:t>
            </a:r>
            <a:endParaRPr lang="en-US" dirty="0"/>
          </a:p>
        </p:txBody>
      </p:sp>
      <p:sp>
        <p:nvSpPr>
          <p:cNvPr id="25606" name="TextBox 6">
            <a:extLst>
              <a:ext uri="{FF2B5EF4-FFF2-40B4-BE49-F238E27FC236}">
                <a16:creationId xmlns:a16="http://schemas.microsoft.com/office/drawing/2014/main" id="{45167B44-1F68-4877-8578-862C18AEE1F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1"/>
          <p:cNvPicPr>
            <a:picLocks noChangeAspect="1"/>
          </p:cNvPicPr>
          <p:nvPr/>
        </p:nvPicPr>
        <p:blipFill>
          <a:blip r:embed="rId3">
            <a:extLst>
              <a:ext uri="{28A0092B-C50C-407E-A947-70E740481C1C}">
                <a14:useLocalDpi xmlns:a14="http://schemas.microsoft.com/office/drawing/2010/main" val="0"/>
              </a:ext>
            </a:extLst>
          </a:blip>
          <a:srcRect l="26582"/>
          <a:stretch>
            <a:fillRect/>
          </a:stretch>
        </p:blipFill>
        <p:spPr bwMode="auto">
          <a:xfrm flipH="1">
            <a:off x="9944100" y="0"/>
            <a:ext cx="224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578100"/>
            <a:ext cx="10515600" cy="1325563"/>
          </a:xfrm>
        </p:spPr>
        <p:txBody>
          <a:bodyPr rtlCol="0">
            <a:noAutofit/>
          </a:bodyPr>
          <a:lstStyle/>
          <a:p>
            <a:pPr algn="ctr" fontAlgn="auto">
              <a:spcAft>
                <a:spcPts val="0"/>
              </a:spcAft>
              <a:defRPr/>
            </a:pPr>
            <a:r>
              <a:rPr lang="en-US" sz="13800" b="1" dirty="0">
                <a:ln w="0"/>
                <a:solidFill>
                  <a:srgbClr val="C00000"/>
                </a:solidFill>
                <a:effectLst>
                  <a:outerShdw blurRad="38100" dist="38100" dir="2700000" algn="tl">
                    <a:srgbClr val="000000">
                      <a:alpha val="43137"/>
                    </a:srgbClr>
                  </a:outerShdw>
                </a:effectLst>
              </a:rPr>
              <a:t>BREAK TIME</a:t>
            </a:r>
          </a:p>
        </p:txBody>
      </p:sp>
      <p:sp>
        <p:nvSpPr>
          <p:cNvPr id="4" name="Footer Placeholder 3"/>
          <p:cNvSpPr>
            <a:spLocks noGrp="1"/>
          </p:cNvSpPr>
          <p:nvPr>
            <p:ph type="ftr" sz="quarter" idx="11"/>
          </p:nvPr>
        </p:nvSpPr>
        <p:spPr/>
        <p:txBody>
          <a:bodyPr/>
          <a:lstStyle/>
          <a:p>
            <a:pPr>
              <a:defRPr/>
            </a:pPr>
            <a:r>
              <a:rPr lang="en-US"/>
              <a:t>For Internal Training Purposes Only</a:t>
            </a:r>
          </a:p>
        </p:txBody>
      </p:sp>
      <p:sp>
        <p:nvSpPr>
          <p:cNvPr id="107526" name="TextBox 6"/>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3" name="TextBox 2">
            <a:extLst>
              <a:ext uri="{FF2B5EF4-FFF2-40B4-BE49-F238E27FC236}">
                <a16:creationId xmlns:a16="http://schemas.microsoft.com/office/drawing/2014/main" id="{F23D3D2F-C2CC-4379-BD8C-CB1FB1A396FC}"/>
              </a:ext>
            </a:extLst>
          </p:cNvPr>
          <p:cNvSpPr txBox="1"/>
          <p:nvPr/>
        </p:nvSpPr>
        <p:spPr>
          <a:xfrm>
            <a:off x="838200" y="3903663"/>
            <a:ext cx="10515599" cy="830997"/>
          </a:xfrm>
          <a:prstGeom prst="rect">
            <a:avLst/>
          </a:prstGeom>
          <a:noFill/>
        </p:spPr>
        <p:txBody>
          <a:bodyPr wrap="square" rtlCol="0">
            <a:spAutoFit/>
          </a:bodyPr>
          <a:lstStyle/>
          <a:p>
            <a:pPr algn="ctr"/>
            <a:r>
              <a:rPr lang="en-US" sz="2400" dirty="0"/>
              <a:t>Please stay tuned, we will return shortly from our break.</a:t>
            </a:r>
          </a:p>
          <a:p>
            <a:pPr algn="ctr"/>
            <a:r>
              <a:rPr lang="en-US" sz="2400" dirty="0"/>
              <a:t>Get in a quick stretch, get some coffee or cola, or rest your eyes.</a:t>
            </a:r>
          </a:p>
        </p:txBody>
      </p:sp>
    </p:spTree>
    <p:extLst>
      <p:ext uri="{BB962C8B-B14F-4D97-AF65-F5344CB8AC3E}">
        <p14:creationId xmlns:p14="http://schemas.microsoft.com/office/powerpoint/2010/main" val="524013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1F77B5B-CF84-4936-AD23-01054407FA59}"/>
              </a:ext>
            </a:extLst>
          </p:cNvPr>
          <p:cNvSpPr>
            <a:spLocks noGrp="1"/>
          </p:cNvSpPr>
          <p:nvPr>
            <p:ph type="title"/>
          </p:nvPr>
        </p:nvSpPr>
        <p:spPr/>
        <p:txBody>
          <a:bodyPr/>
          <a:lstStyle/>
          <a:p>
            <a:r>
              <a:rPr lang="en-US" altLang="en-US"/>
              <a:t>The 60% Rule</a:t>
            </a:r>
          </a:p>
        </p:txBody>
      </p:sp>
      <p:sp>
        <p:nvSpPr>
          <p:cNvPr id="27651" name="Content Placeholder 2">
            <a:extLst>
              <a:ext uri="{FF2B5EF4-FFF2-40B4-BE49-F238E27FC236}">
                <a16:creationId xmlns:a16="http://schemas.microsoft.com/office/drawing/2014/main" id="{24724734-EA0E-43AE-9A5E-476E4639AA67}"/>
              </a:ext>
            </a:extLst>
          </p:cNvPr>
          <p:cNvSpPr>
            <a:spLocks noGrp="1"/>
          </p:cNvSpPr>
          <p:nvPr>
            <p:ph idx="1"/>
          </p:nvPr>
        </p:nvSpPr>
        <p:spPr/>
        <p:txBody>
          <a:bodyPr/>
          <a:lstStyle/>
          <a:p>
            <a:r>
              <a:rPr lang="en-US" altLang="en-US"/>
              <a:t>The Rationale:</a:t>
            </a:r>
          </a:p>
          <a:p>
            <a:endParaRPr lang="en-US" altLang="en-US"/>
          </a:p>
          <a:p>
            <a:pPr lvl="1"/>
            <a:r>
              <a:rPr lang="en-US" altLang="en-US"/>
              <a:t>In a narrowly tailored program, it is important that MBE credit be awarded only for work actually being performed by the MBEs themselves and that we’re not claiming that minority firms are actually getting the benefit </a:t>
            </a:r>
          </a:p>
          <a:p>
            <a:pPr lvl="1"/>
            <a:endParaRPr lang="en-US" altLang="en-US"/>
          </a:p>
          <a:p>
            <a:pPr lvl="1"/>
            <a:r>
              <a:rPr lang="en-US" altLang="en-US"/>
              <a:t>MBE must be performing a commercially useful function </a:t>
            </a:r>
            <a:r>
              <a:rPr lang="en-US" altLang="en-US" b="1"/>
              <a:t>[defined as when a firm is responsible for execution of the work of the contract and is carrying out its responsibilities by actually performing, managing, and supervising the work involved]</a:t>
            </a:r>
          </a:p>
          <a:p>
            <a:endParaRPr lang="en-US" altLang="en-US"/>
          </a:p>
        </p:txBody>
      </p:sp>
      <p:sp>
        <p:nvSpPr>
          <p:cNvPr id="4" name="Footer Placeholder 3">
            <a:extLst>
              <a:ext uri="{FF2B5EF4-FFF2-40B4-BE49-F238E27FC236}">
                <a16:creationId xmlns:a16="http://schemas.microsoft.com/office/drawing/2014/main" id="{8F1B7CC3-D128-4E4C-8377-A73005AC7DCD}"/>
              </a:ext>
            </a:extLst>
          </p:cNvPr>
          <p:cNvSpPr>
            <a:spLocks noGrp="1"/>
          </p:cNvSpPr>
          <p:nvPr>
            <p:ph type="ftr" sz="quarter" idx="11"/>
          </p:nvPr>
        </p:nvSpPr>
        <p:spPr/>
        <p:txBody>
          <a:bodyPr/>
          <a:lstStyle/>
          <a:p>
            <a:pPr>
              <a:defRPr/>
            </a:pPr>
            <a:r>
              <a:rPr lang="en-US"/>
              <a:t>For Internal Training Purposes Only</a:t>
            </a:r>
          </a:p>
        </p:txBody>
      </p:sp>
      <p:sp>
        <p:nvSpPr>
          <p:cNvPr id="27653" name="TextBox 6">
            <a:extLst>
              <a:ext uri="{FF2B5EF4-FFF2-40B4-BE49-F238E27FC236}">
                <a16:creationId xmlns:a16="http://schemas.microsoft.com/office/drawing/2014/main" id="{840A9580-087F-4D1F-B213-8E7BDD217F7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27654" name="Picture 5">
            <a:extLst>
              <a:ext uri="{FF2B5EF4-FFF2-40B4-BE49-F238E27FC236}">
                <a16:creationId xmlns:a16="http://schemas.microsoft.com/office/drawing/2014/main" id="{D1470224-8ED7-4654-901A-28B2CE47E3EE}"/>
              </a:ext>
            </a:extLst>
          </p:cNvPr>
          <p:cNvPicPr>
            <a:picLocks noChangeAspect="1"/>
          </p:cNvPicPr>
          <p:nvPr/>
        </p:nvPicPr>
        <p:blipFill>
          <a:blip r:embed="rId3">
            <a:extLst>
              <a:ext uri="{28A0092B-C50C-407E-A947-70E740481C1C}">
                <a14:useLocalDpi xmlns:a14="http://schemas.microsoft.com/office/drawing/2010/main" val="0"/>
              </a:ext>
            </a:extLst>
          </a:blip>
          <a:srcRect t="71201"/>
          <a:stretch>
            <a:fillRect/>
          </a:stretch>
        </p:blipFill>
        <p:spPr bwMode="auto">
          <a:xfrm>
            <a:off x="338138" y="1300163"/>
            <a:ext cx="11515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ACB4AD5-D8C4-4C9A-8AD2-7A54769F7686}"/>
              </a:ext>
            </a:extLst>
          </p:cNvPr>
          <p:cNvSpPr>
            <a:spLocks noGrp="1"/>
          </p:cNvSpPr>
          <p:nvPr>
            <p:ph type="title"/>
          </p:nvPr>
        </p:nvSpPr>
        <p:spPr/>
        <p:txBody>
          <a:bodyPr/>
          <a:lstStyle/>
          <a:p>
            <a:r>
              <a:rPr lang="en-US" altLang="en-US"/>
              <a:t>Understanding the 60% Rule</a:t>
            </a:r>
          </a:p>
        </p:txBody>
      </p:sp>
      <p:sp>
        <p:nvSpPr>
          <p:cNvPr id="3" name="Content Placeholder 2">
            <a:extLst>
              <a:ext uri="{FF2B5EF4-FFF2-40B4-BE49-F238E27FC236}">
                <a16:creationId xmlns:a16="http://schemas.microsoft.com/office/drawing/2014/main" id="{B8234EB0-84B5-4FA2-A495-872DFE3EB57B}"/>
              </a:ext>
            </a:extLst>
          </p:cNvPr>
          <p:cNvSpPr>
            <a:spLocks noGrp="1"/>
          </p:cNvSpPr>
          <p:nvPr>
            <p:ph idx="1"/>
          </p:nvPr>
        </p:nvSpPr>
        <p:spPr/>
        <p:txBody>
          <a:bodyPr rtlCol="0">
            <a:normAutofit lnSpcReduction="10000"/>
          </a:bodyPr>
          <a:lstStyle/>
          <a:p>
            <a:pPr marL="342900" indent="-342900" fontAlgn="auto">
              <a:spcAft>
                <a:spcPts val="0"/>
              </a:spcAft>
              <a:defRPr/>
            </a:pPr>
            <a:r>
              <a:rPr lang="en-US" sz="2400" dirty="0"/>
              <a:t>Chapter 438, Laws of Maryland 207 (SB 309)</a:t>
            </a:r>
          </a:p>
          <a:p>
            <a:pPr marL="342900" indent="-342900" fontAlgn="auto">
              <a:spcAft>
                <a:spcPts val="0"/>
              </a:spcAft>
              <a:defRPr/>
            </a:pPr>
            <a:r>
              <a:rPr lang="en-US" sz="2400" dirty="0"/>
              <a:t>Became effective Oct. 1, 2017</a:t>
            </a:r>
          </a:p>
          <a:p>
            <a:pPr marL="342900" indent="-342900" fontAlgn="auto">
              <a:spcAft>
                <a:spcPts val="0"/>
              </a:spcAft>
              <a:defRPr/>
            </a:pPr>
            <a:r>
              <a:rPr lang="en-US" sz="2400" dirty="0"/>
              <a:t>Mirrors Federal DBE rules, which define how work performed by DBE suppliers will be counted towards the overall project MBE goal</a:t>
            </a:r>
          </a:p>
          <a:p>
            <a:pPr marL="342900" indent="-342900" fontAlgn="auto">
              <a:spcAft>
                <a:spcPts val="0"/>
              </a:spcAft>
              <a:defRPr/>
            </a:pPr>
            <a:r>
              <a:rPr lang="en-US" sz="2400" dirty="0"/>
              <a:t>Discusses 3 Supplier Classifications:</a:t>
            </a:r>
          </a:p>
          <a:p>
            <a:pPr marL="800100" lvl="1" indent="-342900" fontAlgn="auto">
              <a:spcAft>
                <a:spcPts val="0"/>
              </a:spcAft>
              <a:defRPr/>
            </a:pPr>
            <a:r>
              <a:rPr lang="en-US" dirty="0"/>
              <a:t>MANUFACTURERS</a:t>
            </a:r>
          </a:p>
          <a:p>
            <a:pPr lvl="1" indent="0" fontAlgn="auto">
              <a:spcAft>
                <a:spcPts val="0"/>
              </a:spcAft>
              <a:buFont typeface="Arial" panose="020B0604020202020204" pitchFamily="34" charset="0"/>
              <a:buNone/>
              <a:defRPr/>
            </a:pPr>
            <a:endParaRPr lang="en-US" dirty="0"/>
          </a:p>
          <a:p>
            <a:pPr marL="800100" lvl="1" indent="-342900" fontAlgn="auto">
              <a:spcAft>
                <a:spcPts val="0"/>
              </a:spcAft>
              <a:defRPr/>
            </a:pPr>
            <a:r>
              <a:rPr lang="en-US" dirty="0"/>
              <a:t>REGULAR DEALERS/ AND OR WHOLESALERS</a:t>
            </a:r>
          </a:p>
          <a:p>
            <a:pPr lvl="2" indent="0" fontAlgn="auto">
              <a:spcAft>
                <a:spcPts val="0"/>
              </a:spcAft>
              <a:buFont typeface="Arial" panose="020B0604020202020204" pitchFamily="34" charset="0"/>
              <a:buNone/>
              <a:defRPr/>
            </a:pPr>
            <a:r>
              <a:rPr lang="en-US" sz="2400" dirty="0"/>
              <a:t>*FURNISH &amp; INSTALL &amp; OTHER SERVICES*</a:t>
            </a:r>
          </a:p>
          <a:p>
            <a:pPr lvl="1" indent="0" fontAlgn="auto">
              <a:spcAft>
                <a:spcPts val="0"/>
              </a:spcAft>
              <a:buFont typeface="Arial" panose="020B0604020202020204" pitchFamily="34" charset="0"/>
              <a:buNone/>
              <a:defRPr/>
            </a:pPr>
            <a:endParaRPr lang="en-US" dirty="0"/>
          </a:p>
          <a:p>
            <a:pPr marL="800100" lvl="1" indent="-342900" fontAlgn="auto">
              <a:spcAft>
                <a:spcPts val="0"/>
              </a:spcAft>
              <a:defRPr/>
            </a:pPr>
            <a:r>
              <a:rPr lang="en-US" dirty="0"/>
              <a:t>BROKERS</a:t>
            </a:r>
          </a:p>
          <a:p>
            <a:pPr marL="800100" lvl="1" indent="-342900" fontAlgn="auto">
              <a:spcAft>
                <a:spcPts val="0"/>
              </a:spcAft>
              <a:defRPr/>
            </a:pPr>
            <a:endParaRPr lang="en-US" dirty="0">
              <a:latin typeface="Garamond"/>
              <a:cs typeface="Garamond"/>
            </a:endParaRPr>
          </a:p>
        </p:txBody>
      </p:sp>
      <p:sp>
        <p:nvSpPr>
          <p:cNvPr id="5" name="Footer Placeholder 3">
            <a:extLst>
              <a:ext uri="{FF2B5EF4-FFF2-40B4-BE49-F238E27FC236}">
                <a16:creationId xmlns:a16="http://schemas.microsoft.com/office/drawing/2014/main" id="{ACD299F0-1C99-4F5B-9D93-5483F51B8296}"/>
              </a:ext>
            </a:extLst>
          </p:cNvPr>
          <p:cNvSpPr>
            <a:spLocks noGrp="1"/>
          </p:cNvSpPr>
          <p:nvPr>
            <p:ph type="ftr" sz="quarter" idx="11"/>
          </p:nvPr>
        </p:nvSpPr>
        <p:spPr/>
        <p:txBody>
          <a:bodyPr/>
          <a:lstStyle/>
          <a:p>
            <a:pPr>
              <a:defRPr/>
            </a:pPr>
            <a:r>
              <a:rPr lang="en-US" dirty="0"/>
              <a:t>For Internal Training Purposes Only</a:t>
            </a:r>
          </a:p>
        </p:txBody>
      </p:sp>
      <p:sp>
        <p:nvSpPr>
          <p:cNvPr id="29701" name="TextBox 5">
            <a:extLst>
              <a:ext uri="{FF2B5EF4-FFF2-40B4-BE49-F238E27FC236}">
                <a16:creationId xmlns:a16="http://schemas.microsoft.com/office/drawing/2014/main" id="{6076DF8F-DE28-4977-9CF0-0BB510DACE71}"/>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29702" name="Picture 3">
            <a:extLst>
              <a:ext uri="{FF2B5EF4-FFF2-40B4-BE49-F238E27FC236}">
                <a16:creationId xmlns:a16="http://schemas.microsoft.com/office/drawing/2014/main" id="{89AB5378-5398-4FEE-A3EB-2732FEA4E1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300163"/>
            <a:ext cx="11509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02387BA-B4BD-4A28-91B9-A347A06CFBB5}"/>
              </a:ext>
            </a:extLst>
          </p:cNvPr>
          <p:cNvSpPr>
            <a:spLocks noGrp="1"/>
          </p:cNvSpPr>
          <p:nvPr>
            <p:ph type="title"/>
          </p:nvPr>
        </p:nvSpPr>
        <p:spPr/>
        <p:txBody>
          <a:bodyPr/>
          <a:lstStyle/>
          <a:p>
            <a:r>
              <a:rPr lang="en-US" altLang="en-US"/>
              <a:t>Manufacturers</a:t>
            </a:r>
          </a:p>
        </p:txBody>
      </p:sp>
      <p:sp>
        <p:nvSpPr>
          <p:cNvPr id="3" name="Content Placeholder 2">
            <a:extLst>
              <a:ext uri="{FF2B5EF4-FFF2-40B4-BE49-F238E27FC236}">
                <a16:creationId xmlns:a16="http://schemas.microsoft.com/office/drawing/2014/main" id="{28CB20DC-F534-4A05-8EE8-849232707389}"/>
              </a:ext>
            </a:extLst>
          </p:cNvPr>
          <p:cNvSpPr>
            <a:spLocks noGrp="1"/>
          </p:cNvSpPr>
          <p:nvPr>
            <p:ph idx="1"/>
          </p:nvPr>
        </p:nvSpPr>
        <p:spPr/>
        <p:txBody>
          <a:bodyPr rtlCol="0">
            <a:normAutofit/>
          </a:bodyPr>
          <a:lstStyle/>
          <a:p>
            <a:pPr marL="342900" indent="-342900" fontAlgn="auto">
              <a:spcAft>
                <a:spcPts val="0"/>
              </a:spcAft>
              <a:defRPr/>
            </a:pPr>
            <a:r>
              <a:rPr lang="en-US" dirty="0">
                <a:solidFill>
                  <a:srgbClr val="FF0000"/>
                </a:solidFill>
              </a:rPr>
              <a:t>100% </a:t>
            </a:r>
            <a:r>
              <a:rPr lang="en-US" sz="2400" dirty="0"/>
              <a:t>of materials or supplies obtained from an MBE manufacturer, may be counted toward MBE goal achievement</a:t>
            </a:r>
          </a:p>
          <a:p>
            <a:pPr fontAlgn="auto">
              <a:spcAft>
                <a:spcPts val="0"/>
              </a:spcAft>
              <a:defRPr/>
            </a:pPr>
            <a:endParaRPr lang="en-US" sz="2400" dirty="0"/>
          </a:p>
          <a:p>
            <a:pPr marL="342900" indent="-342900" fontAlgn="auto">
              <a:spcAft>
                <a:spcPts val="0"/>
              </a:spcAft>
              <a:defRPr/>
            </a:pPr>
            <a:r>
              <a:rPr lang="en-US" sz="2400" dirty="0"/>
              <a:t>What is a manufacturer?</a:t>
            </a:r>
          </a:p>
          <a:p>
            <a:pPr marL="800100" lvl="1" indent="-342900" fontAlgn="auto">
              <a:spcAft>
                <a:spcPts val="0"/>
              </a:spcAft>
              <a:defRPr/>
            </a:pPr>
            <a:r>
              <a:rPr lang="en-US" dirty="0"/>
              <a:t>A firm that operates or maintains a factory or establishment that produces, on the premises, the material, supplies, articles or equipment required under the contract and the general character described by specifications</a:t>
            </a:r>
          </a:p>
        </p:txBody>
      </p:sp>
      <p:sp>
        <p:nvSpPr>
          <p:cNvPr id="5" name="Footer Placeholder 3">
            <a:extLst>
              <a:ext uri="{FF2B5EF4-FFF2-40B4-BE49-F238E27FC236}">
                <a16:creationId xmlns:a16="http://schemas.microsoft.com/office/drawing/2014/main" id="{84C15490-887E-4F68-A627-39017ACA3D78}"/>
              </a:ext>
            </a:extLst>
          </p:cNvPr>
          <p:cNvSpPr>
            <a:spLocks noGrp="1"/>
          </p:cNvSpPr>
          <p:nvPr>
            <p:ph type="ftr" sz="quarter" idx="11"/>
          </p:nvPr>
        </p:nvSpPr>
        <p:spPr/>
        <p:txBody>
          <a:bodyPr/>
          <a:lstStyle/>
          <a:p>
            <a:pPr>
              <a:defRPr/>
            </a:pPr>
            <a:r>
              <a:rPr lang="en-US" dirty="0"/>
              <a:t>For Internal Training Purposes Only</a:t>
            </a:r>
          </a:p>
        </p:txBody>
      </p:sp>
      <p:sp>
        <p:nvSpPr>
          <p:cNvPr id="30725" name="TextBox 5">
            <a:extLst>
              <a:ext uri="{FF2B5EF4-FFF2-40B4-BE49-F238E27FC236}">
                <a16:creationId xmlns:a16="http://schemas.microsoft.com/office/drawing/2014/main" id="{57BC35CE-EBCF-4EB6-AC8F-79B069A3D35D}"/>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30726" name="Picture 6">
            <a:extLst>
              <a:ext uri="{FF2B5EF4-FFF2-40B4-BE49-F238E27FC236}">
                <a16:creationId xmlns:a16="http://schemas.microsoft.com/office/drawing/2014/main" id="{82FEA403-4E5F-4139-B824-79A91799A095}"/>
              </a:ext>
            </a:extLst>
          </p:cNvPr>
          <p:cNvPicPr>
            <a:picLocks noChangeAspect="1"/>
          </p:cNvPicPr>
          <p:nvPr/>
        </p:nvPicPr>
        <p:blipFill>
          <a:blip r:embed="rId4">
            <a:extLst>
              <a:ext uri="{28A0092B-C50C-407E-A947-70E740481C1C}">
                <a14:useLocalDpi xmlns:a14="http://schemas.microsoft.com/office/drawing/2010/main" val="0"/>
              </a:ext>
            </a:extLst>
          </a:blip>
          <a:srcRect t="71201"/>
          <a:stretch>
            <a:fillRect/>
          </a:stretch>
        </p:blipFill>
        <p:spPr bwMode="auto">
          <a:xfrm>
            <a:off x="338138" y="1300163"/>
            <a:ext cx="11515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E6BF707C-88ED-44ED-B214-2EF621A3C49E}"/>
              </a:ext>
            </a:extLst>
          </p:cNvPr>
          <p:cNvSpPr>
            <a:spLocks noGrp="1"/>
          </p:cNvSpPr>
          <p:nvPr>
            <p:ph type="title"/>
          </p:nvPr>
        </p:nvSpPr>
        <p:spPr/>
        <p:txBody>
          <a:bodyPr/>
          <a:lstStyle/>
          <a:p>
            <a:r>
              <a:rPr lang="en-US" altLang="en-US"/>
              <a:t>Regular Dealer</a:t>
            </a:r>
          </a:p>
        </p:txBody>
      </p:sp>
      <p:sp>
        <p:nvSpPr>
          <p:cNvPr id="3" name="Content Placeholder 2">
            <a:extLst>
              <a:ext uri="{FF2B5EF4-FFF2-40B4-BE49-F238E27FC236}">
                <a16:creationId xmlns:a16="http://schemas.microsoft.com/office/drawing/2014/main" id="{5D935590-F44B-4C8E-A572-663E96FEE048}"/>
              </a:ext>
            </a:extLst>
          </p:cNvPr>
          <p:cNvSpPr>
            <a:spLocks noGrp="1"/>
          </p:cNvSpPr>
          <p:nvPr>
            <p:ph idx="1"/>
          </p:nvPr>
        </p:nvSpPr>
        <p:spPr/>
        <p:txBody>
          <a:bodyPr rtlCol="0">
            <a:normAutofit/>
          </a:bodyPr>
          <a:lstStyle/>
          <a:p>
            <a:pPr marL="342900" indent="-342900" fontAlgn="auto">
              <a:spcAft>
                <a:spcPts val="0"/>
              </a:spcAft>
              <a:defRPr/>
            </a:pPr>
            <a:r>
              <a:rPr lang="en-US" dirty="0">
                <a:solidFill>
                  <a:srgbClr val="FF0000"/>
                </a:solidFill>
              </a:rPr>
              <a:t>60%</a:t>
            </a:r>
            <a:r>
              <a:rPr lang="en-US" sz="2400" dirty="0"/>
              <a:t> of the material or supplies purchased from a regular dealer count toward the project’s overall MBE goal</a:t>
            </a:r>
          </a:p>
          <a:p>
            <a:pPr fontAlgn="auto">
              <a:spcAft>
                <a:spcPts val="0"/>
              </a:spcAft>
              <a:defRPr/>
            </a:pPr>
            <a:endParaRPr lang="en-US" sz="2400" dirty="0"/>
          </a:p>
          <a:p>
            <a:pPr marL="342900" indent="-342900" fontAlgn="auto">
              <a:spcAft>
                <a:spcPts val="0"/>
              </a:spcAft>
              <a:defRPr/>
            </a:pPr>
            <a:r>
              <a:rPr lang="en-US" sz="2400" dirty="0"/>
              <a:t>What is a regular dealer?</a:t>
            </a:r>
          </a:p>
          <a:p>
            <a:pPr marL="800100" lvl="1" indent="-342900" fontAlgn="auto">
              <a:spcAft>
                <a:spcPts val="0"/>
              </a:spcAft>
              <a:defRPr/>
            </a:pPr>
            <a:r>
              <a:rPr lang="en-US" dirty="0"/>
              <a:t>A firm that owns, operates, or maintains a store, warehouse, or establishment, in which the materials, supplies articles or equipment of the general character described by the specifications and required under the contract are bought, kept in stock, and regularly sold or leased to the public in the usual course of business.</a:t>
            </a:r>
          </a:p>
          <a:p>
            <a:pPr marL="800100" lvl="1" indent="-342900" fontAlgn="auto">
              <a:spcAft>
                <a:spcPts val="0"/>
              </a:spcAft>
              <a:defRPr/>
            </a:pPr>
            <a:endParaRPr lang="en-US" dirty="0">
              <a:latin typeface="Garamond" panose="02020404030301010803" pitchFamily="18" charset="0"/>
            </a:endParaRPr>
          </a:p>
        </p:txBody>
      </p:sp>
      <p:sp>
        <p:nvSpPr>
          <p:cNvPr id="5" name="Footer Placeholder 3">
            <a:extLst>
              <a:ext uri="{FF2B5EF4-FFF2-40B4-BE49-F238E27FC236}">
                <a16:creationId xmlns:a16="http://schemas.microsoft.com/office/drawing/2014/main" id="{58B3ED40-428F-4146-8740-AD3B9D50A025}"/>
              </a:ext>
            </a:extLst>
          </p:cNvPr>
          <p:cNvSpPr>
            <a:spLocks noGrp="1"/>
          </p:cNvSpPr>
          <p:nvPr>
            <p:ph type="ftr" sz="quarter" idx="11"/>
          </p:nvPr>
        </p:nvSpPr>
        <p:spPr/>
        <p:txBody>
          <a:bodyPr/>
          <a:lstStyle/>
          <a:p>
            <a:pPr>
              <a:defRPr/>
            </a:pPr>
            <a:r>
              <a:rPr lang="en-US" dirty="0"/>
              <a:t>For Internal Training Purposes Only</a:t>
            </a:r>
          </a:p>
        </p:txBody>
      </p:sp>
      <p:sp>
        <p:nvSpPr>
          <p:cNvPr id="32773" name="TextBox 5">
            <a:extLst>
              <a:ext uri="{FF2B5EF4-FFF2-40B4-BE49-F238E27FC236}">
                <a16:creationId xmlns:a16="http://schemas.microsoft.com/office/drawing/2014/main" id="{69885503-8124-46C0-B3AE-3AD0E7986E4F}"/>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32774" name="Picture 6">
            <a:extLst>
              <a:ext uri="{FF2B5EF4-FFF2-40B4-BE49-F238E27FC236}">
                <a16:creationId xmlns:a16="http://schemas.microsoft.com/office/drawing/2014/main" id="{2C4B0B38-E9CC-49E9-B648-5C02DEDBA78B}"/>
              </a:ext>
            </a:extLst>
          </p:cNvPr>
          <p:cNvPicPr>
            <a:picLocks noChangeAspect="1"/>
          </p:cNvPicPr>
          <p:nvPr/>
        </p:nvPicPr>
        <p:blipFill>
          <a:blip r:embed="rId4">
            <a:extLst>
              <a:ext uri="{28A0092B-C50C-407E-A947-70E740481C1C}">
                <a14:useLocalDpi xmlns:a14="http://schemas.microsoft.com/office/drawing/2010/main" val="0"/>
              </a:ext>
            </a:extLst>
          </a:blip>
          <a:srcRect t="71201"/>
          <a:stretch>
            <a:fillRect/>
          </a:stretch>
        </p:blipFill>
        <p:spPr bwMode="auto">
          <a:xfrm>
            <a:off x="338138" y="1300163"/>
            <a:ext cx="11515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074E035-334F-4835-ADEC-C61B3C26094A}"/>
              </a:ext>
            </a:extLst>
          </p:cNvPr>
          <p:cNvSpPr>
            <a:spLocks noGrp="1"/>
          </p:cNvSpPr>
          <p:nvPr>
            <p:ph type="title"/>
          </p:nvPr>
        </p:nvSpPr>
        <p:spPr/>
        <p:txBody>
          <a:bodyPr/>
          <a:lstStyle/>
          <a:p>
            <a:r>
              <a:rPr lang="en-US" altLang="en-US"/>
              <a:t>Furnish &amp; Install Services</a:t>
            </a:r>
          </a:p>
        </p:txBody>
      </p:sp>
      <p:sp>
        <p:nvSpPr>
          <p:cNvPr id="3" name="Content Placeholder 2">
            <a:extLst>
              <a:ext uri="{FF2B5EF4-FFF2-40B4-BE49-F238E27FC236}">
                <a16:creationId xmlns:a16="http://schemas.microsoft.com/office/drawing/2014/main" id="{590F8907-FBFD-499D-9BBA-5E4D24CA2110}"/>
              </a:ext>
            </a:extLst>
          </p:cNvPr>
          <p:cNvSpPr>
            <a:spLocks noGrp="1"/>
          </p:cNvSpPr>
          <p:nvPr>
            <p:ph idx="1"/>
          </p:nvPr>
        </p:nvSpPr>
        <p:spPr/>
        <p:txBody>
          <a:bodyPr rtlCol="0">
            <a:noAutofit/>
          </a:bodyPr>
          <a:lstStyle/>
          <a:p>
            <a:pPr fontAlgn="auto">
              <a:spcAft>
                <a:spcPts val="0"/>
              </a:spcAft>
              <a:defRPr/>
            </a:pPr>
            <a:r>
              <a:rPr lang="en-US" sz="2400" dirty="0"/>
              <a:t>Where an MBE supplier, wholesaler, regular dealer, both provides (i.e., furnishes) AND installs the materials</a:t>
            </a:r>
            <a:r>
              <a:rPr lang="en-US" sz="2400" dirty="0">
                <a:solidFill>
                  <a:srgbClr val="FF0000"/>
                </a:solidFill>
              </a:rPr>
              <a:t>, </a:t>
            </a:r>
            <a:r>
              <a:rPr lang="en-US" dirty="0">
                <a:solidFill>
                  <a:srgbClr val="FF0000"/>
                </a:solidFill>
              </a:rPr>
              <a:t>100%</a:t>
            </a:r>
            <a:r>
              <a:rPr lang="en-US" sz="2400" dirty="0">
                <a:solidFill>
                  <a:srgbClr val="FF0000"/>
                </a:solidFill>
              </a:rPr>
              <a:t> </a:t>
            </a:r>
            <a:r>
              <a:rPr lang="en-US" sz="2400" dirty="0"/>
              <a:t>of the cost of the materials, supplies and labor will count toward the MBE goals.</a:t>
            </a:r>
          </a:p>
          <a:p>
            <a:pPr marL="0" indent="0" fontAlgn="auto">
              <a:spcAft>
                <a:spcPts val="0"/>
              </a:spcAft>
              <a:buFont typeface="Arial" panose="020B0604020202020204" pitchFamily="34" charset="0"/>
              <a:buNone/>
              <a:defRPr/>
            </a:pPr>
            <a:r>
              <a:rPr lang="en-US" sz="2400" dirty="0">
                <a:solidFill>
                  <a:srgbClr val="FF0000"/>
                </a:solidFill>
              </a:rPr>
              <a:t>EXAMPLE</a:t>
            </a:r>
          </a:p>
          <a:p>
            <a:pPr marL="800100" lvl="1" indent="-342900" fontAlgn="auto">
              <a:spcAft>
                <a:spcPts val="0"/>
              </a:spcAft>
              <a:defRPr/>
            </a:pPr>
            <a:r>
              <a:rPr lang="en-US" sz="2000" dirty="0"/>
              <a:t>PAINTER – a wholesale merchant, who maintains a warehouse where he/she regularly keeps in stock and sells paint to prime contractors.  Only 60% of the spend with this PAINTER can be counted toward the overall goal of the project</a:t>
            </a:r>
          </a:p>
          <a:p>
            <a:pPr marL="800100" lvl="1" indent="-342900" fontAlgn="auto">
              <a:spcAft>
                <a:spcPts val="0"/>
              </a:spcAft>
              <a:defRPr/>
            </a:pPr>
            <a:r>
              <a:rPr lang="en-US" sz="2000" dirty="0"/>
              <a:t>PAINTER that PAINTS- same scenario as above, except the painter, in additional to selling the paint from their warehouse, will be responsible for  doing the actual painting. In this case, we would count 100% of the cost of the material, supplies, and the service toward the MBE project goal.</a:t>
            </a:r>
          </a:p>
        </p:txBody>
      </p:sp>
      <p:sp>
        <p:nvSpPr>
          <p:cNvPr id="5" name="Footer Placeholder 3">
            <a:extLst>
              <a:ext uri="{FF2B5EF4-FFF2-40B4-BE49-F238E27FC236}">
                <a16:creationId xmlns:a16="http://schemas.microsoft.com/office/drawing/2014/main" id="{93773B34-A100-4891-ADA9-30459BD61CFC}"/>
              </a:ext>
            </a:extLst>
          </p:cNvPr>
          <p:cNvSpPr>
            <a:spLocks noGrp="1"/>
          </p:cNvSpPr>
          <p:nvPr>
            <p:ph type="ftr" sz="quarter" idx="11"/>
          </p:nvPr>
        </p:nvSpPr>
        <p:spPr/>
        <p:txBody>
          <a:bodyPr/>
          <a:lstStyle/>
          <a:p>
            <a:pPr>
              <a:defRPr/>
            </a:pPr>
            <a:r>
              <a:rPr lang="en-US" dirty="0"/>
              <a:t>For Internal Training Purposes Only</a:t>
            </a:r>
          </a:p>
        </p:txBody>
      </p:sp>
      <p:sp>
        <p:nvSpPr>
          <p:cNvPr id="34821" name="TextBox 5">
            <a:extLst>
              <a:ext uri="{FF2B5EF4-FFF2-40B4-BE49-F238E27FC236}">
                <a16:creationId xmlns:a16="http://schemas.microsoft.com/office/drawing/2014/main" id="{D693B199-1DCF-42B9-98DD-886E1450B7EC}"/>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34822" name="Picture 6">
            <a:extLst>
              <a:ext uri="{FF2B5EF4-FFF2-40B4-BE49-F238E27FC236}">
                <a16:creationId xmlns:a16="http://schemas.microsoft.com/office/drawing/2014/main" id="{6E15E69C-A7DC-46EF-8B82-F2CE0E0FB6D7}"/>
              </a:ext>
            </a:extLst>
          </p:cNvPr>
          <p:cNvPicPr>
            <a:picLocks noChangeAspect="1"/>
          </p:cNvPicPr>
          <p:nvPr/>
        </p:nvPicPr>
        <p:blipFill>
          <a:blip r:embed="rId3">
            <a:extLst>
              <a:ext uri="{28A0092B-C50C-407E-A947-70E740481C1C}">
                <a14:useLocalDpi xmlns:a14="http://schemas.microsoft.com/office/drawing/2010/main" val="0"/>
              </a:ext>
            </a:extLst>
          </a:blip>
          <a:srcRect t="71201"/>
          <a:stretch>
            <a:fillRect/>
          </a:stretch>
        </p:blipFill>
        <p:spPr bwMode="auto">
          <a:xfrm>
            <a:off x="338138" y="1300163"/>
            <a:ext cx="11515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7DE7-B637-4064-9B7D-32F5637C9888}"/>
              </a:ext>
            </a:extLst>
          </p:cNvPr>
          <p:cNvSpPr>
            <a:spLocks noGrp="1"/>
          </p:cNvSpPr>
          <p:nvPr>
            <p:ph type="title"/>
          </p:nvPr>
        </p:nvSpPr>
        <p:spPr>
          <a:xfrm rot="20624415">
            <a:off x="337916" y="237329"/>
            <a:ext cx="8806474" cy="2876133"/>
          </a:xfrm>
        </p:spPr>
        <p:txBody>
          <a:bodyPr rtlCol="0">
            <a:noAutofit/>
            <a:scene3d>
              <a:camera prst="orthographicFront"/>
              <a:lightRig rig="harsh" dir="t"/>
            </a:scene3d>
            <a:sp3d extrusionH="57150" prstMaterial="matte">
              <a:bevelT w="63500" h="12700" prst="angle"/>
              <a:contourClr>
                <a:schemeClr val="bg1">
                  <a:lumMod val="65000"/>
                </a:schemeClr>
              </a:contourClr>
            </a:sp3d>
          </a:bodyPr>
          <a:lstStyle/>
          <a:p>
            <a:pPr fontAlgn="auto">
              <a:spcAft>
                <a:spcPts val="0"/>
              </a:spcAft>
              <a:defRPr/>
            </a:pPr>
            <a:r>
              <a:rPr lang="en-US" sz="16600" b="1" dirty="0">
                <a:ln/>
                <a:solidFill>
                  <a:srgbClr val="C00000"/>
                </a:solidFill>
                <a:latin typeface="Edwardian Script ITC" panose="030303020407070D0804" pitchFamily="66" charset="0"/>
              </a:rPr>
              <a:t>Welcome!</a:t>
            </a:r>
          </a:p>
        </p:txBody>
      </p:sp>
      <p:sp>
        <p:nvSpPr>
          <p:cNvPr id="3" name="Content Placeholder 2">
            <a:extLst>
              <a:ext uri="{FF2B5EF4-FFF2-40B4-BE49-F238E27FC236}">
                <a16:creationId xmlns:a16="http://schemas.microsoft.com/office/drawing/2014/main" id="{96CDEBD3-CF50-460F-B61A-4BE71FE2291E}"/>
              </a:ext>
            </a:extLst>
          </p:cNvPr>
          <p:cNvSpPr>
            <a:spLocks noGrp="1"/>
          </p:cNvSpPr>
          <p:nvPr>
            <p:ph idx="1"/>
          </p:nvPr>
        </p:nvSpPr>
        <p:spPr>
          <a:xfrm>
            <a:off x="838200" y="3823855"/>
            <a:ext cx="10515600" cy="2353108"/>
          </a:xfrm>
        </p:spPr>
        <p:txBody>
          <a:bodyPr rtlCol="0">
            <a:normAutofit/>
          </a:bodyPr>
          <a:lstStyle/>
          <a:p>
            <a:pPr marL="0" indent="0" fontAlgn="auto">
              <a:spcAft>
                <a:spcPts val="0"/>
              </a:spcAft>
              <a:buFont typeface="Arial" panose="020B0604020202020204" pitchFamily="34" charset="0"/>
              <a:buNone/>
              <a:defRPr/>
            </a:pPr>
            <a:r>
              <a:rPr lang="en-US" dirty="0"/>
              <a:t>Please Note:</a:t>
            </a:r>
          </a:p>
          <a:p>
            <a:pPr fontAlgn="auto">
              <a:spcAft>
                <a:spcPts val="0"/>
              </a:spcAft>
              <a:defRPr/>
            </a:pPr>
            <a:r>
              <a:rPr lang="en-US" dirty="0"/>
              <a:t>The slide deck and recording will be available within a week after training on the GOSBA website.</a:t>
            </a:r>
          </a:p>
        </p:txBody>
      </p:sp>
      <p:sp>
        <p:nvSpPr>
          <p:cNvPr id="4" name="Footer Placeholder 3">
            <a:extLst>
              <a:ext uri="{FF2B5EF4-FFF2-40B4-BE49-F238E27FC236}">
                <a16:creationId xmlns:a16="http://schemas.microsoft.com/office/drawing/2014/main" id="{1C1E16D8-7221-48EA-A78D-FA88619D7631}"/>
              </a:ext>
            </a:extLst>
          </p:cNvPr>
          <p:cNvSpPr>
            <a:spLocks noGrp="1"/>
          </p:cNvSpPr>
          <p:nvPr>
            <p:ph type="ftr" sz="quarter" idx="11"/>
          </p:nvPr>
        </p:nvSpPr>
        <p:spPr/>
        <p:txBody>
          <a:bodyPr/>
          <a:lstStyle/>
          <a:p>
            <a:pPr>
              <a:defRPr/>
            </a:pPr>
            <a:r>
              <a:rPr lang="en-US" dirty="0"/>
              <a:t>For Internal Training Purposes Only</a:t>
            </a:r>
          </a:p>
        </p:txBody>
      </p:sp>
      <p:sp>
        <p:nvSpPr>
          <p:cNvPr id="8197" name="TextBox 6">
            <a:extLst>
              <a:ext uri="{FF2B5EF4-FFF2-40B4-BE49-F238E27FC236}">
                <a16:creationId xmlns:a16="http://schemas.microsoft.com/office/drawing/2014/main" id="{07FBC808-1A4D-441E-B893-AF003F57E7A0}"/>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866B2DB6-8443-4E9F-89CF-089689788DFB}"/>
              </a:ext>
            </a:extLst>
          </p:cNvPr>
          <p:cNvSpPr>
            <a:spLocks noGrp="1"/>
          </p:cNvSpPr>
          <p:nvPr>
            <p:ph type="title"/>
          </p:nvPr>
        </p:nvSpPr>
        <p:spPr/>
        <p:txBody>
          <a:bodyPr/>
          <a:lstStyle/>
          <a:p>
            <a:r>
              <a:rPr lang="en-US" altLang="en-US"/>
              <a:t>Broker</a:t>
            </a:r>
          </a:p>
        </p:txBody>
      </p:sp>
      <p:sp>
        <p:nvSpPr>
          <p:cNvPr id="3" name="Content Placeholder 2">
            <a:extLst>
              <a:ext uri="{FF2B5EF4-FFF2-40B4-BE49-F238E27FC236}">
                <a16:creationId xmlns:a16="http://schemas.microsoft.com/office/drawing/2014/main" id="{60193FA1-ACF7-419A-ABDA-1B4D3CC22EEE}"/>
              </a:ext>
            </a:extLst>
          </p:cNvPr>
          <p:cNvSpPr>
            <a:spLocks noGrp="1"/>
          </p:cNvSpPr>
          <p:nvPr>
            <p:ph idx="1"/>
          </p:nvPr>
        </p:nvSpPr>
        <p:spPr/>
        <p:txBody>
          <a:bodyPr rtlCol="0">
            <a:normAutofit/>
          </a:bodyPr>
          <a:lstStyle/>
          <a:p>
            <a:pPr marL="342900" indent="-342900" fontAlgn="auto">
              <a:spcAft>
                <a:spcPts val="0"/>
              </a:spcAft>
              <a:defRPr/>
            </a:pPr>
            <a:r>
              <a:rPr lang="en-US" sz="2400" dirty="0"/>
              <a:t>Count the entire amount of:</a:t>
            </a:r>
          </a:p>
          <a:p>
            <a:pPr marL="800100" lvl="1" indent="-342900" fontAlgn="auto">
              <a:spcAft>
                <a:spcPts val="0"/>
              </a:spcAft>
              <a:defRPr/>
            </a:pPr>
            <a:r>
              <a:rPr lang="en-US" dirty="0"/>
              <a:t>fees or commissions charged for assistance in the procurement of the materials and supplies; or</a:t>
            </a:r>
          </a:p>
          <a:p>
            <a:pPr marL="800100" lvl="1" indent="-342900" fontAlgn="auto">
              <a:spcAft>
                <a:spcPts val="0"/>
              </a:spcAft>
              <a:defRPr/>
            </a:pPr>
            <a:r>
              <a:rPr lang="en-US" dirty="0"/>
              <a:t>fees of transportation charges for delivery of materials or supplies required on job site</a:t>
            </a:r>
          </a:p>
          <a:p>
            <a:pPr marL="342900" indent="-342900" fontAlgn="auto">
              <a:spcAft>
                <a:spcPts val="0"/>
              </a:spcAft>
              <a:defRPr/>
            </a:pPr>
            <a:r>
              <a:rPr lang="en-US" sz="2400" dirty="0"/>
              <a:t>Caveat</a:t>
            </a:r>
          </a:p>
          <a:p>
            <a:pPr marL="800100" lvl="1" indent="-342900" fontAlgn="auto">
              <a:spcAft>
                <a:spcPts val="0"/>
              </a:spcAft>
              <a:defRPr/>
            </a:pPr>
            <a:r>
              <a:rPr lang="en-US" dirty="0"/>
              <a:t>Fees must be </a:t>
            </a:r>
            <a:r>
              <a:rPr lang="en-US" dirty="0">
                <a:solidFill>
                  <a:srgbClr val="FF0000"/>
                </a:solidFill>
              </a:rPr>
              <a:t>reasonable and not excessive</a:t>
            </a:r>
            <a:r>
              <a:rPr lang="en-US" dirty="0"/>
              <a:t> as compared with fees customarily allowed for similar services</a:t>
            </a:r>
          </a:p>
          <a:p>
            <a:pPr marL="800100" lvl="1" indent="-342900" fontAlgn="auto">
              <a:spcAft>
                <a:spcPts val="0"/>
              </a:spcAft>
              <a:defRPr/>
            </a:pPr>
            <a:r>
              <a:rPr lang="en-US" dirty="0">
                <a:solidFill>
                  <a:srgbClr val="FF0000"/>
                </a:solidFill>
              </a:rPr>
              <a:t>Do not count </a:t>
            </a:r>
            <a:r>
              <a:rPr lang="en-US" dirty="0"/>
              <a:t>any portion of the </a:t>
            </a:r>
            <a:r>
              <a:rPr lang="en-US" dirty="0">
                <a:solidFill>
                  <a:srgbClr val="FF0000"/>
                </a:solidFill>
              </a:rPr>
              <a:t>cost of materials or supplies </a:t>
            </a:r>
            <a:r>
              <a:rPr lang="en-US" dirty="0"/>
              <a:t>themselves</a:t>
            </a:r>
          </a:p>
          <a:p>
            <a:pPr lvl="1" indent="0" fontAlgn="auto">
              <a:spcAft>
                <a:spcPts val="0"/>
              </a:spcAft>
              <a:buFont typeface="Arial" panose="020B0604020202020204" pitchFamily="34" charset="0"/>
              <a:buNone/>
              <a:defRPr/>
            </a:pPr>
            <a:r>
              <a:rPr lang="en-US" dirty="0"/>
              <a:t> </a:t>
            </a:r>
          </a:p>
          <a:p>
            <a:pPr marL="800100" lvl="1" indent="-342900" fontAlgn="auto">
              <a:spcAft>
                <a:spcPts val="0"/>
              </a:spcAft>
              <a:defRPr/>
            </a:pPr>
            <a:endParaRPr lang="en-US" dirty="0">
              <a:latin typeface="Garamond" panose="02020404030301010803" pitchFamily="18" charset="0"/>
            </a:endParaRPr>
          </a:p>
          <a:p>
            <a:pPr lvl="1" indent="0" fontAlgn="auto">
              <a:spcAft>
                <a:spcPts val="0"/>
              </a:spcAft>
              <a:buFont typeface="Arial" panose="020B0604020202020204" pitchFamily="34" charset="0"/>
              <a:buNone/>
              <a:defRPr/>
            </a:pPr>
            <a:endParaRPr lang="en-US" dirty="0">
              <a:latin typeface="Garamond" panose="02020404030301010803" pitchFamily="18" charset="0"/>
            </a:endParaRPr>
          </a:p>
        </p:txBody>
      </p:sp>
      <p:sp>
        <p:nvSpPr>
          <p:cNvPr id="5" name="Footer Placeholder 3">
            <a:extLst>
              <a:ext uri="{FF2B5EF4-FFF2-40B4-BE49-F238E27FC236}">
                <a16:creationId xmlns:a16="http://schemas.microsoft.com/office/drawing/2014/main" id="{DDF58A2D-6B51-44F7-B3CA-59234FC19E43}"/>
              </a:ext>
            </a:extLst>
          </p:cNvPr>
          <p:cNvSpPr>
            <a:spLocks noGrp="1"/>
          </p:cNvSpPr>
          <p:nvPr>
            <p:ph type="ftr" sz="quarter" idx="11"/>
          </p:nvPr>
        </p:nvSpPr>
        <p:spPr/>
        <p:txBody>
          <a:bodyPr/>
          <a:lstStyle/>
          <a:p>
            <a:pPr>
              <a:defRPr/>
            </a:pPr>
            <a:r>
              <a:rPr lang="en-US" dirty="0"/>
              <a:t>For Internal Training Purposes Only</a:t>
            </a:r>
          </a:p>
        </p:txBody>
      </p:sp>
      <p:sp>
        <p:nvSpPr>
          <p:cNvPr id="35845" name="TextBox 5">
            <a:extLst>
              <a:ext uri="{FF2B5EF4-FFF2-40B4-BE49-F238E27FC236}">
                <a16:creationId xmlns:a16="http://schemas.microsoft.com/office/drawing/2014/main" id="{3230B0AD-CB22-4498-8AA3-A6D3E9514D8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35846" name="Picture 6">
            <a:extLst>
              <a:ext uri="{FF2B5EF4-FFF2-40B4-BE49-F238E27FC236}">
                <a16:creationId xmlns:a16="http://schemas.microsoft.com/office/drawing/2014/main" id="{296C896C-2634-47DF-B593-065B5394D55C}"/>
              </a:ext>
            </a:extLst>
          </p:cNvPr>
          <p:cNvPicPr>
            <a:picLocks noChangeAspect="1"/>
          </p:cNvPicPr>
          <p:nvPr/>
        </p:nvPicPr>
        <p:blipFill>
          <a:blip r:embed="rId4">
            <a:extLst>
              <a:ext uri="{28A0092B-C50C-407E-A947-70E740481C1C}">
                <a14:useLocalDpi xmlns:a14="http://schemas.microsoft.com/office/drawing/2010/main" val="0"/>
              </a:ext>
            </a:extLst>
          </a:blip>
          <a:srcRect t="71201"/>
          <a:stretch>
            <a:fillRect/>
          </a:stretch>
        </p:blipFill>
        <p:spPr bwMode="auto">
          <a:xfrm>
            <a:off x="338138" y="1300163"/>
            <a:ext cx="11515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6D1549B-82E4-4651-B8AA-528FA357BE85}"/>
              </a:ext>
            </a:extLst>
          </p:cNvPr>
          <p:cNvSpPr>
            <a:spLocks noGrp="1"/>
          </p:cNvSpPr>
          <p:nvPr>
            <p:ph type="title"/>
          </p:nvPr>
        </p:nvSpPr>
        <p:spPr/>
        <p:txBody>
          <a:bodyPr/>
          <a:lstStyle/>
          <a:p>
            <a:r>
              <a:rPr lang="en-US" altLang="en-US"/>
              <a:t>MBE Forms</a:t>
            </a:r>
          </a:p>
        </p:txBody>
      </p:sp>
      <p:sp>
        <p:nvSpPr>
          <p:cNvPr id="3" name="Content Placeholder 2">
            <a:extLst>
              <a:ext uri="{FF2B5EF4-FFF2-40B4-BE49-F238E27FC236}">
                <a16:creationId xmlns:a16="http://schemas.microsoft.com/office/drawing/2014/main" id="{170E287A-66D1-4A67-9370-50C522B1A23F}"/>
              </a:ext>
            </a:extLst>
          </p:cNvPr>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dirty="0"/>
              <a:t>We will discuss</a:t>
            </a:r>
          </a:p>
          <a:p>
            <a:pPr fontAlgn="auto">
              <a:spcAft>
                <a:spcPts val="0"/>
              </a:spcAft>
              <a:defRPr/>
            </a:pPr>
            <a:r>
              <a:rPr lang="en-US" dirty="0"/>
              <a:t>MBE Utilization and Fair Solicitation Affidavit and MBE Participation Schedule </a:t>
            </a:r>
          </a:p>
          <a:p>
            <a:pPr fontAlgn="auto">
              <a:spcAft>
                <a:spcPts val="0"/>
              </a:spcAft>
              <a:defRPr/>
            </a:pPr>
            <a:r>
              <a:rPr lang="en-US" dirty="0"/>
              <a:t>Waiver Guidance</a:t>
            </a:r>
          </a:p>
          <a:p>
            <a:pPr fontAlgn="auto">
              <a:spcAft>
                <a:spcPts val="0"/>
              </a:spcAft>
              <a:defRPr/>
            </a:pPr>
            <a:r>
              <a:rPr lang="en-US" dirty="0"/>
              <a:t>Good Faith Efforts Documentation</a:t>
            </a:r>
          </a:p>
          <a:p>
            <a:pPr fontAlgn="auto">
              <a:spcAft>
                <a:spcPts val="0"/>
              </a:spcAft>
              <a:defRPr/>
            </a:pPr>
            <a:r>
              <a:rPr lang="en-US" dirty="0"/>
              <a:t>MBE Outreach Efforts Compliance Statements</a:t>
            </a:r>
          </a:p>
          <a:p>
            <a:pPr fontAlgn="auto">
              <a:spcAft>
                <a:spcPts val="0"/>
              </a:spcAft>
              <a:defRPr/>
            </a:pPr>
            <a:r>
              <a:rPr lang="en-US" dirty="0"/>
              <a:t>MBE Subcontractor Project Participation Certification</a:t>
            </a:r>
          </a:p>
          <a:p>
            <a:pPr fontAlgn="auto">
              <a:spcAft>
                <a:spcPts val="0"/>
              </a:spcAft>
              <a:defRPr/>
            </a:pPr>
            <a:r>
              <a:rPr lang="en-US" dirty="0"/>
              <a:t>MBE Prime Contractor Participation Certification</a:t>
            </a:r>
          </a:p>
        </p:txBody>
      </p:sp>
      <p:sp>
        <p:nvSpPr>
          <p:cNvPr id="4" name="Footer Placeholder 3">
            <a:extLst>
              <a:ext uri="{FF2B5EF4-FFF2-40B4-BE49-F238E27FC236}">
                <a16:creationId xmlns:a16="http://schemas.microsoft.com/office/drawing/2014/main" id="{70BD7FC8-0EB0-41E8-8689-7C386BA88B30}"/>
              </a:ext>
            </a:extLst>
          </p:cNvPr>
          <p:cNvSpPr>
            <a:spLocks noGrp="1"/>
          </p:cNvSpPr>
          <p:nvPr>
            <p:ph type="ftr" sz="quarter" idx="11"/>
          </p:nvPr>
        </p:nvSpPr>
        <p:spPr/>
        <p:txBody>
          <a:bodyPr/>
          <a:lstStyle/>
          <a:p>
            <a:pPr>
              <a:defRPr/>
            </a:pPr>
            <a:r>
              <a:rPr lang="en-US"/>
              <a:t>For Internal Training Purposes Only</a:t>
            </a:r>
          </a:p>
        </p:txBody>
      </p:sp>
      <p:sp>
        <p:nvSpPr>
          <p:cNvPr id="37893" name="TextBox 6">
            <a:extLst>
              <a:ext uri="{FF2B5EF4-FFF2-40B4-BE49-F238E27FC236}">
                <a16:creationId xmlns:a16="http://schemas.microsoft.com/office/drawing/2014/main" id="{0011ABFC-363B-4B41-BF42-11823D57B3CF}"/>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37894" name="Picture 5">
            <a:extLst>
              <a:ext uri="{FF2B5EF4-FFF2-40B4-BE49-F238E27FC236}">
                <a16:creationId xmlns:a16="http://schemas.microsoft.com/office/drawing/2014/main" id="{7C58326A-8EFF-4399-918E-BA9E8D898B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290513"/>
            <a:ext cx="269875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44117B0-B105-44A8-B709-7DD2BE5BD4CB}"/>
              </a:ext>
            </a:extLst>
          </p:cNvPr>
          <p:cNvSpPr>
            <a:spLocks noGrp="1"/>
          </p:cNvSpPr>
          <p:nvPr>
            <p:ph type="title"/>
          </p:nvPr>
        </p:nvSpPr>
        <p:spPr/>
        <p:txBody>
          <a:bodyPr/>
          <a:lstStyle/>
          <a:p>
            <a:r>
              <a:rPr lang="en-US" altLang="en-US" dirty="0"/>
              <a:t>Regulations</a:t>
            </a:r>
          </a:p>
        </p:txBody>
      </p:sp>
      <p:sp>
        <p:nvSpPr>
          <p:cNvPr id="3" name="Content Placeholder 2">
            <a:extLst>
              <a:ext uri="{FF2B5EF4-FFF2-40B4-BE49-F238E27FC236}">
                <a16:creationId xmlns:a16="http://schemas.microsoft.com/office/drawing/2014/main" id="{1BF3888E-85A0-43E2-B72E-75C1C5988584}"/>
              </a:ext>
            </a:extLst>
          </p:cNvPr>
          <p:cNvSpPr>
            <a:spLocks noGrp="1"/>
          </p:cNvSpPr>
          <p:nvPr>
            <p:ph idx="1"/>
          </p:nvPr>
        </p:nvSpPr>
        <p:spPr>
          <a:xfrm>
            <a:off x="838200" y="1593850"/>
            <a:ext cx="10515600" cy="4714875"/>
          </a:xfrm>
        </p:spPr>
        <p:txBody>
          <a:bodyPr rtlCol="0">
            <a:normAutofit fontScale="40000" lnSpcReduction="20000"/>
          </a:bodyPr>
          <a:lstStyle/>
          <a:p>
            <a:pPr marL="0" indent="0" fontAlgn="auto">
              <a:spcAft>
                <a:spcPts val="0"/>
              </a:spcAft>
              <a:buFont typeface="Arial" panose="020B0604020202020204" pitchFamily="34" charset="0"/>
              <a:buNone/>
              <a:defRPr/>
            </a:pPr>
            <a:r>
              <a:rPr lang="en-US" dirty="0"/>
              <a:t>		</a:t>
            </a:r>
            <a:r>
              <a:rPr lang="en-US" sz="5000" dirty="0"/>
              <a:t>Code of Maryland Regulations (Last Updated: September 18, 2019)</a:t>
            </a:r>
          </a:p>
          <a:p>
            <a:pPr marL="0" indent="0" fontAlgn="auto">
              <a:spcAft>
                <a:spcPts val="0"/>
              </a:spcAft>
              <a:buFont typeface="Arial" panose="020B0604020202020204" pitchFamily="34" charset="0"/>
              <a:buNone/>
              <a:defRPr/>
            </a:pPr>
            <a:r>
              <a:rPr lang="en-US" sz="5000" b="1" dirty="0"/>
              <a:t>		Sec. 21.11.03.09. Procurement Solicitations</a:t>
            </a:r>
          </a:p>
          <a:p>
            <a:pPr fontAlgn="auto">
              <a:spcAft>
                <a:spcPts val="0"/>
              </a:spcAft>
              <a:defRPr/>
            </a:pPr>
            <a:r>
              <a:rPr lang="en-US" sz="3700" dirty="0"/>
              <a:t>(3) On forms provided by the procurement agency, a bidder or offeror shall submit with its bid or proposal:</a:t>
            </a:r>
          </a:p>
          <a:p>
            <a:pPr fontAlgn="auto">
              <a:spcAft>
                <a:spcPts val="0"/>
              </a:spcAft>
              <a:defRPr/>
            </a:pPr>
            <a:r>
              <a:rPr lang="en-US" sz="3700" dirty="0"/>
              <a:t>(a) A completed MBE utilization and fair solicitation affidavit including either an agreement to meet the certified MBE participation goal or a request for a full or partial waiver; and</a:t>
            </a:r>
          </a:p>
          <a:p>
            <a:pPr fontAlgn="auto">
              <a:spcAft>
                <a:spcPts val="0"/>
              </a:spcAft>
              <a:defRPr/>
            </a:pPr>
            <a:r>
              <a:rPr lang="en-US" sz="3700" dirty="0"/>
              <a:t>(b) A completed MBE participation schedule that identifies the certified minority businesses that the bidder or offeror agrees to utilize in the performance of the contract and the percentage of contract value attributed to each MBE.</a:t>
            </a:r>
          </a:p>
          <a:p>
            <a:pPr fontAlgn="auto">
              <a:spcAft>
                <a:spcPts val="0"/>
              </a:spcAft>
              <a:defRPr/>
            </a:pPr>
            <a:r>
              <a:rPr lang="en-US" sz="3700" dirty="0"/>
              <a:t>(4) The MBE participation schedule shall:</a:t>
            </a:r>
          </a:p>
          <a:p>
            <a:pPr fontAlgn="auto">
              <a:spcAft>
                <a:spcPts val="0"/>
              </a:spcAft>
              <a:defRPr/>
            </a:pPr>
            <a:r>
              <a:rPr lang="en-US" sz="3700" dirty="0"/>
              <a:t>(a) Include the name of each certified MBE that will participate in the project including the certification category under which the MBE is participating; and</a:t>
            </a:r>
          </a:p>
          <a:p>
            <a:pPr fontAlgn="auto">
              <a:spcAft>
                <a:spcPts val="0"/>
              </a:spcAft>
              <a:defRPr/>
            </a:pPr>
            <a:r>
              <a:rPr lang="en-US" sz="3700" dirty="0"/>
              <a:t>(b) Include the percentage of the contract to be paid to each MBE for the work or supply.</a:t>
            </a:r>
          </a:p>
          <a:p>
            <a:pPr fontAlgn="auto">
              <a:spcAft>
                <a:spcPts val="0"/>
              </a:spcAft>
              <a:defRPr/>
            </a:pPr>
            <a:r>
              <a:rPr lang="en-US" sz="3700" dirty="0"/>
              <a:t>(5) The failure of a bidder to accurately complete and submit the MBE utilization affidavit and the MBE participation schedule shall result in a determination that the bid is not responsive unless the inaccuracy is determined to be the result of a minor irregularity that is waived or cured in accordance with COMAR 21.06.02.04.</a:t>
            </a:r>
          </a:p>
          <a:p>
            <a:pPr fontAlgn="auto">
              <a:spcAft>
                <a:spcPts val="0"/>
              </a:spcAft>
              <a:defRPr/>
            </a:pPr>
            <a:r>
              <a:rPr lang="en-US" sz="3700" dirty="0"/>
              <a:t>(6) The failure of an offeror to accurately complete and submit the MBE utilization affidavit and the MBE participation schedule shall result in a determination that the proposal is not reasonably susceptible of being selected for award unless the inaccuracy is determined to be the result of a minor irregularity that is waived or cured in accordance with COMAR 21.06.02.04.</a:t>
            </a:r>
          </a:p>
        </p:txBody>
      </p:sp>
      <p:sp>
        <p:nvSpPr>
          <p:cNvPr id="4" name="Footer Placeholder 3">
            <a:extLst>
              <a:ext uri="{FF2B5EF4-FFF2-40B4-BE49-F238E27FC236}">
                <a16:creationId xmlns:a16="http://schemas.microsoft.com/office/drawing/2014/main" id="{A34D0937-8326-4462-BDEC-FF79ABC0DEBD}"/>
              </a:ext>
            </a:extLst>
          </p:cNvPr>
          <p:cNvSpPr>
            <a:spLocks noGrp="1"/>
          </p:cNvSpPr>
          <p:nvPr>
            <p:ph type="ftr" sz="quarter" idx="11"/>
          </p:nvPr>
        </p:nvSpPr>
        <p:spPr/>
        <p:txBody>
          <a:bodyPr/>
          <a:lstStyle/>
          <a:p>
            <a:pPr>
              <a:defRPr/>
            </a:pPr>
            <a:r>
              <a:rPr lang="en-US"/>
              <a:t>For Internal Training Purposes Only</a:t>
            </a:r>
            <a:endParaRPr lang="en-US" dirty="0"/>
          </a:p>
        </p:txBody>
      </p:sp>
      <p:sp>
        <p:nvSpPr>
          <p:cNvPr id="38917" name="TextBox 6">
            <a:extLst>
              <a:ext uri="{FF2B5EF4-FFF2-40B4-BE49-F238E27FC236}">
                <a16:creationId xmlns:a16="http://schemas.microsoft.com/office/drawing/2014/main" id="{7FA03828-C4B2-4BA4-B863-96D54162CCC2}"/>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71834E60-AD28-4976-90EE-9B378D0532A1}"/>
              </a:ext>
            </a:extLst>
          </p:cNvPr>
          <p:cNvSpPr>
            <a:spLocks noGrp="1"/>
          </p:cNvSpPr>
          <p:nvPr>
            <p:ph type="title"/>
          </p:nvPr>
        </p:nvSpPr>
        <p:spPr/>
        <p:txBody>
          <a:bodyPr/>
          <a:lstStyle/>
          <a:p>
            <a:r>
              <a:rPr lang="en-US" altLang="en-US"/>
              <a:t>MBE Utilization and Fair Solicitation Affidavit &amp; MBE Participation Schedule</a:t>
            </a:r>
          </a:p>
        </p:txBody>
      </p:sp>
      <p:sp>
        <p:nvSpPr>
          <p:cNvPr id="3" name="Content Placeholder 2">
            <a:extLst>
              <a:ext uri="{FF2B5EF4-FFF2-40B4-BE49-F238E27FC236}">
                <a16:creationId xmlns:a16="http://schemas.microsoft.com/office/drawing/2014/main" id="{7625B32F-028A-40BA-8CC6-5CF654B47799}"/>
              </a:ext>
            </a:extLst>
          </p:cNvPr>
          <p:cNvSpPr>
            <a:spLocks noGrp="1"/>
          </p:cNvSpPr>
          <p:nvPr>
            <p:ph idx="1"/>
          </p:nvPr>
        </p:nvSpPr>
        <p:spPr>
          <a:xfrm>
            <a:off x="838200" y="1690688"/>
            <a:ext cx="10515600" cy="4408487"/>
          </a:xfrm>
        </p:spPr>
        <p:txBody>
          <a:bodyPr rtlCol="0">
            <a:normAutofit fontScale="70000" lnSpcReduction="20000"/>
          </a:bodyPr>
          <a:lstStyle/>
          <a:p>
            <a:pPr fontAlgn="auto">
              <a:lnSpc>
                <a:spcPct val="120000"/>
              </a:lnSpc>
              <a:spcAft>
                <a:spcPts val="0"/>
              </a:spcAft>
              <a:defRPr/>
            </a:pPr>
            <a:r>
              <a:rPr lang="en-US" dirty="0"/>
              <a:t>Must be submitted with the bid/proposal</a:t>
            </a:r>
          </a:p>
          <a:p>
            <a:pPr fontAlgn="auto">
              <a:lnSpc>
                <a:spcPct val="120000"/>
              </a:lnSpc>
              <a:spcAft>
                <a:spcPts val="0"/>
              </a:spcAft>
              <a:defRPr/>
            </a:pPr>
            <a:r>
              <a:rPr lang="en-US" dirty="0"/>
              <a:t>Failure to submit results in the rejection of bid/proposal</a:t>
            </a:r>
          </a:p>
          <a:p>
            <a:pPr fontAlgn="auto">
              <a:lnSpc>
                <a:spcPct val="120000"/>
              </a:lnSpc>
              <a:spcAft>
                <a:spcPts val="0"/>
              </a:spcAft>
              <a:defRPr/>
            </a:pPr>
            <a:r>
              <a:rPr lang="en-US" dirty="0"/>
              <a:t>Indicates Primes clear intent to either meet the goal or request a waiver of some or all of the goal(s)</a:t>
            </a:r>
          </a:p>
          <a:p>
            <a:pPr fontAlgn="auto">
              <a:lnSpc>
                <a:spcPct val="120000"/>
              </a:lnSpc>
              <a:spcAft>
                <a:spcPts val="0"/>
              </a:spcAft>
              <a:defRPr/>
            </a:pPr>
            <a:r>
              <a:rPr lang="en-US" dirty="0"/>
              <a:t>Must provide specific commitment to each named MBE</a:t>
            </a:r>
          </a:p>
          <a:p>
            <a:pPr fontAlgn="auto">
              <a:lnSpc>
                <a:spcPct val="120000"/>
              </a:lnSpc>
              <a:spcAft>
                <a:spcPts val="0"/>
              </a:spcAft>
              <a:defRPr/>
            </a:pPr>
            <a:r>
              <a:rPr lang="en-US" dirty="0"/>
              <a:t>Each named MBE must be fully certified (not pending) and not graduated</a:t>
            </a:r>
          </a:p>
          <a:p>
            <a:pPr fontAlgn="auto">
              <a:lnSpc>
                <a:spcPct val="120000"/>
              </a:lnSpc>
              <a:spcAft>
                <a:spcPts val="0"/>
              </a:spcAft>
              <a:defRPr/>
            </a:pPr>
            <a:r>
              <a:rPr lang="en-US" dirty="0"/>
              <a:t>Must describe the specific work each MBE will perform</a:t>
            </a:r>
          </a:p>
          <a:p>
            <a:pPr fontAlgn="auto">
              <a:lnSpc>
                <a:spcPct val="120000"/>
              </a:lnSpc>
              <a:spcAft>
                <a:spcPts val="0"/>
              </a:spcAft>
              <a:defRPr/>
            </a:pPr>
            <a:r>
              <a:rPr lang="en-US" dirty="0"/>
              <a:t>Work performed by MBE subs can only be counted if MBE is performing a commercially useful function</a:t>
            </a:r>
          </a:p>
          <a:p>
            <a:pPr fontAlgn="auto">
              <a:lnSpc>
                <a:spcPct val="120000"/>
              </a:lnSpc>
              <a:spcAft>
                <a:spcPts val="0"/>
              </a:spcAft>
              <a:defRPr/>
            </a:pPr>
            <a:r>
              <a:rPr lang="en-US" dirty="0"/>
              <a:t>When MBE prime indicates intent to self-perform a portion of subcontract goal(s):</a:t>
            </a:r>
          </a:p>
          <a:p>
            <a:pPr lvl="1" fontAlgn="auto">
              <a:lnSpc>
                <a:spcPct val="120000"/>
              </a:lnSpc>
              <a:spcAft>
                <a:spcPts val="0"/>
              </a:spcAft>
              <a:defRPr/>
            </a:pPr>
            <a:r>
              <a:rPr lang="en-US" dirty="0"/>
              <a:t>Work to be self-performed must be covered by at least one of MBE’s NAICS  codes</a:t>
            </a:r>
          </a:p>
          <a:p>
            <a:pPr fontAlgn="auto">
              <a:spcAft>
                <a:spcPts val="0"/>
              </a:spcAft>
              <a:defRPr/>
            </a:pPr>
            <a:endParaRPr lang="en-US" dirty="0"/>
          </a:p>
        </p:txBody>
      </p:sp>
      <p:sp>
        <p:nvSpPr>
          <p:cNvPr id="4" name="Footer Placeholder 3">
            <a:extLst>
              <a:ext uri="{FF2B5EF4-FFF2-40B4-BE49-F238E27FC236}">
                <a16:creationId xmlns:a16="http://schemas.microsoft.com/office/drawing/2014/main" id="{8E98CD36-CA07-40C1-9A29-7D9355C93F96}"/>
              </a:ext>
            </a:extLst>
          </p:cNvPr>
          <p:cNvSpPr>
            <a:spLocks noGrp="1"/>
          </p:cNvSpPr>
          <p:nvPr>
            <p:ph type="ftr" sz="quarter" idx="11"/>
          </p:nvPr>
        </p:nvSpPr>
        <p:spPr/>
        <p:txBody>
          <a:bodyPr/>
          <a:lstStyle/>
          <a:p>
            <a:pPr>
              <a:defRPr/>
            </a:pPr>
            <a:r>
              <a:rPr lang="en-US"/>
              <a:t>For Internal Training Purposes Only</a:t>
            </a:r>
          </a:p>
        </p:txBody>
      </p:sp>
      <p:sp>
        <p:nvSpPr>
          <p:cNvPr id="39941" name="TextBox 6">
            <a:extLst>
              <a:ext uri="{FF2B5EF4-FFF2-40B4-BE49-F238E27FC236}">
                <a16:creationId xmlns:a16="http://schemas.microsoft.com/office/drawing/2014/main" id="{2D327AE4-BD34-4E09-956A-7AC0C9B9CEF4}"/>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10" name="Picture 9">
            <a:extLst>
              <a:ext uri="{FF2B5EF4-FFF2-40B4-BE49-F238E27FC236}">
                <a16:creationId xmlns:a16="http://schemas.microsoft.com/office/drawing/2014/main" id="{930AF0C2-657F-40DC-9831-687A21928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404" y="943240"/>
            <a:ext cx="2377269" cy="1584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052695E5-3AE3-40CC-92F6-ED074DBE38D1}"/>
              </a:ext>
            </a:extLst>
          </p:cNvPr>
          <p:cNvSpPr>
            <a:spLocks noGrp="1"/>
          </p:cNvSpPr>
          <p:nvPr>
            <p:ph type="title"/>
          </p:nvPr>
        </p:nvSpPr>
        <p:spPr/>
        <p:txBody>
          <a:bodyPr/>
          <a:lstStyle/>
          <a:p>
            <a:r>
              <a:rPr lang="en-US" altLang="en-US"/>
              <a:t>MBE Utilization and Fair Solicitation Affidavit &amp; MBE Participation Schedule </a:t>
            </a:r>
            <a:r>
              <a:rPr lang="en-US" altLang="en-US" sz="3200"/>
              <a:t>(cont.)</a:t>
            </a:r>
          </a:p>
        </p:txBody>
      </p:sp>
      <p:sp>
        <p:nvSpPr>
          <p:cNvPr id="3" name="Content Placeholder 2">
            <a:extLst>
              <a:ext uri="{FF2B5EF4-FFF2-40B4-BE49-F238E27FC236}">
                <a16:creationId xmlns:a16="http://schemas.microsoft.com/office/drawing/2014/main" id="{8100DB02-2A7C-4618-8A00-F3EC11C15CB9}"/>
              </a:ext>
            </a:extLst>
          </p:cNvPr>
          <p:cNvSpPr>
            <a:spLocks noGrp="1"/>
          </p:cNvSpPr>
          <p:nvPr>
            <p:ph idx="1"/>
          </p:nvPr>
        </p:nvSpPr>
        <p:spPr>
          <a:xfrm>
            <a:off x="838200" y="1690688"/>
            <a:ext cx="10515600" cy="4408487"/>
          </a:xfrm>
        </p:spPr>
        <p:txBody>
          <a:bodyPr rtlCol="0">
            <a:normAutofit lnSpcReduction="10000"/>
          </a:bodyPr>
          <a:lstStyle/>
          <a:p>
            <a:pPr fontAlgn="auto">
              <a:spcAft>
                <a:spcPts val="0"/>
              </a:spcAft>
              <a:defRPr/>
            </a:pPr>
            <a:r>
              <a:rPr lang="en-US" dirty="0"/>
              <a:t>PART 2 - MBE UTILIZATION AND FAIR SOLICITATION AFFIDAVIT</a:t>
            </a:r>
          </a:p>
          <a:p>
            <a:pPr marL="457200" lvl="1" indent="0" fontAlgn="auto">
              <a:spcAft>
                <a:spcPts val="0"/>
              </a:spcAft>
              <a:buFont typeface="Arial" panose="020B0604020202020204" pitchFamily="34" charset="0"/>
              <a:buNone/>
              <a:defRPr/>
            </a:pPr>
            <a:r>
              <a:rPr lang="en-US" sz="1400" dirty="0">
                <a:latin typeface="TimesNewRomanPSMT"/>
              </a:rPr>
              <a:t>1. </a:t>
            </a:r>
            <a:r>
              <a:rPr lang="en-US" sz="1400" b="1" dirty="0">
                <a:latin typeface="TimesNewRomanPS-BoldMT"/>
              </a:rPr>
              <a:t>MBE Participation (PLEASE CHECK ONLY ONE)</a:t>
            </a:r>
          </a:p>
          <a:p>
            <a:pPr marL="457200" lvl="1" indent="0" fontAlgn="auto">
              <a:spcAft>
                <a:spcPts val="0"/>
              </a:spcAft>
              <a:buFont typeface="Arial" panose="020B0604020202020204" pitchFamily="34" charset="0"/>
              <a:buNone/>
              <a:defRPr/>
            </a:pPr>
            <a:r>
              <a:rPr lang="en-US" sz="1400" dirty="0">
                <a:latin typeface="SegoeUISymbol"/>
              </a:rPr>
              <a:t>☐ </a:t>
            </a:r>
            <a:r>
              <a:rPr lang="en-US" sz="1400" dirty="0">
                <a:latin typeface="TimesNewRomanPSMT"/>
              </a:rPr>
              <a:t>I acknowledge and intend to meet IN FULL both the overall certified Minority Business</a:t>
            </a:r>
          </a:p>
          <a:p>
            <a:pPr marL="457200" lvl="1" indent="0" fontAlgn="auto">
              <a:spcAft>
                <a:spcPts val="0"/>
              </a:spcAft>
              <a:buFont typeface="Arial" panose="020B0604020202020204" pitchFamily="34" charset="0"/>
              <a:buNone/>
              <a:defRPr/>
            </a:pPr>
            <a:r>
              <a:rPr lang="en-US" sz="1400" dirty="0">
                <a:latin typeface="TimesNewRomanPSMT"/>
              </a:rPr>
              <a:t>Enterprise (MBE) participation goal of percent and all of the following subgoals:</a:t>
            </a:r>
          </a:p>
          <a:p>
            <a:pPr marL="1371600" lvl="3" indent="0" fontAlgn="auto">
              <a:spcAft>
                <a:spcPts val="0"/>
              </a:spcAft>
              <a:buFont typeface="Arial" panose="020B0604020202020204" pitchFamily="34" charset="0"/>
              <a:buNone/>
              <a:defRPr/>
            </a:pPr>
            <a:r>
              <a:rPr lang="en-US" sz="1400" dirty="0">
                <a:latin typeface="TimesNewRomanPSMT"/>
              </a:rPr>
              <a:t>____percent for African American-owned MBE firms</a:t>
            </a:r>
          </a:p>
          <a:p>
            <a:pPr marL="1371600" lvl="3" indent="0" fontAlgn="auto">
              <a:spcAft>
                <a:spcPts val="0"/>
              </a:spcAft>
              <a:buFont typeface="Arial" panose="020B0604020202020204" pitchFamily="34" charset="0"/>
              <a:buNone/>
              <a:defRPr/>
            </a:pPr>
            <a:r>
              <a:rPr lang="en-US" sz="1400" dirty="0">
                <a:latin typeface="TimesNewRomanPSMT"/>
              </a:rPr>
              <a:t>____percent for Hispanic American-owned MBE firms</a:t>
            </a:r>
          </a:p>
          <a:p>
            <a:pPr marL="1371600" lvl="3" indent="0" fontAlgn="auto">
              <a:spcAft>
                <a:spcPts val="0"/>
              </a:spcAft>
              <a:buFont typeface="Arial" panose="020B0604020202020204" pitchFamily="34" charset="0"/>
              <a:buNone/>
              <a:defRPr/>
            </a:pPr>
            <a:r>
              <a:rPr lang="en-US" sz="1400" dirty="0">
                <a:latin typeface="TimesNewRomanPSMT"/>
              </a:rPr>
              <a:t>____percent for Asian American-owned MBE firms</a:t>
            </a:r>
          </a:p>
          <a:p>
            <a:pPr marL="1371600" lvl="3" indent="0" fontAlgn="auto">
              <a:spcAft>
                <a:spcPts val="0"/>
              </a:spcAft>
              <a:buFont typeface="Arial" panose="020B0604020202020204" pitchFamily="34" charset="0"/>
              <a:buNone/>
              <a:defRPr/>
            </a:pPr>
            <a:r>
              <a:rPr lang="en-US" sz="1400" dirty="0">
                <a:latin typeface="TimesNewRomanPSMT"/>
              </a:rPr>
              <a:t>____percent for Women-owned MBE firms</a:t>
            </a:r>
          </a:p>
          <a:p>
            <a:pPr marL="457200" lvl="1" indent="0" fontAlgn="auto">
              <a:spcAft>
                <a:spcPts val="0"/>
              </a:spcAft>
              <a:buFont typeface="Arial" panose="020B0604020202020204" pitchFamily="34" charset="0"/>
              <a:buNone/>
              <a:defRPr/>
            </a:pPr>
            <a:r>
              <a:rPr lang="en-US" sz="1400" dirty="0">
                <a:latin typeface="TimesNewRomanPSMT"/>
              </a:rPr>
              <a:t>Therefore, I am not seeking a waiver pursuant to COMAR 21.11.03.11. I acknowledge that by checking the above box and agreeing to meet the stated goal and subgoal(s), if any, I </a:t>
            </a:r>
            <a:r>
              <a:rPr lang="en-US" sz="1400" b="1" dirty="0">
                <a:latin typeface="TimesNewRomanPS-BoldMT"/>
              </a:rPr>
              <a:t>must </a:t>
            </a:r>
            <a:r>
              <a:rPr lang="en-US" sz="1400" dirty="0">
                <a:latin typeface="TimesNewRomanPSMT"/>
              </a:rPr>
              <a:t>complete PART 3 - MBE Participation Schedule and Part 4 Signature Page in order to be considered for award.</a:t>
            </a:r>
          </a:p>
          <a:p>
            <a:pPr marL="457200" lvl="1" indent="0" fontAlgn="auto">
              <a:spcAft>
                <a:spcPts val="0"/>
              </a:spcAft>
              <a:buFont typeface="Arial" panose="020B0604020202020204" pitchFamily="34" charset="0"/>
              <a:buNone/>
              <a:defRPr/>
            </a:pPr>
            <a:r>
              <a:rPr lang="en-US" sz="1400" b="1" u="sng" dirty="0">
                <a:latin typeface="TimesNewRomanPSMT"/>
                <a:cs typeface="Times New Roman" panose="02020603050405020304" pitchFamily="18" charset="0"/>
              </a:rPr>
              <a:t>OR</a:t>
            </a:r>
          </a:p>
          <a:p>
            <a:pPr marL="457200" lvl="1" indent="0" fontAlgn="auto">
              <a:spcAft>
                <a:spcPts val="0"/>
              </a:spcAft>
              <a:buFont typeface="Arial" panose="020B0604020202020204" pitchFamily="34" charset="0"/>
              <a:buNone/>
              <a:defRPr/>
            </a:pPr>
            <a:endParaRPr lang="en-US" sz="1400" dirty="0">
              <a:latin typeface="TimesNewRomanPSMT"/>
              <a:cs typeface="Times New Roman" panose="02020603050405020304" pitchFamily="18" charset="0"/>
            </a:endParaRPr>
          </a:p>
          <a:p>
            <a:pPr marL="457200" lvl="1" indent="0" fontAlgn="auto">
              <a:spcAft>
                <a:spcPts val="0"/>
              </a:spcAft>
              <a:buFont typeface="Arial" panose="020B0604020202020204" pitchFamily="34" charset="0"/>
              <a:buNone/>
              <a:defRPr/>
            </a:pPr>
            <a:r>
              <a:rPr lang="en-US" sz="1400" dirty="0">
                <a:latin typeface="TimesNewRomanPSMT"/>
                <a:cs typeface="Times New Roman" panose="02020603050405020304" pitchFamily="18" charset="0"/>
              </a:rPr>
              <a:t>☐ After making good faith outreach efforts prior to making this submission, I conclude that I am unable to achieve the MBE participation goal and/or subgoals. I hereby request a waiver, in whole or in part, of the overall goal and/or subgoals I acknowledge that by checking this box and requesting a partial waiver of the stated goal and/or one or more of the stated subgoal(s) if any, I must complete Part 3, the MBE Participation Schedule and Part 4 Signature Page for the portion of the goal and/or subgoal(s) if any, for which I am not seeking a waiver, in order to be considered for award. I acknowledge that by checking this box and requesting a full waiver of the stated goal and the stated subgoal(s) if any, I must complete Part 4 Signature Page in order to be considered for award.</a:t>
            </a:r>
          </a:p>
        </p:txBody>
      </p:sp>
      <p:sp>
        <p:nvSpPr>
          <p:cNvPr id="4" name="Footer Placeholder 3">
            <a:extLst>
              <a:ext uri="{FF2B5EF4-FFF2-40B4-BE49-F238E27FC236}">
                <a16:creationId xmlns:a16="http://schemas.microsoft.com/office/drawing/2014/main" id="{15AB3D33-B913-4440-B7D0-DDB81998B05B}"/>
              </a:ext>
            </a:extLst>
          </p:cNvPr>
          <p:cNvSpPr>
            <a:spLocks noGrp="1"/>
          </p:cNvSpPr>
          <p:nvPr>
            <p:ph type="ftr" sz="quarter" idx="11"/>
          </p:nvPr>
        </p:nvSpPr>
        <p:spPr/>
        <p:txBody>
          <a:bodyPr/>
          <a:lstStyle/>
          <a:p>
            <a:pPr>
              <a:defRPr/>
            </a:pPr>
            <a:r>
              <a:rPr lang="en-US"/>
              <a:t>For Internal Training Purposes Only</a:t>
            </a:r>
          </a:p>
        </p:txBody>
      </p:sp>
      <p:sp>
        <p:nvSpPr>
          <p:cNvPr id="41989" name="TextBox 6">
            <a:extLst>
              <a:ext uri="{FF2B5EF4-FFF2-40B4-BE49-F238E27FC236}">
                <a16:creationId xmlns:a16="http://schemas.microsoft.com/office/drawing/2014/main" id="{745FC515-B7C2-4550-A8A3-5EF7A032D3B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068F26D7-5C19-4FCE-8052-B86E93194A3F}"/>
              </a:ext>
            </a:extLst>
          </p:cNvPr>
          <p:cNvSpPr>
            <a:spLocks noGrp="1"/>
          </p:cNvSpPr>
          <p:nvPr>
            <p:ph type="title"/>
          </p:nvPr>
        </p:nvSpPr>
        <p:spPr/>
        <p:txBody>
          <a:bodyPr/>
          <a:lstStyle/>
          <a:p>
            <a:r>
              <a:rPr lang="en-US" altLang="en-US"/>
              <a:t>Waiver Guidance and Good Faith Efforts Documentation</a:t>
            </a:r>
          </a:p>
        </p:txBody>
      </p:sp>
      <p:sp>
        <p:nvSpPr>
          <p:cNvPr id="3" name="Content Placeholder 2">
            <a:extLst>
              <a:ext uri="{FF2B5EF4-FFF2-40B4-BE49-F238E27FC236}">
                <a16:creationId xmlns:a16="http://schemas.microsoft.com/office/drawing/2014/main" id="{0AE28811-69B6-4B26-B1DB-FF4B4B1442A8}"/>
              </a:ext>
            </a:extLst>
          </p:cNvPr>
          <p:cNvSpPr>
            <a:spLocks noGrp="1"/>
          </p:cNvSpPr>
          <p:nvPr>
            <p:ph idx="1"/>
          </p:nvPr>
        </p:nvSpPr>
        <p:spPr/>
        <p:txBody>
          <a:bodyPr rtlCol="0">
            <a:normAutofit fontScale="77500" lnSpcReduction="20000"/>
          </a:bodyPr>
          <a:lstStyle/>
          <a:p>
            <a:pPr fontAlgn="auto">
              <a:spcAft>
                <a:spcPts val="0"/>
              </a:spcAft>
              <a:defRPr/>
            </a:pPr>
            <a:r>
              <a:rPr lang="en-US" dirty="0"/>
              <a:t>Waiver Guidance - lays out main criteria used to determined good faith efforts</a:t>
            </a:r>
          </a:p>
          <a:p>
            <a:pPr lvl="1" fontAlgn="auto">
              <a:spcAft>
                <a:spcPts val="0"/>
              </a:spcAft>
              <a:defRPr/>
            </a:pPr>
            <a:r>
              <a:rPr lang="en-US" dirty="0"/>
              <a:t>Considers quality, quantity and intensity of bidder’s efforts</a:t>
            </a:r>
          </a:p>
          <a:p>
            <a:pPr lvl="1" fontAlgn="auto">
              <a:spcAft>
                <a:spcPts val="0"/>
              </a:spcAft>
              <a:defRPr/>
            </a:pPr>
            <a:r>
              <a:rPr lang="en-US" dirty="0"/>
              <a:t>Does not cover all factors state may consider</a:t>
            </a:r>
          </a:p>
          <a:p>
            <a:pPr lvl="1" fontAlgn="auto">
              <a:spcAft>
                <a:spcPts val="0"/>
              </a:spcAft>
              <a:defRPr/>
            </a:pPr>
            <a:r>
              <a:rPr lang="en-US" dirty="0"/>
              <a:t>Guidance covered on pp. D11 – D14 of MBE Attachment D</a:t>
            </a:r>
          </a:p>
          <a:p>
            <a:pPr lvl="1" fontAlgn="auto">
              <a:spcAft>
                <a:spcPts val="0"/>
              </a:spcAft>
              <a:defRPr/>
            </a:pPr>
            <a:endParaRPr lang="en-US" dirty="0"/>
          </a:p>
          <a:p>
            <a:pPr fontAlgn="auto">
              <a:spcAft>
                <a:spcPts val="0"/>
              </a:spcAft>
              <a:defRPr/>
            </a:pPr>
            <a:r>
              <a:rPr lang="en-US" dirty="0"/>
              <a:t>Good Faith Effort Documentation - must be submitted within 10 working days of request</a:t>
            </a:r>
          </a:p>
          <a:p>
            <a:pPr marL="457200" lvl="1" indent="0" fontAlgn="auto">
              <a:spcAft>
                <a:spcPts val="0"/>
              </a:spcAft>
              <a:buFont typeface="Arial" panose="020B0604020202020204" pitchFamily="34" charset="0"/>
              <a:buNone/>
              <a:defRPr/>
            </a:pPr>
            <a:r>
              <a:rPr lang="en-US" dirty="0"/>
              <a:t>Implied Waivers</a:t>
            </a:r>
          </a:p>
          <a:p>
            <a:pPr lvl="1" fontAlgn="auto">
              <a:spcAft>
                <a:spcPts val="0"/>
              </a:spcAft>
              <a:defRPr/>
            </a:pPr>
            <a:r>
              <a:rPr lang="en-US" dirty="0"/>
              <a:t>Additionally, any MBE utilization affidavit or MBE participation schedule submitted by an apparent successful bidder or offeror that does not include a commitment to achieve the contract goal and any subgoals for MBE participation is now construed under the revised regulation as an implied request for a full or partial waiver of the remainder of the contract goal or subgoals, as applicable. The apparent successful bidder or offeror would then be required to submit documentation supporting that waiver request as provided in Regulation .11.</a:t>
            </a:r>
          </a:p>
          <a:p>
            <a:pPr lvl="1" fontAlgn="auto">
              <a:spcAft>
                <a:spcPts val="0"/>
              </a:spcAft>
              <a:defRPr/>
            </a:pPr>
            <a:r>
              <a:rPr lang="en-US" dirty="0"/>
              <a:t>Agency’s MBE liaison officer and legal counsel should be consulted on minor irregularity determinations and waiver issues prior to seeking GOSBA’s weigh in.</a:t>
            </a:r>
          </a:p>
        </p:txBody>
      </p:sp>
      <p:sp>
        <p:nvSpPr>
          <p:cNvPr id="4" name="Footer Placeholder 3">
            <a:extLst>
              <a:ext uri="{FF2B5EF4-FFF2-40B4-BE49-F238E27FC236}">
                <a16:creationId xmlns:a16="http://schemas.microsoft.com/office/drawing/2014/main" id="{3135109B-623C-49C7-BE6B-AF04B8AF31A2}"/>
              </a:ext>
            </a:extLst>
          </p:cNvPr>
          <p:cNvSpPr>
            <a:spLocks noGrp="1"/>
          </p:cNvSpPr>
          <p:nvPr>
            <p:ph type="ftr" sz="quarter" idx="11"/>
          </p:nvPr>
        </p:nvSpPr>
        <p:spPr/>
        <p:txBody>
          <a:bodyPr/>
          <a:lstStyle/>
          <a:p>
            <a:pPr>
              <a:defRPr/>
            </a:pPr>
            <a:r>
              <a:rPr lang="en-US"/>
              <a:t>For Internal Training Purposes Only</a:t>
            </a:r>
          </a:p>
        </p:txBody>
      </p:sp>
      <p:sp>
        <p:nvSpPr>
          <p:cNvPr id="44037" name="TextBox 6">
            <a:extLst>
              <a:ext uri="{FF2B5EF4-FFF2-40B4-BE49-F238E27FC236}">
                <a16:creationId xmlns:a16="http://schemas.microsoft.com/office/drawing/2014/main" id="{0E029E23-26A5-43FE-AB62-2AE71CCF4F7A}"/>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10">
            <a:extLst>
              <a:ext uri="{FF2B5EF4-FFF2-40B4-BE49-F238E27FC236}">
                <a16:creationId xmlns:a16="http://schemas.microsoft.com/office/drawing/2014/main" id="{C1DE5CD3-15FD-4E80-8F36-8519548BFC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6800" y="588963"/>
            <a:ext cx="5289550"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a:extLst>
              <a:ext uri="{FF2B5EF4-FFF2-40B4-BE49-F238E27FC236}">
                <a16:creationId xmlns:a16="http://schemas.microsoft.com/office/drawing/2014/main" id="{41E89EBC-436B-40E7-89F0-E56EC7C8FC05}"/>
              </a:ext>
            </a:extLst>
          </p:cNvPr>
          <p:cNvSpPr>
            <a:spLocks noGrp="1"/>
          </p:cNvSpPr>
          <p:nvPr>
            <p:ph type="title"/>
          </p:nvPr>
        </p:nvSpPr>
        <p:spPr/>
        <p:txBody>
          <a:bodyPr/>
          <a:lstStyle/>
          <a:p>
            <a:r>
              <a:rPr lang="en-US" altLang="en-US"/>
              <a:t>Waiver Documentation</a:t>
            </a:r>
          </a:p>
        </p:txBody>
      </p:sp>
      <p:sp>
        <p:nvSpPr>
          <p:cNvPr id="4" name="Footer Placeholder 3">
            <a:extLst>
              <a:ext uri="{FF2B5EF4-FFF2-40B4-BE49-F238E27FC236}">
                <a16:creationId xmlns:a16="http://schemas.microsoft.com/office/drawing/2014/main" id="{91681C5C-0EE0-45F9-B525-3B46FB405E12}"/>
              </a:ext>
            </a:extLst>
          </p:cNvPr>
          <p:cNvSpPr>
            <a:spLocks noGrp="1"/>
          </p:cNvSpPr>
          <p:nvPr>
            <p:ph type="ftr" sz="quarter" idx="11"/>
          </p:nvPr>
        </p:nvSpPr>
        <p:spPr/>
        <p:txBody>
          <a:bodyPr/>
          <a:lstStyle/>
          <a:p>
            <a:pPr>
              <a:defRPr/>
            </a:pPr>
            <a:r>
              <a:rPr lang="en-US"/>
              <a:t>For Internal Training Purposes Only</a:t>
            </a:r>
          </a:p>
        </p:txBody>
      </p:sp>
      <p:sp>
        <p:nvSpPr>
          <p:cNvPr id="45061" name="TextBox 6">
            <a:extLst>
              <a:ext uri="{FF2B5EF4-FFF2-40B4-BE49-F238E27FC236}">
                <a16:creationId xmlns:a16="http://schemas.microsoft.com/office/drawing/2014/main" id="{5A3CCD1F-1122-4E56-9E27-0C3C84C42DBC}"/>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45062" name="Picture 9">
            <a:extLst>
              <a:ext uri="{FF2B5EF4-FFF2-40B4-BE49-F238E27FC236}">
                <a16:creationId xmlns:a16="http://schemas.microsoft.com/office/drawing/2014/main" id="{DB7A379A-A17D-4C2B-990C-9CD4B77879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0" y="1558925"/>
            <a:ext cx="456882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A431895-D590-4978-8441-611431E55DF0}"/>
              </a:ext>
            </a:extLst>
          </p:cNvPr>
          <p:cNvSpPr/>
          <p:nvPr/>
        </p:nvSpPr>
        <p:spPr>
          <a:xfrm>
            <a:off x="349250" y="2179638"/>
            <a:ext cx="677863"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D15</a:t>
            </a:r>
          </a:p>
        </p:txBody>
      </p:sp>
      <p:sp>
        <p:nvSpPr>
          <p:cNvPr id="14" name="Rectangle 13">
            <a:extLst>
              <a:ext uri="{FF2B5EF4-FFF2-40B4-BE49-F238E27FC236}">
                <a16:creationId xmlns:a16="http://schemas.microsoft.com/office/drawing/2014/main" id="{0B85B490-5BC7-4567-9B91-47A8E52E2051}"/>
              </a:ext>
            </a:extLst>
          </p:cNvPr>
          <p:cNvSpPr/>
          <p:nvPr/>
        </p:nvSpPr>
        <p:spPr>
          <a:xfrm>
            <a:off x="5570538" y="2179638"/>
            <a:ext cx="679450"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D16</a:t>
            </a:r>
          </a:p>
        </p:txBody>
      </p:sp>
    </p:spTree>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12">
            <a:extLst>
              <a:ext uri="{FF2B5EF4-FFF2-40B4-BE49-F238E27FC236}">
                <a16:creationId xmlns:a16="http://schemas.microsoft.com/office/drawing/2014/main" id="{EF69F26B-019E-42B7-9D3A-15C79AEE5A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65188"/>
            <a:ext cx="4722813"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a:extLst>
              <a:ext uri="{FF2B5EF4-FFF2-40B4-BE49-F238E27FC236}">
                <a16:creationId xmlns:a16="http://schemas.microsoft.com/office/drawing/2014/main" id="{F290A6DC-E829-421F-A46E-87C38EB094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1462088"/>
            <a:ext cx="44386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le 1">
            <a:extLst>
              <a:ext uri="{FF2B5EF4-FFF2-40B4-BE49-F238E27FC236}">
                <a16:creationId xmlns:a16="http://schemas.microsoft.com/office/drawing/2014/main" id="{556B06E4-4BA7-4152-BD6D-5FEAF85BB704}"/>
              </a:ext>
            </a:extLst>
          </p:cNvPr>
          <p:cNvSpPr>
            <a:spLocks noGrp="1"/>
          </p:cNvSpPr>
          <p:nvPr>
            <p:ph type="title"/>
          </p:nvPr>
        </p:nvSpPr>
        <p:spPr/>
        <p:txBody>
          <a:bodyPr/>
          <a:lstStyle/>
          <a:p>
            <a:r>
              <a:rPr lang="en-US" altLang="en-US"/>
              <a:t>Waiver Documentation                               </a:t>
            </a:r>
            <a:br>
              <a:rPr lang="en-US" altLang="en-US"/>
            </a:br>
            <a:r>
              <a:rPr lang="en-US" altLang="en-US" sz="2800"/>
              <a:t>(cont.)</a:t>
            </a:r>
          </a:p>
        </p:txBody>
      </p:sp>
      <p:sp>
        <p:nvSpPr>
          <p:cNvPr id="4" name="Footer Placeholder 3">
            <a:extLst>
              <a:ext uri="{FF2B5EF4-FFF2-40B4-BE49-F238E27FC236}">
                <a16:creationId xmlns:a16="http://schemas.microsoft.com/office/drawing/2014/main" id="{C642C2B4-E86A-42EA-8535-6ED3289E0FC8}"/>
              </a:ext>
            </a:extLst>
          </p:cNvPr>
          <p:cNvSpPr>
            <a:spLocks noGrp="1"/>
          </p:cNvSpPr>
          <p:nvPr>
            <p:ph type="ftr" sz="quarter" idx="11"/>
          </p:nvPr>
        </p:nvSpPr>
        <p:spPr/>
        <p:txBody>
          <a:bodyPr/>
          <a:lstStyle/>
          <a:p>
            <a:pPr>
              <a:defRPr/>
            </a:pPr>
            <a:r>
              <a:rPr lang="en-US"/>
              <a:t>For Internal Training Purposes Only</a:t>
            </a:r>
          </a:p>
        </p:txBody>
      </p:sp>
      <p:sp>
        <p:nvSpPr>
          <p:cNvPr id="46086" name="TextBox 6">
            <a:extLst>
              <a:ext uri="{FF2B5EF4-FFF2-40B4-BE49-F238E27FC236}">
                <a16:creationId xmlns:a16="http://schemas.microsoft.com/office/drawing/2014/main" id="{136BEDF0-D1F9-4D80-BA1F-8E5D7FF20507}"/>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12" name="Rectangle 11">
            <a:extLst>
              <a:ext uri="{FF2B5EF4-FFF2-40B4-BE49-F238E27FC236}">
                <a16:creationId xmlns:a16="http://schemas.microsoft.com/office/drawing/2014/main" id="{1491B4D1-6839-4E57-971C-3B3BCF42ECD9}"/>
              </a:ext>
            </a:extLst>
          </p:cNvPr>
          <p:cNvSpPr/>
          <p:nvPr/>
        </p:nvSpPr>
        <p:spPr>
          <a:xfrm>
            <a:off x="349250" y="2179638"/>
            <a:ext cx="677863"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D17</a:t>
            </a:r>
          </a:p>
        </p:txBody>
      </p:sp>
      <p:sp>
        <p:nvSpPr>
          <p:cNvPr id="14" name="Rectangle 13">
            <a:extLst>
              <a:ext uri="{FF2B5EF4-FFF2-40B4-BE49-F238E27FC236}">
                <a16:creationId xmlns:a16="http://schemas.microsoft.com/office/drawing/2014/main" id="{BEB7D86E-8C8E-42E9-9E30-348C4125A225}"/>
              </a:ext>
            </a:extLst>
          </p:cNvPr>
          <p:cNvSpPr/>
          <p:nvPr/>
        </p:nvSpPr>
        <p:spPr>
          <a:xfrm>
            <a:off x="5570538" y="2179638"/>
            <a:ext cx="679450"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D18</a:t>
            </a:r>
          </a:p>
        </p:txBody>
      </p:sp>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9">
            <a:extLst>
              <a:ext uri="{FF2B5EF4-FFF2-40B4-BE49-F238E27FC236}">
                <a16:creationId xmlns:a16="http://schemas.microsoft.com/office/drawing/2014/main" id="{91D8651B-191F-47C3-881E-795CD1E0C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487488"/>
            <a:ext cx="4383087"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a:extLst>
              <a:ext uri="{FF2B5EF4-FFF2-40B4-BE49-F238E27FC236}">
                <a16:creationId xmlns:a16="http://schemas.microsoft.com/office/drawing/2014/main" id="{3E9CCC40-FBF2-4450-B751-B86487763756}"/>
              </a:ext>
            </a:extLst>
          </p:cNvPr>
          <p:cNvSpPr>
            <a:spLocks noGrp="1"/>
          </p:cNvSpPr>
          <p:nvPr>
            <p:ph type="title"/>
          </p:nvPr>
        </p:nvSpPr>
        <p:spPr/>
        <p:txBody>
          <a:bodyPr/>
          <a:lstStyle/>
          <a:p>
            <a:r>
              <a:rPr lang="en-US" altLang="en-US"/>
              <a:t>Waiver Documentation </a:t>
            </a:r>
            <a:r>
              <a:rPr lang="en-US" altLang="en-US" sz="2800"/>
              <a:t>(cont.)</a:t>
            </a:r>
            <a:endParaRPr lang="en-US" altLang="en-US"/>
          </a:p>
        </p:txBody>
      </p:sp>
      <p:sp>
        <p:nvSpPr>
          <p:cNvPr id="4" name="Footer Placeholder 3">
            <a:extLst>
              <a:ext uri="{FF2B5EF4-FFF2-40B4-BE49-F238E27FC236}">
                <a16:creationId xmlns:a16="http://schemas.microsoft.com/office/drawing/2014/main" id="{E412AC75-13FE-470E-8ACA-D971CF4A3177}"/>
              </a:ext>
            </a:extLst>
          </p:cNvPr>
          <p:cNvSpPr>
            <a:spLocks noGrp="1"/>
          </p:cNvSpPr>
          <p:nvPr>
            <p:ph type="ftr" sz="quarter" idx="11"/>
          </p:nvPr>
        </p:nvSpPr>
        <p:spPr/>
        <p:txBody>
          <a:bodyPr/>
          <a:lstStyle/>
          <a:p>
            <a:pPr>
              <a:defRPr/>
            </a:pPr>
            <a:r>
              <a:rPr lang="en-US"/>
              <a:t>For Internal Training Purposes Only</a:t>
            </a:r>
          </a:p>
        </p:txBody>
      </p:sp>
      <p:sp>
        <p:nvSpPr>
          <p:cNvPr id="47109" name="TextBox 6">
            <a:extLst>
              <a:ext uri="{FF2B5EF4-FFF2-40B4-BE49-F238E27FC236}">
                <a16:creationId xmlns:a16="http://schemas.microsoft.com/office/drawing/2014/main" id="{99298E3E-7A58-4677-83EC-B4604F89103F}"/>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12" name="Rectangle 11">
            <a:extLst>
              <a:ext uri="{FF2B5EF4-FFF2-40B4-BE49-F238E27FC236}">
                <a16:creationId xmlns:a16="http://schemas.microsoft.com/office/drawing/2014/main" id="{136C2CC5-B664-4D59-BE1D-52FADBB1B20C}"/>
              </a:ext>
            </a:extLst>
          </p:cNvPr>
          <p:cNvSpPr/>
          <p:nvPr/>
        </p:nvSpPr>
        <p:spPr>
          <a:xfrm>
            <a:off x="349250" y="2179638"/>
            <a:ext cx="677863"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D19</a:t>
            </a:r>
          </a:p>
        </p:txBody>
      </p: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9">
            <a:extLst>
              <a:ext uri="{FF2B5EF4-FFF2-40B4-BE49-F238E27FC236}">
                <a16:creationId xmlns:a16="http://schemas.microsoft.com/office/drawing/2014/main" id="{9FF977BB-7A10-492A-A68E-2A463EAC62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1">
            <a:extLst>
              <a:ext uri="{FF2B5EF4-FFF2-40B4-BE49-F238E27FC236}">
                <a16:creationId xmlns:a16="http://schemas.microsoft.com/office/drawing/2014/main" id="{843FDE80-C874-4632-9F8B-8B23B78D898E}"/>
              </a:ext>
            </a:extLst>
          </p:cNvPr>
          <p:cNvSpPr>
            <a:spLocks noGrp="1"/>
          </p:cNvSpPr>
          <p:nvPr>
            <p:ph type="title"/>
          </p:nvPr>
        </p:nvSpPr>
        <p:spPr>
          <a:xfrm>
            <a:off x="2187575" y="365125"/>
            <a:ext cx="9166225" cy="1325563"/>
          </a:xfrm>
        </p:spPr>
        <p:txBody>
          <a:bodyPr/>
          <a:lstStyle/>
          <a:p>
            <a:r>
              <a:rPr lang="en-US" altLang="en-US"/>
              <a:t>Outreach Efforts Compliance Statement</a:t>
            </a:r>
          </a:p>
        </p:txBody>
      </p:sp>
      <p:sp>
        <p:nvSpPr>
          <p:cNvPr id="48132" name="Content Placeholder 2">
            <a:extLst>
              <a:ext uri="{FF2B5EF4-FFF2-40B4-BE49-F238E27FC236}">
                <a16:creationId xmlns:a16="http://schemas.microsoft.com/office/drawing/2014/main" id="{367E6830-53CA-4365-B303-9921B2E1270C}"/>
              </a:ext>
            </a:extLst>
          </p:cNvPr>
          <p:cNvSpPr>
            <a:spLocks noGrp="1"/>
          </p:cNvSpPr>
          <p:nvPr>
            <p:ph idx="1"/>
          </p:nvPr>
        </p:nvSpPr>
        <p:spPr>
          <a:xfrm>
            <a:off x="2422525" y="1687513"/>
            <a:ext cx="8931275" cy="4489450"/>
          </a:xfrm>
        </p:spPr>
        <p:txBody>
          <a:bodyPr/>
          <a:lstStyle/>
          <a:p>
            <a:r>
              <a:rPr lang="en-US" altLang="en-US"/>
              <a:t>Not required to be submitted with bid/offer</a:t>
            </a:r>
          </a:p>
          <a:p>
            <a:r>
              <a:rPr lang="en-US" altLang="en-US"/>
              <a:t>Requested from procurement officer in connection with notice of intent to award</a:t>
            </a:r>
          </a:p>
          <a:p>
            <a:r>
              <a:rPr lang="en-US" altLang="en-US"/>
              <a:t>Asks for bidder’s MBE outreach efforts and attempts made to assist MBE subcontractors</a:t>
            </a:r>
          </a:p>
          <a:p>
            <a:r>
              <a:rPr lang="en-US" altLang="en-US"/>
              <a:t>Reasonable timeframe to submit (10 working days)</a:t>
            </a:r>
          </a:p>
          <a:p>
            <a:r>
              <a:rPr lang="en-US" altLang="en-US"/>
              <a:t>Failure to submit this form could result in withdrawal of offer (see pg. 5 of Affidavit)</a:t>
            </a:r>
          </a:p>
          <a:p>
            <a:endParaRPr lang="en-US" altLang="en-US"/>
          </a:p>
        </p:txBody>
      </p:sp>
      <p:sp>
        <p:nvSpPr>
          <p:cNvPr id="4" name="Footer Placeholder 3">
            <a:extLst>
              <a:ext uri="{FF2B5EF4-FFF2-40B4-BE49-F238E27FC236}">
                <a16:creationId xmlns:a16="http://schemas.microsoft.com/office/drawing/2014/main" id="{15BC3A07-90F9-419E-AEA8-CB9AFC5DF3FB}"/>
              </a:ext>
            </a:extLst>
          </p:cNvPr>
          <p:cNvSpPr>
            <a:spLocks noGrp="1"/>
          </p:cNvSpPr>
          <p:nvPr>
            <p:ph type="ftr" sz="quarter" idx="11"/>
          </p:nvPr>
        </p:nvSpPr>
        <p:spPr/>
        <p:txBody>
          <a:bodyPr/>
          <a:lstStyle/>
          <a:p>
            <a:pPr>
              <a:defRPr/>
            </a:pPr>
            <a:r>
              <a:rPr lang="en-US"/>
              <a:t>For Internal Training Purposes Only</a:t>
            </a:r>
          </a:p>
        </p:txBody>
      </p:sp>
      <p:sp>
        <p:nvSpPr>
          <p:cNvPr id="48134" name="TextBox 6">
            <a:extLst>
              <a:ext uri="{FF2B5EF4-FFF2-40B4-BE49-F238E27FC236}">
                <a16:creationId xmlns:a16="http://schemas.microsoft.com/office/drawing/2014/main" id="{579B9F8C-A9CF-4B55-82EE-94611E65C52C}"/>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568D3CE-882D-4A00-A40A-1D11880CF260}"/>
              </a:ext>
            </a:extLst>
          </p:cNvPr>
          <p:cNvSpPr>
            <a:spLocks noGrp="1"/>
          </p:cNvSpPr>
          <p:nvPr>
            <p:ph type="title"/>
          </p:nvPr>
        </p:nvSpPr>
        <p:spPr>
          <a:xfrm>
            <a:off x="838200" y="431800"/>
            <a:ext cx="10515600" cy="6151563"/>
          </a:xfrm>
        </p:spPr>
        <p:txBody>
          <a:bodyPr/>
          <a:lstStyle/>
          <a:p>
            <a:pPr algn="ctr"/>
            <a:r>
              <a:rPr lang="en-US" altLang="en-US" sz="3200" b="1"/>
              <a:t>Jimmy Rhee - Special Secretary</a:t>
            </a:r>
            <a:br>
              <a:rPr lang="en-US" altLang="en-US" sz="3200" b="1"/>
            </a:br>
            <a:r>
              <a:rPr lang="en-US" altLang="en-US" sz="3200" b="1"/>
              <a:t>Pamela Gregory – Chief of Staff</a:t>
            </a:r>
            <a:br>
              <a:rPr lang="en-US" altLang="en-US" sz="3200" b="1"/>
            </a:br>
            <a:r>
              <a:rPr lang="en-US" altLang="en-US" sz="3200" b="1"/>
              <a:t>Alison Tavik – Director of Communications &amp; Outreach</a:t>
            </a:r>
            <a:br>
              <a:rPr lang="en-US" altLang="en-US" sz="3200" b="1"/>
            </a:br>
            <a:r>
              <a:rPr lang="en-US" altLang="en-US" sz="3200" b="1"/>
              <a:t>Eduardo Hayden – Small Business Outreach Manager</a:t>
            </a:r>
            <a:br>
              <a:rPr lang="en-US" altLang="en-US" sz="3200" b="1"/>
            </a:br>
            <a:r>
              <a:rPr lang="en-US" altLang="en-US" sz="3200" b="1"/>
              <a:t>Chantal Kai-Lewis – Legal &amp; Policy Advisor</a:t>
            </a:r>
            <a:br>
              <a:rPr lang="en-US" altLang="en-US" sz="3200" b="1"/>
            </a:br>
            <a:r>
              <a:rPr lang="en-US" altLang="en-US" sz="3200" b="1"/>
              <a:t>Lisa Mitchel Sennaar – SBR Compliance Manager</a:t>
            </a:r>
            <a:br>
              <a:rPr lang="en-US" altLang="en-US" sz="3200" b="1"/>
            </a:br>
            <a:r>
              <a:rPr lang="en-US" altLang="en-US" sz="3200" b="1"/>
              <a:t>Tanita Johnson – SBR Compliance Manager</a:t>
            </a:r>
            <a:br>
              <a:rPr lang="en-US" altLang="en-US" sz="3200" b="1"/>
            </a:br>
            <a:r>
              <a:rPr lang="en-US" altLang="en-US" sz="3200" b="1"/>
              <a:t>Nichelle Johnson – MBE Compliance Manager</a:t>
            </a:r>
            <a:br>
              <a:rPr lang="en-US" altLang="en-US" sz="3200" b="1"/>
            </a:br>
            <a:r>
              <a:rPr lang="en-US" altLang="en-US" sz="3200" b="1"/>
              <a:t>Gerald Stinnett – MBE Compliance Manager – VLT Operations</a:t>
            </a:r>
          </a:p>
        </p:txBody>
      </p:sp>
      <p:sp>
        <p:nvSpPr>
          <p:cNvPr id="4" name="Footer Placeholder 3">
            <a:extLst>
              <a:ext uri="{FF2B5EF4-FFF2-40B4-BE49-F238E27FC236}">
                <a16:creationId xmlns:a16="http://schemas.microsoft.com/office/drawing/2014/main" id="{911B0881-4570-42D6-A680-889F5B179BF7}"/>
              </a:ext>
            </a:extLst>
          </p:cNvPr>
          <p:cNvSpPr>
            <a:spLocks noGrp="1"/>
          </p:cNvSpPr>
          <p:nvPr>
            <p:ph type="ftr" sz="quarter" idx="11"/>
          </p:nvPr>
        </p:nvSpPr>
        <p:spPr/>
        <p:txBody>
          <a:bodyPr/>
          <a:lstStyle/>
          <a:p>
            <a:pPr>
              <a:defRPr/>
            </a:pPr>
            <a:r>
              <a:rPr lang="en-US" dirty="0"/>
              <a:t>For Internal Training Purposes Only</a:t>
            </a:r>
          </a:p>
        </p:txBody>
      </p:sp>
      <p:sp>
        <p:nvSpPr>
          <p:cNvPr id="10244" name="TextBox 6">
            <a:extLst>
              <a:ext uri="{FF2B5EF4-FFF2-40B4-BE49-F238E27FC236}">
                <a16:creationId xmlns:a16="http://schemas.microsoft.com/office/drawing/2014/main" id="{4ECBE851-6212-4B40-9EC0-B3A17F4B4238}"/>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10245" name="TextBox 2">
            <a:extLst>
              <a:ext uri="{FF2B5EF4-FFF2-40B4-BE49-F238E27FC236}">
                <a16:creationId xmlns:a16="http://schemas.microsoft.com/office/drawing/2014/main" id="{1BBE2AC2-15A0-4835-828C-A01E1BCBD69D}"/>
              </a:ext>
            </a:extLst>
          </p:cNvPr>
          <p:cNvSpPr txBox="1">
            <a:spLocks noChangeArrowheads="1"/>
          </p:cNvSpPr>
          <p:nvPr/>
        </p:nvSpPr>
        <p:spPr bwMode="auto">
          <a:xfrm>
            <a:off x="838200" y="431800"/>
            <a:ext cx="10515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400"/>
              <a:t>GOSBA Staff</a:t>
            </a:r>
          </a:p>
        </p:txBody>
      </p:sp>
      <p:pic>
        <p:nvPicPr>
          <p:cNvPr id="10246" name="Picture 15">
            <a:extLst>
              <a:ext uri="{FF2B5EF4-FFF2-40B4-BE49-F238E27FC236}">
                <a16:creationId xmlns:a16="http://schemas.microsoft.com/office/drawing/2014/main" id="{38DC0F5C-9035-4DA0-879E-49EF6E8CD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65113"/>
            <a:ext cx="21621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D1B9D871-676B-44D6-8172-DEB4FAF437D9}"/>
              </a:ext>
            </a:extLst>
          </p:cNvPr>
          <p:cNvSpPr>
            <a:spLocks noGrp="1"/>
          </p:cNvSpPr>
          <p:nvPr>
            <p:ph type="title"/>
          </p:nvPr>
        </p:nvSpPr>
        <p:spPr/>
        <p:txBody>
          <a:bodyPr/>
          <a:lstStyle/>
          <a:p>
            <a:r>
              <a:rPr lang="en-US" altLang="en-US"/>
              <a:t>Outreach Efforts Compliance Statement </a:t>
            </a:r>
            <a:r>
              <a:rPr lang="en-US" altLang="en-US" sz="2800"/>
              <a:t>(cont.)</a:t>
            </a:r>
          </a:p>
        </p:txBody>
      </p:sp>
      <p:sp>
        <p:nvSpPr>
          <p:cNvPr id="4" name="Footer Placeholder 3">
            <a:extLst>
              <a:ext uri="{FF2B5EF4-FFF2-40B4-BE49-F238E27FC236}">
                <a16:creationId xmlns:a16="http://schemas.microsoft.com/office/drawing/2014/main" id="{153B15DE-2DD3-49A7-9222-E9F7AE0E88B3}"/>
              </a:ext>
            </a:extLst>
          </p:cNvPr>
          <p:cNvSpPr>
            <a:spLocks noGrp="1"/>
          </p:cNvSpPr>
          <p:nvPr>
            <p:ph type="ftr" sz="quarter" idx="11"/>
          </p:nvPr>
        </p:nvSpPr>
        <p:spPr/>
        <p:txBody>
          <a:bodyPr/>
          <a:lstStyle/>
          <a:p>
            <a:pPr>
              <a:defRPr/>
            </a:pPr>
            <a:r>
              <a:rPr lang="en-US"/>
              <a:t>For Internal Training Purposes Only</a:t>
            </a:r>
          </a:p>
        </p:txBody>
      </p:sp>
      <p:sp>
        <p:nvSpPr>
          <p:cNvPr id="50180" name="TextBox 6">
            <a:extLst>
              <a:ext uri="{FF2B5EF4-FFF2-40B4-BE49-F238E27FC236}">
                <a16:creationId xmlns:a16="http://schemas.microsoft.com/office/drawing/2014/main" id="{B4BED060-6C73-4485-B213-8844C10FF946}"/>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50181" name="Picture 9">
            <a:extLst>
              <a:ext uri="{FF2B5EF4-FFF2-40B4-BE49-F238E27FC236}">
                <a16:creationId xmlns:a16="http://schemas.microsoft.com/office/drawing/2014/main" id="{D2A0D0CE-D8EF-44A1-9167-5CA24C8CD5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1450975"/>
            <a:ext cx="46069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CC966FF-6E9C-4566-B868-1A5F2490B8DB}"/>
              </a:ext>
            </a:extLst>
          </p:cNvPr>
          <p:cNvSpPr/>
          <p:nvPr/>
        </p:nvSpPr>
        <p:spPr>
          <a:xfrm>
            <a:off x="498475" y="1839913"/>
            <a:ext cx="679450"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D20</a:t>
            </a:r>
          </a:p>
        </p:txBody>
      </p:sp>
      <p:pic>
        <p:nvPicPr>
          <p:cNvPr id="50183" name="Picture 11">
            <a:extLst>
              <a:ext uri="{FF2B5EF4-FFF2-40B4-BE49-F238E27FC236}">
                <a16:creationId xmlns:a16="http://schemas.microsoft.com/office/drawing/2014/main" id="{A1E728C5-EDB1-4561-B037-E76763C89D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450975"/>
            <a:ext cx="5257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FD33082-91F6-41C2-A9C3-E86997600564}"/>
              </a:ext>
            </a:extLst>
          </p:cNvPr>
          <p:cNvSpPr/>
          <p:nvPr/>
        </p:nvSpPr>
        <p:spPr>
          <a:xfrm>
            <a:off x="5873750" y="1839913"/>
            <a:ext cx="679450"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D21</a:t>
            </a:r>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7A342283-3951-4410-BBEA-545D58E32E63}"/>
              </a:ext>
            </a:extLst>
          </p:cNvPr>
          <p:cNvSpPr>
            <a:spLocks noGrp="1"/>
          </p:cNvSpPr>
          <p:nvPr>
            <p:ph type="title"/>
          </p:nvPr>
        </p:nvSpPr>
        <p:spPr/>
        <p:txBody>
          <a:bodyPr/>
          <a:lstStyle/>
          <a:p>
            <a:r>
              <a:rPr lang="en-US" altLang="en-US"/>
              <a:t>MBE Project Participation Certifications</a:t>
            </a:r>
          </a:p>
        </p:txBody>
      </p:sp>
      <p:sp>
        <p:nvSpPr>
          <p:cNvPr id="3" name="Content Placeholder 2">
            <a:extLst>
              <a:ext uri="{FF2B5EF4-FFF2-40B4-BE49-F238E27FC236}">
                <a16:creationId xmlns:a16="http://schemas.microsoft.com/office/drawing/2014/main" id="{2B81CAD9-5207-4670-8473-9B31BE071AFA}"/>
              </a:ext>
            </a:extLst>
          </p:cNvPr>
          <p:cNvSpPr>
            <a:spLocks noGrp="1"/>
          </p:cNvSpPr>
          <p:nvPr>
            <p:ph idx="1"/>
          </p:nvPr>
        </p:nvSpPr>
        <p:spPr/>
        <p:txBody>
          <a:bodyPr rtlCol="0">
            <a:normAutofit fontScale="85000" lnSpcReduction="20000"/>
          </a:bodyPr>
          <a:lstStyle/>
          <a:p>
            <a:pPr marL="0" indent="0" fontAlgn="auto">
              <a:spcAft>
                <a:spcPts val="0"/>
              </a:spcAft>
              <a:buFont typeface="Arial" panose="020B0604020202020204" pitchFamily="34" charset="0"/>
              <a:buNone/>
              <a:defRPr/>
            </a:pPr>
            <a:r>
              <a:rPr lang="en-US" dirty="0"/>
              <a:t>MBE Subcontractor Project Participation Certification</a:t>
            </a:r>
          </a:p>
          <a:p>
            <a:pPr fontAlgn="auto">
              <a:spcAft>
                <a:spcPts val="0"/>
              </a:spcAft>
              <a:defRPr/>
            </a:pPr>
            <a:r>
              <a:rPr lang="en-US" dirty="0"/>
              <a:t>Must submit one for each named MBE within 10 working days</a:t>
            </a:r>
          </a:p>
          <a:p>
            <a:pPr fontAlgn="auto">
              <a:spcAft>
                <a:spcPts val="0"/>
              </a:spcAft>
              <a:defRPr/>
            </a:pPr>
            <a:r>
              <a:rPr lang="en-US" dirty="0"/>
              <a:t>Prime must complete and sign this form before presenting to subcontractor for signature, note the fraud provisions on this form</a:t>
            </a:r>
          </a:p>
          <a:p>
            <a:pPr fontAlgn="auto">
              <a:spcAft>
                <a:spcPts val="0"/>
              </a:spcAft>
              <a:defRPr/>
            </a:pPr>
            <a:r>
              <a:rPr lang="en-US" dirty="0"/>
              <a:t>MBE names, dollar amounts, percentages, and work descriptions must be consistent with Utilization Affidavit</a:t>
            </a:r>
            <a:br>
              <a:rPr lang="en-US" dirty="0"/>
            </a:br>
            <a:endParaRPr lang="en-US" dirty="0"/>
          </a:p>
          <a:p>
            <a:pPr fontAlgn="auto">
              <a:spcAft>
                <a:spcPts val="0"/>
              </a:spcAft>
              <a:defRPr/>
            </a:pPr>
            <a:r>
              <a:rPr lang="en-US" dirty="0"/>
              <a:t>Subcontractors should verify information on form before signing it; use this opportunity to finalize contract (T&amp;Cs)</a:t>
            </a:r>
            <a:br>
              <a:rPr lang="en-US" dirty="0"/>
            </a:br>
            <a:endParaRPr lang="en-US" dirty="0"/>
          </a:p>
          <a:p>
            <a:pPr fontAlgn="auto">
              <a:spcAft>
                <a:spcPts val="0"/>
              </a:spcAft>
              <a:defRPr/>
            </a:pPr>
            <a:r>
              <a:rPr lang="en-US" dirty="0"/>
              <a:t>Procurement officer and MBE liaison should answer questions, if any arise</a:t>
            </a:r>
            <a:br>
              <a:rPr lang="en-US" dirty="0"/>
            </a:br>
            <a:endParaRPr lang="en-US" dirty="0"/>
          </a:p>
          <a:p>
            <a:pPr fontAlgn="auto">
              <a:spcAft>
                <a:spcPts val="0"/>
              </a:spcAft>
              <a:defRPr/>
            </a:pPr>
            <a:r>
              <a:rPr lang="en-US" dirty="0"/>
              <a:t>A copy should be held by the Subcontractor, Prime, and the Agency</a:t>
            </a:r>
          </a:p>
          <a:p>
            <a:pPr fontAlgn="auto">
              <a:spcAft>
                <a:spcPts val="0"/>
              </a:spcAft>
              <a:defRPr/>
            </a:pPr>
            <a:endParaRPr lang="en-US" dirty="0"/>
          </a:p>
        </p:txBody>
      </p:sp>
      <p:sp>
        <p:nvSpPr>
          <p:cNvPr id="4" name="Footer Placeholder 3">
            <a:extLst>
              <a:ext uri="{FF2B5EF4-FFF2-40B4-BE49-F238E27FC236}">
                <a16:creationId xmlns:a16="http://schemas.microsoft.com/office/drawing/2014/main" id="{CAAF0BF9-F201-4865-B5B5-B499B9E14625}"/>
              </a:ext>
            </a:extLst>
          </p:cNvPr>
          <p:cNvSpPr>
            <a:spLocks noGrp="1"/>
          </p:cNvSpPr>
          <p:nvPr>
            <p:ph type="ftr" sz="quarter" idx="11"/>
          </p:nvPr>
        </p:nvSpPr>
        <p:spPr/>
        <p:txBody>
          <a:bodyPr/>
          <a:lstStyle/>
          <a:p>
            <a:pPr>
              <a:defRPr/>
            </a:pPr>
            <a:r>
              <a:rPr lang="en-US"/>
              <a:t>For Internal Training Purposes Only</a:t>
            </a:r>
          </a:p>
        </p:txBody>
      </p:sp>
      <p:sp>
        <p:nvSpPr>
          <p:cNvPr id="51205" name="TextBox 6">
            <a:extLst>
              <a:ext uri="{FF2B5EF4-FFF2-40B4-BE49-F238E27FC236}">
                <a16:creationId xmlns:a16="http://schemas.microsoft.com/office/drawing/2014/main" id="{79673205-5BAF-4954-BABD-F43F11A896C2}"/>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33263FF-5375-4BE2-9F66-2BC3D2E6F5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330325"/>
            <a:ext cx="42624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1">
            <a:extLst>
              <a:ext uri="{FF2B5EF4-FFF2-40B4-BE49-F238E27FC236}">
                <a16:creationId xmlns:a16="http://schemas.microsoft.com/office/drawing/2014/main" id="{99E69A21-0CD4-47D6-A4DB-AFECFBBD5747}"/>
              </a:ext>
            </a:extLst>
          </p:cNvPr>
          <p:cNvSpPr>
            <a:spLocks noGrp="1"/>
          </p:cNvSpPr>
          <p:nvPr>
            <p:ph type="title"/>
          </p:nvPr>
        </p:nvSpPr>
        <p:spPr>
          <a:xfrm>
            <a:off x="838200" y="365125"/>
            <a:ext cx="10510838" cy="1325563"/>
          </a:xfrm>
        </p:spPr>
        <p:txBody>
          <a:bodyPr/>
          <a:lstStyle/>
          <a:p>
            <a:r>
              <a:rPr lang="en-US" altLang="en-US"/>
              <a:t>MBE Forms - Subcontractor</a:t>
            </a:r>
          </a:p>
        </p:txBody>
      </p:sp>
      <p:sp>
        <p:nvSpPr>
          <p:cNvPr id="4" name="Footer Placeholder 3">
            <a:extLst>
              <a:ext uri="{FF2B5EF4-FFF2-40B4-BE49-F238E27FC236}">
                <a16:creationId xmlns:a16="http://schemas.microsoft.com/office/drawing/2014/main" id="{F6656887-5715-47AE-A8B9-713995CD92F4}"/>
              </a:ext>
            </a:extLst>
          </p:cNvPr>
          <p:cNvSpPr>
            <a:spLocks noGrp="1"/>
          </p:cNvSpPr>
          <p:nvPr>
            <p:ph type="ftr" sz="quarter" idx="11"/>
          </p:nvPr>
        </p:nvSpPr>
        <p:spPr/>
        <p:txBody>
          <a:bodyPr/>
          <a:lstStyle/>
          <a:p>
            <a:pPr>
              <a:defRPr/>
            </a:pPr>
            <a:r>
              <a:rPr lang="en-US"/>
              <a:t>For Internal Training Purposes Only</a:t>
            </a:r>
          </a:p>
        </p:txBody>
      </p:sp>
      <p:sp>
        <p:nvSpPr>
          <p:cNvPr id="52229" name="TextBox 6">
            <a:extLst>
              <a:ext uri="{FF2B5EF4-FFF2-40B4-BE49-F238E27FC236}">
                <a16:creationId xmlns:a16="http://schemas.microsoft.com/office/drawing/2014/main" id="{B4674FFD-54FB-4EF8-A2FF-320E3DB8923D}"/>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12" name="Rectangle 11">
            <a:extLst>
              <a:ext uri="{FF2B5EF4-FFF2-40B4-BE49-F238E27FC236}">
                <a16:creationId xmlns:a16="http://schemas.microsoft.com/office/drawing/2014/main" id="{CAE6F951-4A74-4D54-AE72-8C33EB5EC201}"/>
              </a:ext>
            </a:extLst>
          </p:cNvPr>
          <p:cNvSpPr/>
          <p:nvPr/>
        </p:nvSpPr>
        <p:spPr>
          <a:xfrm>
            <a:off x="349250" y="2179638"/>
            <a:ext cx="677863"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D22</a:t>
            </a:r>
          </a:p>
        </p:txBody>
      </p:sp>
      <p:sp>
        <p:nvSpPr>
          <p:cNvPr id="13" name="Rectangle 12">
            <a:extLst>
              <a:ext uri="{FF2B5EF4-FFF2-40B4-BE49-F238E27FC236}">
                <a16:creationId xmlns:a16="http://schemas.microsoft.com/office/drawing/2014/main" id="{8AE78ED1-0652-45CE-89CA-17A05B8EB6F7}"/>
              </a:ext>
            </a:extLst>
          </p:cNvPr>
          <p:cNvSpPr/>
          <p:nvPr/>
        </p:nvSpPr>
        <p:spPr>
          <a:xfrm>
            <a:off x="5400675" y="2179638"/>
            <a:ext cx="606425"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D23</a:t>
            </a:r>
          </a:p>
        </p:txBody>
      </p:sp>
      <p:pic>
        <p:nvPicPr>
          <p:cNvPr id="52232" name="Picture 14">
            <a:extLst>
              <a:ext uri="{FF2B5EF4-FFF2-40B4-BE49-F238E27FC236}">
                <a16:creationId xmlns:a16="http://schemas.microsoft.com/office/drawing/2014/main" id="{5FE398E8-9A66-4E0D-B19C-A691CABFD9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7100" y="1211263"/>
            <a:ext cx="4268788"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2CF80B71-ADF1-4238-A87E-39D6EDA36BE1}"/>
              </a:ext>
            </a:extLst>
          </p:cNvPr>
          <p:cNvSpPr>
            <a:spLocks noGrp="1"/>
          </p:cNvSpPr>
          <p:nvPr>
            <p:ph type="title"/>
          </p:nvPr>
        </p:nvSpPr>
        <p:spPr/>
        <p:txBody>
          <a:bodyPr/>
          <a:lstStyle/>
          <a:p>
            <a:r>
              <a:rPr lang="en-US" altLang="en-US"/>
              <a:t>MBE Project Participation Certifications</a:t>
            </a:r>
          </a:p>
        </p:txBody>
      </p:sp>
      <p:sp>
        <p:nvSpPr>
          <p:cNvPr id="3" name="Content Placeholder 2">
            <a:extLst>
              <a:ext uri="{FF2B5EF4-FFF2-40B4-BE49-F238E27FC236}">
                <a16:creationId xmlns:a16="http://schemas.microsoft.com/office/drawing/2014/main" id="{E79FC776-9387-4B26-9A10-7FFB7AE1ACB6}"/>
              </a:ext>
            </a:extLst>
          </p:cNvPr>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dirty="0"/>
              <a:t>MBE Prime Project Participation Certifications</a:t>
            </a:r>
          </a:p>
          <a:p>
            <a:pPr fontAlgn="auto">
              <a:spcAft>
                <a:spcPts val="0"/>
              </a:spcAft>
              <a:defRPr/>
            </a:pPr>
            <a:r>
              <a:rPr lang="en-US" dirty="0"/>
              <a:t>Separate attestation for MBE prime self-performance</a:t>
            </a:r>
          </a:p>
          <a:p>
            <a:pPr fontAlgn="auto">
              <a:spcAft>
                <a:spcPts val="0"/>
              </a:spcAft>
              <a:defRPr/>
            </a:pPr>
            <a:r>
              <a:rPr lang="en-US" dirty="0"/>
              <a:t>Entries here must be consistent with Affidavit/Schedule</a:t>
            </a:r>
          </a:p>
          <a:p>
            <a:pPr fontAlgn="auto">
              <a:spcAft>
                <a:spcPts val="0"/>
              </a:spcAft>
              <a:defRPr/>
            </a:pPr>
            <a:r>
              <a:rPr lang="en-US" dirty="0"/>
              <a:t>Confirms that a specified percentage of work will be performed by MBE prime’s own workforce</a:t>
            </a:r>
          </a:p>
          <a:p>
            <a:pPr fontAlgn="auto">
              <a:spcAft>
                <a:spcPts val="0"/>
              </a:spcAft>
              <a:defRPr/>
            </a:pPr>
            <a:r>
              <a:rPr lang="en-US" dirty="0"/>
              <a:t>Work must be within NAICS codes and fulfill commercially useful function</a:t>
            </a:r>
          </a:p>
          <a:p>
            <a:pPr fontAlgn="auto">
              <a:spcAft>
                <a:spcPts val="0"/>
              </a:spcAft>
              <a:defRPr/>
            </a:pPr>
            <a:r>
              <a:rPr lang="en-US" dirty="0"/>
              <a:t>Subject to confirmation via field inspections, office visits, etc.</a:t>
            </a:r>
          </a:p>
        </p:txBody>
      </p:sp>
      <p:sp>
        <p:nvSpPr>
          <p:cNvPr id="4" name="Footer Placeholder 3">
            <a:extLst>
              <a:ext uri="{FF2B5EF4-FFF2-40B4-BE49-F238E27FC236}">
                <a16:creationId xmlns:a16="http://schemas.microsoft.com/office/drawing/2014/main" id="{BA97D71F-84C6-4220-ABC8-F779ACEE1E29}"/>
              </a:ext>
            </a:extLst>
          </p:cNvPr>
          <p:cNvSpPr>
            <a:spLocks noGrp="1"/>
          </p:cNvSpPr>
          <p:nvPr>
            <p:ph type="ftr" sz="quarter" idx="11"/>
          </p:nvPr>
        </p:nvSpPr>
        <p:spPr/>
        <p:txBody>
          <a:bodyPr/>
          <a:lstStyle/>
          <a:p>
            <a:pPr>
              <a:defRPr/>
            </a:pPr>
            <a:r>
              <a:rPr lang="en-US"/>
              <a:t>For Internal Training Purposes Only</a:t>
            </a:r>
          </a:p>
        </p:txBody>
      </p:sp>
      <p:sp>
        <p:nvSpPr>
          <p:cNvPr id="53253" name="TextBox 6">
            <a:extLst>
              <a:ext uri="{FF2B5EF4-FFF2-40B4-BE49-F238E27FC236}">
                <a16:creationId xmlns:a16="http://schemas.microsoft.com/office/drawing/2014/main" id="{5DC94325-9C4A-410C-8CFA-12DD0E3B8B4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78FAAE97-518F-4E53-BBC5-FC97F678E1BE}"/>
              </a:ext>
            </a:extLst>
          </p:cNvPr>
          <p:cNvSpPr>
            <a:spLocks noGrp="1"/>
          </p:cNvSpPr>
          <p:nvPr>
            <p:ph type="title"/>
          </p:nvPr>
        </p:nvSpPr>
        <p:spPr>
          <a:xfrm>
            <a:off x="838200" y="365125"/>
            <a:ext cx="10510838" cy="1325563"/>
          </a:xfrm>
        </p:spPr>
        <p:txBody>
          <a:bodyPr/>
          <a:lstStyle/>
          <a:p>
            <a:r>
              <a:rPr lang="en-US" altLang="en-US"/>
              <a:t>MBE Forms - Prime</a:t>
            </a:r>
          </a:p>
        </p:txBody>
      </p:sp>
      <p:pic>
        <p:nvPicPr>
          <p:cNvPr id="54275" name="Content Placeholder 9">
            <a:extLst>
              <a:ext uri="{FF2B5EF4-FFF2-40B4-BE49-F238E27FC236}">
                <a16:creationId xmlns:a16="http://schemas.microsoft.com/office/drawing/2014/main" id="{87A02C8A-450B-4F1C-B8CB-49F4B45C8AB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730" t="4776" r="2663" b="16573"/>
          <a:stretch>
            <a:fillRect/>
          </a:stretch>
        </p:blipFill>
        <p:spPr>
          <a:xfrm>
            <a:off x="1027113" y="1751013"/>
            <a:ext cx="4289425" cy="4579937"/>
          </a:xfrm>
        </p:spPr>
      </p:pic>
      <p:sp>
        <p:nvSpPr>
          <p:cNvPr id="4" name="Footer Placeholder 3">
            <a:extLst>
              <a:ext uri="{FF2B5EF4-FFF2-40B4-BE49-F238E27FC236}">
                <a16:creationId xmlns:a16="http://schemas.microsoft.com/office/drawing/2014/main" id="{6FA93C81-0B10-4118-9011-9D2FF63DD1D4}"/>
              </a:ext>
            </a:extLst>
          </p:cNvPr>
          <p:cNvSpPr>
            <a:spLocks noGrp="1"/>
          </p:cNvSpPr>
          <p:nvPr>
            <p:ph type="ftr" sz="quarter" idx="11"/>
          </p:nvPr>
        </p:nvSpPr>
        <p:spPr/>
        <p:txBody>
          <a:bodyPr/>
          <a:lstStyle/>
          <a:p>
            <a:pPr>
              <a:defRPr/>
            </a:pPr>
            <a:r>
              <a:rPr lang="en-US"/>
              <a:t>For Internal Training Purposes Only</a:t>
            </a:r>
          </a:p>
        </p:txBody>
      </p:sp>
      <p:sp>
        <p:nvSpPr>
          <p:cNvPr id="54277" name="TextBox 6">
            <a:extLst>
              <a:ext uri="{FF2B5EF4-FFF2-40B4-BE49-F238E27FC236}">
                <a16:creationId xmlns:a16="http://schemas.microsoft.com/office/drawing/2014/main" id="{026E0F77-F1D4-461A-B04E-63206B54FA07}"/>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54278" name="Picture 10">
            <a:extLst>
              <a:ext uri="{FF2B5EF4-FFF2-40B4-BE49-F238E27FC236}">
                <a16:creationId xmlns:a16="http://schemas.microsoft.com/office/drawing/2014/main" id="{4F5CDC67-0D49-4109-9FB4-7B1063629ED5}"/>
              </a:ext>
            </a:extLst>
          </p:cNvPr>
          <p:cNvPicPr>
            <a:picLocks noChangeAspect="1"/>
          </p:cNvPicPr>
          <p:nvPr/>
        </p:nvPicPr>
        <p:blipFill>
          <a:blip r:embed="rId4">
            <a:extLst>
              <a:ext uri="{28A0092B-C50C-407E-A947-70E740481C1C}">
                <a14:useLocalDpi xmlns:a14="http://schemas.microsoft.com/office/drawing/2010/main" val="0"/>
              </a:ext>
            </a:extLst>
          </a:blip>
          <a:srcRect b="50630"/>
          <a:stretch>
            <a:fillRect/>
          </a:stretch>
        </p:blipFill>
        <p:spPr bwMode="auto">
          <a:xfrm>
            <a:off x="5521325" y="1690688"/>
            <a:ext cx="6030913"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C4E3311-ED35-4192-B219-2C0F6A49BB84}"/>
              </a:ext>
            </a:extLst>
          </p:cNvPr>
          <p:cNvSpPr/>
          <p:nvPr/>
        </p:nvSpPr>
        <p:spPr>
          <a:xfrm>
            <a:off x="552450" y="2179638"/>
            <a:ext cx="474663"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D7</a:t>
            </a:r>
          </a:p>
        </p:txBody>
      </p:sp>
      <p:sp>
        <p:nvSpPr>
          <p:cNvPr id="13" name="Rectangle 12">
            <a:extLst>
              <a:ext uri="{FF2B5EF4-FFF2-40B4-BE49-F238E27FC236}">
                <a16:creationId xmlns:a16="http://schemas.microsoft.com/office/drawing/2014/main" id="{A1578F8D-EE63-44CB-BD7B-C549C28A39CE}"/>
              </a:ext>
            </a:extLst>
          </p:cNvPr>
          <p:cNvSpPr/>
          <p:nvPr/>
        </p:nvSpPr>
        <p:spPr>
          <a:xfrm>
            <a:off x="5400675" y="2179638"/>
            <a:ext cx="474663"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D8</a:t>
            </a:r>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14">
            <a:extLst>
              <a:ext uri="{FF2B5EF4-FFF2-40B4-BE49-F238E27FC236}">
                <a16:creationId xmlns:a16="http://schemas.microsoft.com/office/drawing/2014/main" id="{B01C76D0-CCEC-4ACD-8049-AC7CA08BA0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8" y="1646238"/>
            <a:ext cx="5630862"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a:extLst>
              <a:ext uri="{FF2B5EF4-FFF2-40B4-BE49-F238E27FC236}">
                <a16:creationId xmlns:a16="http://schemas.microsoft.com/office/drawing/2014/main" id="{176948E4-3B54-479D-8DFB-E96B41FBED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244475"/>
            <a:ext cx="449897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itle 1">
            <a:extLst>
              <a:ext uri="{FF2B5EF4-FFF2-40B4-BE49-F238E27FC236}">
                <a16:creationId xmlns:a16="http://schemas.microsoft.com/office/drawing/2014/main" id="{A124BFC1-49FA-40A5-92DB-4AC72877D690}"/>
              </a:ext>
            </a:extLst>
          </p:cNvPr>
          <p:cNvSpPr>
            <a:spLocks noGrp="1"/>
          </p:cNvSpPr>
          <p:nvPr>
            <p:ph type="title"/>
          </p:nvPr>
        </p:nvSpPr>
        <p:spPr>
          <a:xfrm>
            <a:off x="838200" y="365125"/>
            <a:ext cx="10510838" cy="1325563"/>
          </a:xfrm>
        </p:spPr>
        <p:txBody>
          <a:bodyPr/>
          <a:lstStyle/>
          <a:p>
            <a:r>
              <a:rPr lang="en-US" altLang="en-US"/>
              <a:t>MBE Forms - Prime</a:t>
            </a:r>
          </a:p>
        </p:txBody>
      </p:sp>
      <p:sp>
        <p:nvSpPr>
          <p:cNvPr id="4" name="Footer Placeholder 3">
            <a:extLst>
              <a:ext uri="{FF2B5EF4-FFF2-40B4-BE49-F238E27FC236}">
                <a16:creationId xmlns:a16="http://schemas.microsoft.com/office/drawing/2014/main" id="{4C04D7CB-D767-4AE8-A16D-64A827FD12BE}"/>
              </a:ext>
            </a:extLst>
          </p:cNvPr>
          <p:cNvSpPr>
            <a:spLocks noGrp="1"/>
          </p:cNvSpPr>
          <p:nvPr>
            <p:ph type="ftr" sz="quarter" idx="11"/>
          </p:nvPr>
        </p:nvSpPr>
        <p:spPr/>
        <p:txBody>
          <a:bodyPr/>
          <a:lstStyle/>
          <a:p>
            <a:pPr>
              <a:defRPr/>
            </a:pPr>
            <a:r>
              <a:rPr lang="en-US"/>
              <a:t>For Internal Training Purposes Only</a:t>
            </a:r>
          </a:p>
        </p:txBody>
      </p:sp>
      <p:sp>
        <p:nvSpPr>
          <p:cNvPr id="55302" name="TextBox 6">
            <a:extLst>
              <a:ext uri="{FF2B5EF4-FFF2-40B4-BE49-F238E27FC236}">
                <a16:creationId xmlns:a16="http://schemas.microsoft.com/office/drawing/2014/main" id="{1D1000BB-1DCF-4B8D-911A-9CE5D1033A1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12" name="Rectangle 11">
            <a:extLst>
              <a:ext uri="{FF2B5EF4-FFF2-40B4-BE49-F238E27FC236}">
                <a16:creationId xmlns:a16="http://schemas.microsoft.com/office/drawing/2014/main" id="{5993BA19-59B2-425C-859B-CE8CABEFA8A6}"/>
              </a:ext>
            </a:extLst>
          </p:cNvPr>
          <p:cNvSpPr/>
          <p:nvPr/>
        </p:nvSpPr>
        <p:spPr>
          <a:xfrm>
            <a:off x="5767388" y="1490663"/>
            <a:ext cx="652462"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D24</a:t>
            </a:r>
          </a:p>
        </p:txBody>
      </p:sp>
      <p:sp>
        <p:nvSpPr>
          <p:cNvPr id="16" name="Rectangle 15">
            <a:extLst>
              <a:ext uri="{FF2B5EF4-FFF2-40B4-BE49-F238E27FC236}">
                <a16:creationId xmlns:a16="http://schemas.microsoft.com/office/drawing/2014/main" id="{778E3DED-8694-4AAB-8DF2-58E3F24697A4}"/>
              </a:ext>
            </a:extLst>
          </p:cNvPr>
          <p:cNvSpPr/>
          <p:nvPr/>
        </p:nvSpPr>
        <p:spPr>
          <a:xfrm>
            <a:off x="681038" y="1490663"/>
            <a:ext cx="652462" cy="400050"/>
          </a:xfrm>
          <a:prstGeom prst="rect">
            <a:avLst/>
          </a:prstGeom>
          <a:noFill/>
        </p:spPr>
        <p:txBody>
          <a:bodyPr>
            <a:spAutoFit/>
          </a:bodyPr>
          <a:lstStyle/>
          <a:p>
            <a:pPr algn="ctr" eaLnBrk="1" fontAlgn="auto" hangingPunct="1">
              <a:spcBef>
                <a:spcPts val="0"/>
              </a:spcBef>
              <a:spcAft>
                <a:spcPts val="0"/>
              </a:spcAft>
              <a:defRPr/>
            </a:pPr>
            <a:r>
              <a:rPr lang="en-US" sz="2000" dirty="0">
                <a:ln w="0"/>
                <a:effectLst>
                  <a:outerShdw blurRad="38100" dist="19050" dir="2700000" algn="tl" rotWithShape="0">
                    <a:schemeClr val="dk1">
                      <a:alpha val="40000"/>
                    </a:schemeClr>
                  </a:outerShdw>
                </a:effectLst>
                <a:latin typeface="+mn-lt"/>
              </a:rPr>
              <a:t>D10</a:t>
            </a:r>
          </a:p>
        </p:txBody>
      </p:sp>
    </p:spTree>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1"/>
          <p:cNvPicPr>
            <a:picLocks noChangeAspect="1"/>
          </p:cNvPicPr>
          <p:nvPr/>
        </p:nvPicPr>
        <p:blipFill>
          <a:blip r:embed="rId3">
            <a:extLst>
              <a:ext uri="{28A0092B-C50C-407E-A947-70E740481C1C}">
                <a14:useLocalDpi xmlns:a14="http://schemas.microsoft.com/office/drawing/2010/main" val="0"/>
              </a:ext>
            </a:extLst>
          </a:blip>
          <a:srcRect l="26582"/>
          <a:stretch>
            <a:fillRect/>
          </a:stretch>
        </p:blipFill>
        <p:spPr bwMode="auto">
          <a:xfrm flipH="1">
            <a:off x="9944100" y="0"/>
            <a:ext cx="224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0244" y="293914"/>
            <a:ext cx="10107386" cy="6427561"/>
          </a:xfrm>
        </p:spPr>
        <p:txBody>
          <a:bodyPr rtlCol="0">
            <a:noAutofit/>
          </a:bodyPr>
          <a:lstStyle/>
          <a:p>
            <a:pPr algn="ctr" fontAlgn="auto">
              <a:spcAft>
                <a:spcPts val="0"/>
              </a:spcAft>
              <a:defRPr/>
            </a:pPr>
            <a:r>
              <a:rPr lang="en-US" sz="9600" b="1" dirty="0">
                <a:ln w="0"/>
                <a:effectLst>
                  <a:outerShdw blurRad="38100" dist="38100" dir="2700000" algn="tl">
                    <a:srgbClr val="000000">
                      <a:alpha val="43137"/>
                    </a:srgbClr>
                  </a:outerShdw>
                </a:effectLst>
              </a:rPr>
              <a:t>Quarterly &amp; Annual Reporting</a:t>
            </a:r>
          </a:p>
        </p:txBody>
      </p:sp>
      <p:sp>
        <p:nvSpPr>
          <p:cNvPr id="4" name="Footer Placeholder 3"/>
          <p:cNvSpPr>
            <a:spLocks noGrp="1"/>
          </p:cNvSpPr>
          <p:nvPr>
            <p:ph type="ftr" sz="quarter" idx="11"/>
          </p:nvPr>
        </p:nvSpPr>
        <p:spPr/>
        <p:txBody>
          <a:bodyPr/>
          <a:lstStyle/>
          <a:p>
            <a:pPr>
              <a:defRPr/>
            </a:pPr>
            <a:r>
              <a:rPr lang="en-US"/>
              <a:t>For Internal Training Purposes Only</a:t>
            </a:r>
          </a:p>
        </p:txBody>
      </p:sp>
      <p:sp>
        <p:nvSpPr>
          <p:cNvPr id="107526" name="TextBox 6"/>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extLst>
      <p:ext uri="{BB962C8B-B14F-4D97-AF65-F5344CB8AC3E}">
        <p14:creationId xmlns:p14="http://schemas.microsoft.com/office/powerpoint/2010/main" val="1629717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9">
            <a:extLst>
              <a:ext uri="{FF2B5EF4-FFF2-40B4-BE49-F238E27FC236}">
                <a16:creationId xmlns:a16="http://schemas.microsoft.com/office/drawing/2014/main" id="{ED4909D4-4D71-4C31-B3E3-91DE0189B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190750"/>
            <a:ext cx="54165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a:extLst>
              <a:ext uri="{FF2B5EF4-FFF2-40B4-BE49-F238E27FC236}">
                <a16:creationId xmlns:a16="http://schemas.microsoft.com/office/drawing/2014/main" id="{5298B530-210E-4C66-A1EC-4F006843E880}"/>
              </a:ext>
            </a:extLst>
          </p:cNvPr>
          <p:cNvSpPr>
            <a:spLocks noGrp="1"/>
          </p:cNvSpPr>
          <p:nvPr>
            <p:ph type="title"/>
          </p:nvPr>
        </p:nvSpPr>
        <p:spPr/>
        <p:txBody>
          <a:bodyPr/>
          <a:lstStyle/>
          <a:p>
            <a:r>
              <a:rPr lang="en-US" altLang="en-US"/>
              <a:t>MBE Reporting Best Practices</a:t>
            </a:r>
          </a:p>
        </p:txBody>
      </p:sp>
      <p:sp>
        <p:nvSpPr>
          <p:cNvPr id="3" name="Content Placeholder 2">
            <a:extLst>
              <a:ext uri="{FF2B5EF4-FFF2-40B4-BE49-F238E27FC236}">
                <a16:creationId xmlns:a16="http://schemas.microsoft.com/office/drawing/2014/main" id="{2EE5B0EE-DF85-446C-A657-676101FB36FF}"/>
              </a:ext>
            </a:extLst>
          </p:cNvPr>
          <p:cNvSpPr>
            <a:spLocks noGrp="1"/>
          </p:cNvSpPr>
          <p:nvPr>
            <p:ph idx="1"/>
          </p:nvPr>
        </p:nvSpPr>
        <p:spPr>
          <a:xfrm>
            <a:off x="838200" y="1735138"/>
            <a:ext cx="10515600" cy="4156075"/>
          </a:xfrm>
        </p:spPr>
        <p:txBody>
          <a:bodyPr rtlCol="0">
            <a:normAutofit/>
          </a:bodyPr>
          <a:lstStyle/>
          <a:p>
            <a:pPr lvl="1" fontAlgn="auto">
              <a:spcAft>
                <a:spcPts val="0"/>
              </a:spcAft>
              <a:defRPr/>
            </a:pPr>
            <a:r>
              <a:rPr lang="en-US" dirty="0"/>
              <a:t>Reports need to be submitted in Excel for importing into database. Why?</a:t>
            </a:r>
          </a:p>
          <a:p>
            <a:pPr lvl="2" fontAlgn="auto">
              <a:spcAft>
                <a:spcPts val="0"/>
              </a:spcAft>
              <a:defRPr/>
            </a:pPr>
            <a:r>
              <a:rPr lang="en-US" dirty="0"/>
              <a:t>Combined data is transformed into metrics</a:t>
            </a:r>
          </a:p>
          <a:p>
            <a:pPr lvl="3" fontAlgn="auto">
              <a:spcAft>
                <a:spcPts val="0"/>
              </a:spcAft>
              <a:defRPr/>
            </a:pPr>
            <a:r>
              <a:rPr lang="en-US" dirty="0"/>
              <a:t>Measures our success</a:t>
            </a:r>
          </a:p>
          <a:p>
            <a:pPr lvl="3" fontAlgn="auto">
              <a:spcAft>
                <a:spcPts val="0"/>
              </a:spcAft>
              <a:defRPr/>
            </a:pPr>
            <a:r>
              <a:rPr lang="en-US" dirty="0"/>
              <a:t>Allows us to see trends (positive or negative)</a:t>
            </a:r>
          </a:p>
          <a:p>
            <a:pPr lvl="1" fontAlgn="auto">
              <a:spcAft>
                <a:spcPts val="0"/>
              </a:spcAft>
              <a:defRPr/>
            </a:pPr>
            <a:r>
              <a:rPr lang="en-US" dirty="0"/>
              <a:t>Timely data submissions.  Why?</a:t>
            </a:r>
          </a:p>
          <a:p>
            <a:pPr lvl="2" fontAlgn="auto">
              <a:spcAft>
                <a:spcPts val="0"/>
              </a:spcAft>
              <a:defRPr/>
            </a:pPr>
            <a:r>
              <a:rPr lang="en-US" dirty="0"/>
              <a:t>Allows GOSBA time to review data for errors</a:t>
            </a:r>
          </a:p>
          <a:p>
            <a:pPr lvl="2" fontAlgn="auto">
              <a:spcAft>
                <a:spcPts val="0"/>
              </a:spcAft>
              <a:defRPr/>
            </a:pPr>
            <a:r>
              <a:rPr lang="en-US" dirty="0"/>
              <a:t>Allows timely publication of the</a:t>
            </a:r>
          </a:p>
          <a:p>
            <a:pPr marL="914400" lvl="2" indent="0" fontAlgn="auto">
              <a:spcAft>
                <a:spcPts val="0"/>
              </a:spcAft>
              <a:buFont typeface="Arial" panose="020B0604020202020204" pitchFamily="34" charset="0"/>
              <a:buNone/>
              <a:defRPr/>
            </a:pPr>
            <a:r>
              <a:rPr lang="en-US" dirty="0"/>
              <a:t>    legislatively mandated annual report.</a:t>
            </a:r>
          </a:p>
          <a:p>
            <a:pPr lvl="1" fontAlgn="auto">
              <a:spcAft>
                <a:spcPts val="0"/>
              </a:spcAft>
              <a:defRPr/>
            </a:pPr>
            <a:endParaRPr lang="en-US" dirty="0"/>
          </a:p>
          <a:p>
            <a:pPr marL="457200" lvl="1" indent="0" fontAlgn="auto">
              <a:spcAft>
                <a:spcPts val="0"/>
              </a:spcAft>
              <a:buFont typeface="Arial" panose="020B0604020202020204" pitchFamily="34" charset="0"/>
              <a:buNone/>
              <a:defRPr/>
            </a:pPr>
            <a:endParaRPr lang="en-US" dirty="0"/>
          </a:p>
          <a:p>
            <a:pPr lvl="1" fontAlgn="auto">
              <a:spcAft>
                <a:spcPts val="0"/>
              </a:spcAft>
              <a:defRPr/>
            </a:pPr>
            <a:endParaRPr lang="en-US" dirty="0"/>
          </a:p>
        </p:txBody>
      </p:sp>
      <p:sp>
        <p:nvSpPr>
          <p:cNvPr id="4" name="Footer Placeholder 3">
            <a:extLst>
              <a:ext uri="{FF2B5EF4-FFF2-40B4-BE49-F238E27FC236}">
                <a16:creationId xmlns:a16="http://schemas.microsoft.com/office/drawing/2014/main" id="{C4AFE057-66B3-4386-B958-C1CEDA611E32}"/>
              </a:ext>
            </a:extLst>
          </p:cNvPr>
          <p:cNvSpPr>
            <a:spLocks noGrp="1"/>
          </p:cNvSpPr>
          <p:nvPr>
            <p:ph type="ftr" sz="quarter" idx="11"/>
          </p:nvPr>
        </p:nvSpPr>
        <p:spPr/>
        <p:txBody>
          <a:bodyPr/>
          <a:lstStyle/>
          <a:p>
            <a:pPr>
              <a:defRPr/>
            </a:pPr>
            <a:r>
              <a:rPr lang="en-US"/>
              <a:t>For Internal Training Purposes Only</a:t>
            </a:r>
            <a:endParaRPr lang="en-US" dirty="0"/>
          </a:p>
        </p:txBody>
      </p:sp>
      <p:sp>
        <p:nvSpPr>
          <p:cNvPr id="58374" name="TextBox 6">
            <a:extLst>
              <a:ext uri="{FF2B5EF4-FFF2-40B4-BE49-F238E27FC236}">
                <a16:creationId xmlns:a16="http://schemas.microsoft.com/office/drawing/2014/main" id="{33ADF141-14F9-4036-8846-00A0C36841CB}"/>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FBB29B7-FABD-44FD-B29F-15488A495988}"/>
              </a:ext>
            </a:extLst>
          </p:cNvPr>
          <p:cNvSpPr>
            <a:spLocks noGrp="1"/>
          </p:cNvSpPr>
          <p:nvPr>
            <p:ph type="title"/>
          </p:nvPr>
        </p:nvSpPr>
        <p:spPr/>
        <p:txBody>
          <a:bodyPr/>
          <a:lstStyle/>
          <a:p>
            <a:r>
              <a:rPr lang="en-US" altLang="en-US"/>
              <a:t>MBE Reporting Best Practices </a:t>
            </a:r>
            <a:r>
              <a:rPr lang="en-US" altLang="en-US" sz="3200"/>
              <a:t>(cont.)</a:t>
            </a:r>
            <a:endParaRPr lang="en-US" altLang="en-US"/>
          </a:p>
        </p:txBody>
      </p:sp>
      <p:sp>
        <p:nvSpPr>
          <p:cNvPr id="59395" name="Content Placeholder 2">
            <a:extLst>
              <a:ext uri="{FF2B5EF4-FFF2-40B4-BE49-F238E27FC236}">
                <a16:creationId xmlns:a16="http://schemas.microsoft.com/office/drawing/2014/main" id="{7EDA04E7-08B0-4CD5-B3AE-38E8F557C765}"/>
              </a:ext>
            </a:extLst>
          </p:cNvPr>
          <p:cNvSpPr>
            <a:spLocks noGrp="1"/>
          </p:cNvSpPr>
          <p:nvPr>
            <p:ph idx="1"/>
          </p:nvPr>
        </p:nvSpPr>
        <p:spPr>
          <a:xfrm>
            <a:off x="838200" y="1735138"/>
            <a:ext cx="10515600" cy="4043362"/>
          </a:xfrm>
        </p:spPr>
        <p:txBody>
          <a:bodyPr/>
          <a:lstStyle/>
          <a:p>
            <a:pPr lvl="1"/>
            <a:r>
              <a:rPr lang="en-US" altLang="en-US"/>
              <a:t>Review the latest FY Reporting Manual to refresh your memory and make note of any changes before completing your reports.</a:t>
            </a:r>
          </a:p>
          <a:p>
            <a:pPr lvl="1"/>
            <a:r>
              <a:rPr lang="en-US" altLang="en-US"/>
              <a:t>Prepare your report as soon as possible in case some corrections are required.</a:t>
            </a:r>
          </a:p>
          <a:p>
            <a:pPr lvl="1"/>
            <a:r>
              <a:rPr lang="en-US" altLang="en-US"/>
              <a:t>Use only the latest templates posted in the MBE Toolkit for your reports:   </a:t>
            </a:r>
            <a:r>
              <a:rPr lang="en-US" altLang="en-US">
                <a:hlinkClick r:id="rId4"/>
              </a:rPr>
              <a:t>https://gomdsmallbiz.maryland.gov/Pages/Reporting-Tool-MBE.aspx</a:t>
            </a:r>
            <a:endParaRPr lang="en-US" altLang="en-US"/>
          </a:p>
          <a:p>
            <a:pPr lvl="1"/>
            <a:r>
              <a:rPr lang="en-US" altLang="en-US"/>
              <a:t>Provided backup data with your report submissions.</a:t>
            </a:r>
          </a:p>
          <a:p>
            <a:pPr lvl="1"/>
            <a:r>
              <a:rPr lang="en-US" altLang="en-US"/>
              <a:t>In addition to backup data, every report should contain Form 1/2, Form 3 submission summary, Contract Inventory Sheet, and SIGNED summary statement.</a:t>
            </a:r>
          </a:p>
          <a:p>
            <a:pPr lvl="1"/>
            <a:r>
              <a:rPr lang="en-US" altLang="en-US"/>
              <a:t>Contact Nichelle Johnson immediately with questions</a:t>
            </a:r>
          </a:p>
          <a:p>
            <a:pPr lvl="1"/>
            <a:endParaRPr lang="en-US" altLang="en-US"/>
          </a:p>
          <a:p>
            <a:pPr lvl="1"/>
            <a:endParaRPr lang="en-US" altLang="en-US"/>
          </a:p>
        </p:txBody>
      </p:sp>
      <p:sp>
        <p:nvSpPr>
          <p:cNvPr id="4" name="Footer Placeholder 3">
            <a:extLst>
              <a:ext uri="{FF2B5EF4-FFF2-40B4-BE49-F238E27FC236}">
                <a16:creationId xmlns:a16="http://schemas.microsoft.com/office/drawing/2014/main" id="{1A6072B2-9D8A-4E97-8FA0-12EDF4789EA2}"/>
              </a:ext>
            </a:extLst>
          </p:cNvPr>
          <p:cNvSpPr>
            <a:spLocks noGrp="1"/>
          </p:cNvSpPr>
          <p:nvPr>
            <p:ph type="ftr" sz="quarter" idx="11"/>
          </p:nvPr>
        </p:nvSpPr>
        <p:spPr/>
        <p:txBody>
          <a:bodyPr/>
          <a:lstStyle/>
          <a:p>
            <a:pPr>
              <a:defRPr/>
            </a:pPr>
            <a:r>
              <a:rPr lang="en-US"/>
              <a:t>For Internal Training Purposes Only</a:t>
            </a:r>
            <a:endParaRPr lang="en-US" dirty="0"/>
          </a:p>
        </p:txBody>
      </p:sp>
      <p:sp>
        <p:nvSpPr>
          <p:cNvPr id="59397" name="TextBox 6">
            <a:extLst>
              <a:ext uri="{FF2B5EF4-FFF2-40B4-BE49-F238E27FC236}">
                <a16:creationId xmlns:a16="http://schemas.microsoft.com/office/drawing/2014/main" id="{95627126-E6AB-4960-8D60-3E7A33929876}"/>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7C2C7BFE-33A0-427A-8B45-0F6F9B883D53}"/>
              </a:ext>
            </a:extLst>
          </p:cNvPr>
          <p:cNvSpPr>
            <a:spLocks noGrp="1"/>
          </p:cNvSpPr>
          <p:nvPr>
            <p:ph type="title"/>
          </p:nvPr>
        </p:nvSpPr>
        <p:spPr/>
        <p:txBody>
          <a:bodyPr/>
          <a:lstStyle/>
          <a:p>
            <a:r>
              <a:rPr lang="en-US" altLang="en-US"/>
              <a:t>Source Documents</a:t>
            </a:r>
          </a:p>
        </p:txBody>
      </p:sp>
      <p:pic>
        <p:nvPicPr>
          <p:cNvPr id="62467" name="Content Placeholder 4">
            <a:extLst>
              <a:ext uri="{FF2B5EF4-FFF2-40B4-BE49-F238E27FC236}">
                <a16:creationId xmlns:a16="http://schemas.microsoft.com/office/drawing/2014/main" id="{AE710ED6-E8A1-4AA5-B9A1-98AE3279846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06438" y="1320800"/>
            <a:ext cx="5203825" cy="4991100"/>
          </a:xfrm>
        </p:spPr>
      </p:pic>
      <p:sp>
        <p:nvSpPr>
          <p:cNvPr id="4" name="Footer Placeholder 3">
            <a:extLst>
              <a:ext uri="{FF2B5EF4-FFF2-40B4-BE49-F238E27FC236}">
                <a16:creationId xmlns:a16="http://schemas.microsoft.com/office/drawing/2014/main" id="{4AA2A190-6D2C-43D9-B1C9-454A59483D9D}"/>
              </a:ext>
            </a:extLst>
          </p:cNvPr>
          <p:cNvSpPr>
            <a:spLocks noGrp="1"/>
          </p:cNvSpPr>
          <p:nvPr>
            <p:ph type="ftr" sz="quarter" idx="11"/>
          </p:nvPr>
        </p:nvSpPr>
        <p:spPr/>
        <p:txBody>
          <a:bodyPr/>
          <a:lstStyle/>
          <a:p>
            <a:pPr>
              <a:defRPr/>
            </a:pPr>
            <a:r>
              <a:rPr lang="en-US"/>
              <a:t>For Internal Training Purposes Only</a:t>
            </a:r>
          </a:p>
        </p:txBody>
      </p:sp>
      <p:pic>
        <p:nvPicPr>
          <p:cNvPr id="62469" name="Picture 5">
            <a:extLst>
              <a:ext uri="{FF2B5EF4-FFF2-40B4-BE49-F238E27FC236}">
                <a16:creationId xmlns:a16="http://schemas.microsoft.com/office/drawing/2014/main" id="{B06D3C54-E032-454E-8CBD-BF21B86CE9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5325" y="188913"/>
            <a:ext cx="6054725"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6">
            <a:extLst>
              <a:ext uri="{FF2B5EF4-FFF2-40B4-BE49-F238E27FC236}">
                <a16:creationId xmlns:a16="http://schemas.microsoft.com/office/drawing/2014/main" id="{39209120-5890-4DF5-B7E2-6140B47787E1}"/>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ctr" eaLnBrk="1" hangingPunct="1"/>
            <a:r>
              <a:rPr lang="en-US" altLang="en-US" b="1" dirty="0"/>
              <a:t>2020 LEGISLATIVE SESSION UPDATES</a:t>
            </a:r>
            <a:endParaRPr lang="en-US" altLang="en-US" dirty="0"/>
          </a:p>
        </p:txBody>
      </p:sp>
      <p:sp>
        <p:nvSpPr>
          <p:cNvPr id="3" name="Content Placeholder 2"/>
          <p:cNvSpPr>
            <a:spLocks noGrp="1"/>
          </p:cNvSpPr>
          <p:nvPr>
            <p:ph idx="1"/>
          </p:nvPr>
        </p:nvSpPr>
        <p:spPr>
          <a:xfrm>
            <a:off x="838200" y="2201863"/>
            <a:ext cx="10515600" cy="1052512"/>
          </a:xfrm>
        </p:spPr>
        <p:txBody>
          <a:bodyPr rtlCol="0">
            <a:normAutofit fontScale="85000" lnSpcReduction="20000"/>
          </a:bodyPr>
          <a:lstStyle/>
          <a:p>
            <a:pPr marL="0" indent="0" algn="ctr" eaLnBrk="1" fontAlgn="auto" hangingPunct="1">
              <a:spcAft>
                <a:spcPts val="0"/>
              </a:spcAft>
              <a:buFont typeface="Arial" panose="020B0604020202020204" pitchFamily="34" charset="0"/>
              <a:buNone/>
              <a:defRPr/>
            </a:pPr>
            <a:r>
              <a:rPr lang="en-US" sz="4400" dirty="0">
                <a:ln w="0"/>
                <a:solidFill>
                  <a:prstClr val="black"/>
                </a:solidFill>
                <a:effectLst>
                  <a:outerShdw blurRad="38100" dist="19050" dir="2700000" algn="tl" rotWithShape="0">
                    <a:prstClr val="black">
                      <a:alpha val="40000"/>
                    </a:prstClr>
                  </a:outerShdw>
                </a:effectLst>
              </a:rPr>
              <a:t>Chantal Kai-Lewis</a:t>
            </a:r>
          </a:p>
          <a:p>
            <a:pPr marL="0" indent="0" algn="ctr" eaLnBrk="1" fontAlgn="auto" hangingPunct="1">
              <a:spcAft>
                <a:spcPts val="0"/>
              </a:spcAft>
              <a:buFont typeface="Arial" panose="020B0604020202020204" pitchFamily="34" charset="0"/>
              <a:buNone/>
              <a:defRPr/>
            </a:pPr>
            <a:r>
              <a:rPr lang="en-US" sz="4400" dirty="0">
                <a:ln w="0"/>
                <a:solidFill>
                  <a:prstClr val="black"/>
                </a:solidFill>
                <a:effectLst>
                  <a:outerShdw blurRad="38100" dist="19050" dir="2700000" algn="tl" rotWithShape="0">
                    <a:prstClr val="black">
                      <a:alpha val="40000"/>
                    </a:prstClr>
                  </a:outerShdw>
                </a:effectLst>
              </a:rPr>
              <a:t>Legal &amp; Policy Advisor</a:t>
            </a:r>
          </a:p>
        </p:txBody>
      </p:sp>
      <p:sp>
        <p:nvSpPr>
          <p:cNvPr id="4" name="Footer Placeholder 3"/>
          <p:cNvSpPr>
            <a:spLocks noGrp="1"/>
          </p:cNvSpPr>
          <p:nvPr>
            <p:ph type="ftr" sz="quarter" idx="11"/>
          </p:nvPr>
        </p:nvSpPr>
        <p:spPr/>
        <p:txBody>
          <a:bodyPr/>
          <a:lstStyle/>
          <a:p>
            <a:pPr>
              <a:defRPr/>
            </a:pPr>
            <a:r>
              <a:rPr lang="en-US"/>
              <a:t>For Internal Training Purposes Only</a:t>
            </a:r>
          </a:p>
        </p:txBody>
      </p:sp>
      <p:sp>
        <p:nvSpPr>
          <p:cNvPr id="24581" name="TextBox 6"/>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dirty="0">
                <a:latin typeface="Arial Narrow" panose="020B0606020202030204" pitchFamily="34" charset="0"/>
              </a:rPr>
              <a:t>Governor’s Office of Small, Minority &amp; Women Business Affairs</a:t>
            </a:r>
          </a:p>
        </p:txBody>
      </p:sp>
      <p:pic>
        <p:nvPicPr>
          <p:cNvPr id="11" name="Picture 10"/>
          <p:cNvPicPr>
            <a:picLocks noChangeAspect="1"/>
          </p:cNvPicPr>
          <p:nvPr/>
        </p:nvPicPr>
        <p:blipFill>
          <a:blip r:embed="rId3"/>
          <a:stretch>
            <a:fillRect/>
          </a:stretch>
        </p:blipFill>
        <p:spPr>
          <a:xfrm>
            <a:off x="4038600" y="3254221"/>
            <a:ext cx="3889585" cy="259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315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994E179-EE4A-415A-A3B0-1D3D814703BB}"/>
              </a:ext>
            </a:extLst>
          </p:cNvPr>
          <p:cNvSpPr>
            <a:spLocks noGrp="1"/>
          </p:cNvSpPr>
          <p:nvPr>
            <p:ph type="title"/>
          </p:nvPr>
        </p:nvSpPr>
        <p:spPr/>
        <p:txBody>
          <a:bodyPr/>
          <a:lstStyle/>
          <a:p>
            <a:r>
              <a:rPr lang="en-US" altLang="en-US" b="1" dirty="0">
                <a:solidFill>
                  <a:srgbClr val="FF0000"/>
                </a:solidFill>
              </a:rPr>
              <a:t>Important Note:</a:t>
            </a:r>
          </a:p>
        </p:txBody>
      </p:sp>
      <p:sp>
        <p:nvSpPr>
          <p:cNvPr id="64515" name="Content Placeholder 2">
            <a:extLst>
              <a:ext uri="{FF2B5EF4-FFF2-40B4-BE49-F238E27FC236}">
                <a16:creationId xmlns:a16="http://schemas.microsoft.com/office/drawing/2014/main" id="{F74126DE-45BD-4E43-ADAC-53795A77039C}"/>
              </a:ext>
            </a:extLst>
          </p:cNvPr>
          <p:cNvSpPr>
            <a:spLocks noGrp="1"/>
          </p:cNvSpPr>
          <p:nvPr>
            <p:ph idx="1"/>
          </p:nvPr>
        </p:nvSpPr>
        <p:spPr/>
        <p:txBody>
          <a:bodyPr/>
          <a:lstStyle/>
          <a:p>
            <a:r>
              <a:rPr lang="en-US" altLang="en-US" dirty="0"/>
              <a:t>As of October 1, 2019, delegated procurements under the control agencies of the Departments of General Services, Budget and Management, and Information Technology move under the delegated control of the Department of General Services Office of State Procurement. </a:t>
            </a:r>
          </a:p>
          <a:p>
            <a:endParaRPr lang="en-US" altLang="en-US" dirty="0"/>
          </a:p>
        </p:txBody>
      </p:sp>
      <p:sp>
        <p:nvSpPr>
          <p:cNvPr id="4" name="Footer Placeholder 3">
            <a:extLst>
              <a:ext uri="{FF2B5EF4-FFF2-40B4-BE49-F238E27FC236}">
                <a16:creationId xmlns:a16="http://schemas.microsoft.com/office/drawing/2014/main" id="{FB3A4B42-66FE-4915-B6C2-33695C8171DC}"/>
              </a:ext>
            </a:extLst>
          </p:cNvPr>
          <p:cNvSpPr>
            <a:spLocks noGrp="1"/>
          </p:cNvSpPr>
          <p:nvPr>
            <p:ph type="ftr" sz="quarter" idx="11"/>
          </p:nvPr>
        </p:nvSpPr>
        <p:spPr/>
        <p:txBody>
          <a:bodyPr/>
          <a:lstStyle/>
          <a:p>
            <a:pPr>
              <a:defRPr/>
            </a:pPr>
            <a:r>
              <a:rPr lang="en-US"/>
              <a:t>For Internal Training Purposes Only</a:t>
            </a:r>
          </a:p>
        </p:txBody>
      </p:sp>
      <p:sp>
        <p:nvSpPr>
          <p:cNvPr id="64517" name="TextBox 6">
            <a:extLst>
              <a:ext uri="{FF2B5EF4-FFF2-40B4-BE49-F238E27FC236}">
                <a16:creationId xmlns:a16="http://schemas.microsoft.com/office/drawing/2014/main" id="{2FCED36E-D2F2-4EFC-A4CE-DCE9CE34590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76441D28-5355-4B13-978C-B6A436C931A0}"/>
              </a:ext>
            </a:extLst>
          </p:cNvPr>
          <p:cNvSpPr>
            <a:spLocks noGrp="1"/>
          </p:cNvSpPr>
          <p:nvPr>
            <p:ph type="title"/>
          </p:nvPr>
        </p:nvSpPr>
        <p:spPr/>
        <p:txBody>
          <a:bodyPr/>
          <a:lstStyle/>
          <a:p>
            <a:r>
              <a:rPr lang="en-US" altLang="en-US" dirty="0"/>
              <a:t>MBE Quarterly Report</a:t>
            </a:r>
          </a:p>
        </p:txBody>
      </p:sp>
      <p:sp>
        <p:nvSpPr>
          <p:cNvPr id="68611" name="Content Placeholder 2">
            <a:extLst>
              <a:ext uri="{FF2B5EF4-FFF2-40B4-BE49-F238E27FC236}">
                <a16:creationId xmlns:a16="http://schemas.microsoft.com/office/drawing/2014/main" id="{EC63D0F2-1B35-4747-AB69-400FF701D81C}"/>
              </a:ext>
            </a:extLst>
          </p:cNvPr>
          <p:cNvSpPr>
            <a:spLocks noGrp="1"/>
          </p:cNvSpPr>
          <p:nvPr>
            <p:ph idx="1"/>
          </p:nvPr>
        </p:nvSpPr>
        <p:spPr/>
        <p:txBody>
          <a:bodyPr/>
          <a:lstStyle/>
          <a:p>
            <a:r>
              <a:rPr lang="en-US" altLang="en-US" dirty="0"/>
              <a:t>Use the Quarterly Form 1 / 2 only.  Found in the MBE Reporting toolkit, scroll down to see it.</a:t>
            </a:r>
          </a:p>
          <a:p>
            <a:r>
              <a:rPr lang="en-US" altLang="en-US" dirty="0"/>
              <a:t>Same general rules as Annual Report, except you include payment data broken down by MBE Classification on Form 2 and total payments to all PRIMES on Form 1.</a:t>
            </a:r>
          </a:p>
          <a:p>
            <a:endParaRPr lang="en-US" altLang="en-US" dirty="0"/>
          </a:p>
          <a:p>
            <a:endParaRPr lang="en-US" altLang="en-US" dirty="0"/>
          </a:p>
          <a:p>
            <a:endParaRPr lang="en-US" altLang="en-US" dirty="0"/>
          </a:p>
          <a:p>
            <a:endParaRPr lang="en-US" altLang="en-US" dirty="0"/>
          </a:p>
        </p:txBody>
      </p:sp>
      <p:sp>
        <p:nvSpPr>
          <p:cNvPr id="4" name="Footer Placeholder 3">
            <a:extLst>
              <a:ext uri="{FF2B5EF4-FFF2-40B4-BE49-F238E27FC236}">
                <a16:creationId xmlns:a16="http://schemas.microsoft.com/office/drawing/2014/main" id="{B28DC335-B4B7-4B3D-AD55-D9E3A2C3071E}"/>
              </a:ext>
            </a:extLst>
          </p:cNvPr>
          <p:cNvSpPr>
            <a:spLocks noGrp="1"/>
          </p:cNvSpPr>
          <p:nvPr>
            <p:ph type="ftr" sz="quarter" idx="11"/>
          </p:nvPr>
        </p:nvSpPr>
        <p:spPr/>
        <p:txBody>
          <a:bodyPr/>
          <a:lstStyle/>
          <a:p>
            <a:pPr>
              <a:defRPr/>
            </a:pPr>
            <a:r>
              <a:rPr lang="en-US"/>
              <a:t>For Internal Training Purposes Only</a:t>
            </a:r>
          </a:p>
        </p:txBody>
      </p:sp>
      <p:sp>
        <p:nvSpPr>
          <p:cNvPr id="68613" name="TextBox 6">
            <a:extLst>
              <a:ext uri="{FF2B5EF4-FFF2-40B4-BE49-F238E27FC236}">
                <a16:creationId xmlns:a16="http://schemas.microsoft.com/office/drawing/2014/main" id="{431E3F8A-AEE6-43EB-9B38-E4A85D74CF5C}"/>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06C68B5D-38BD-48AD-806F-1B531FFBDABE}"/>
              </a:ext>
            </a:extLst>
          </p:cNvPr>
          <p:cNvSpPr>
            <a:spLocks noGrp="1"/>
          </p:cNvSpPr>
          <p:nvPr>
            <p:ph type="title"/>
          </p:nvPr>
        </p:nvSpPr>
        <p:spPr/>
        <p:txBody>
          <a:bodyPr/>
          <a:lstStyle/>
          <a:p>
            <a:r>
              <a:rPr lang="en-US" altLang="en-US"/>
              <a:t>Form 2 Quarterly</a:t>
            </a:r>
          </a:p>
        </p:txBody>
      </p:sp>
      <p:pic>
        <p:nvPicPr>
          <p:cNvPr id="70659" name="Content Placeholder 7">
            <a:extLst>
              <a:ext uri="{FF2B5EF4-FFF2-40B4-BE49-F238E27FC236}">
                <a16:creationId xmlns:a16="http://schemas.microsoft.com/office/drawing/2014/main" id="{F12CD44C-F6C5-4D0F-B624-657DD5AF1F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7575" y="1652588"/>
            <a:ext cx="9564688" cy="4351337"/>
          </a:xfrm>
        </p:spPr>
      </p:pic>
      <p:sp>
        <p:nvSpPr>
          <p:cNvPr id="4" name="Footer Placeholder 3">
            <a:extLst>
              <a:ext uri="{FF2B5EF4-FFF2-40B4-BE49-F238E27FC236}">
                <a16:creationId xmlns:a16="http://schemas.microsoft.com/office/drawing/2014/main" id="{DB742796-57B8-4B38-941E-ED51C35DF848}"/>
              </a:ext>
            </a:extLst>
          </p:cNvPr>
          <p:cNvSpPr>
            <a:spLocks noGrp="1"/>
          </p:cNvSpPr>
          <p:nvPr>
            <p:ph type="ftr" sz="quarter" idx="11"/>
          </p:nvPr>
        </p:nvSpPr>
        <p:spPr/>
        <p:txBody>
          <a:bodyPr/>
          <a:lstStyle/>
          <a:p>
            <a:pPr>
              <a:defRPr/>
            </a:pPr>
            <a:r>
              <a:rPr lang="en-US"/>
              <a:t>For Internal Training Purposes Only</a:t>
            </a:r>
          </a:p>
        </p:txBody>
      </p:sp>
      <p:sp>
        <p:nvSpPr>
          <p:cNvPr id="70661" name="TextBox 6">
            <a:extLst>
              <a:ext uri="{FF2B5EF4-FFF2-40B4-BE49-F238E27FC236}">
                <a16:creationId xmlns:a16="http://schemas.microsoft.com/office/drawing/2014/main" id="{72B42AEE-3BD1-4308-95F2-18F40B32AC80}"/>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a:extLst>
              <a:ext uri="{FF2B5EF4-FFF2-40B4-BE49-F238E27FC236}">
                <a16:creationId xmlns:a16="http://schemas.microsoft.com/office/drawing/2014/main" id="{34C5E83E-96FC-4181-B74A-480C866159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2225" y="1354138"/>
            <a:ext cx="7927975"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itle 1">
            <a:extLst>
              <a:ext uri="{FF2B5EF4-FFF2-40B4-BE49-F238E27FC236}">
                <a16:creationId xmlns:a16="http://schemas.microsoft.com/office/drawing/2014/main" id="{04F9DC0A-3BBE-41D0-88FD-E11BE35A7F00}"/>
              </a:ext>
            </a:extLst>
          </p:cNvPr>
          <p:cNvSpPr>
            <a:spLocks noGrp="1"/>
          </p:cNvSpPr>
          <p:nvPr>
            <p:ph type="title"/>
          </p:nvPr>
        </p:nvSpPr>
        <p:spPr/>
        <p:txBody>
          <a:bodyPr/>
          <a:lstStyle/>
          <a:p>
            <a:r>
              <a:rPr lang="en-US" altLang="en-US"/>
              <a:t>Form 1 Quarterly</a:t>
            </a:r>
          </a:p>
        </p:txBody>
      </p:sp>
      <p:sp>
        <p:nvSpPr>
          <p:cNvPr id="4" name="Footer Placeholder 3">
            <a:extLst>
              <a:ext uri="{FF2B5EF4-FFF2-40B4-BE49-F238E27FC236}">
                <a16:creationId xmlns:a16="http://schemas.microsoft.com/office/drawing/2014/main" id="{1FB980C3-EA31-4892-B123-749B9117996B}"/>
              </a:ext>
            </a:extLst>
          </p:cNvPr>
          <p:cNvSpPr>
            <a:spLocks noGrp="1"/>
          </p:cNvSpPr>
          <p:nvPr>
            <p:ph type="ftr" sz="quarter" idx="11"/>
          </p:nvPr>
        </p:nvSpPr>
        <p:spPr/>
        <p:txBody>
          <a:bodyPr/>
          <a:lstStyle/>
          <a:p>
            <a:pPr>
              <a:defRPr/>
            </a:pPr>
            <a:r>
              <a:rPr lang="en-US"/>
              <a:t>For Internal Training Purposes Only</a:t>
            </a:r>
          </a:p>
        </p:txBody>
      </p:sp>
      <p:sp>
        <p:nvSpPr>
          <p:cNvPr id="71685" name="TextBox 6">
            <a:extLst>
              <a:ext uri="{FF2B5EF4-FFF2-40B4-BE49-F238E27FC236}">
                <a16:creationId xmlns:a16="http://schemas.microsoft.com/office/drawing/2014/main" id="{892943CE-50D5-4073-B51C-CCAB4667A68E}"/>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A34BF090-68FA-4614-AF70-87E51B398437}"/>
              </a:ext>
            </a:extLst>
          </p:cNvPr>
          <p:cNvSpPr>
            <a:spLocks noGrp="1"/>
          </p:cNvSpPr>
          <p:nvPr>
            <p:ph type="title"/>
          </p:nvPr>
        </p:nvSpPr>
        <p:spPr/>
        <p:txBody>
          <a:bodyPr/>
          <a:lstStyle/>
          <a:p>
            <a:r>
              <a:rPr lang="en-US" altLang="en-US"/>
              <a:t>Form 1 / 2 Annual Report</a:t>
            </a:r>
          </a:p>
        </p:txBody>
      </p:sp>
      <p:sp>
        <p:nvSpPr>
          <p:cNvPr id="3" name="Content Placeholder 2">
            <a:extLst>
              <a:ext uri="{FF2B5EF4-FFF2-40B4-BE49-F238E27FC236}">
                <a16:creationId xmlns:a16="http://schemas.microsoft.com/office/drawing/2014/main" id="{4669A115-4B92-4053-98F9-A89044E3118E}"/>
              </a:ext>
            </a:extLst>
          </p:cNvPr>
          <p:cNvSpPr>
            <a:spLocks noGrp="1"/>
          </p:cNvSpPr>
          <p:nvPr>
            <p:ph idx="1"/>
          </p:nvPr>
        </p:nvSpPr>
        <p:spPr/>
        <p:txBody>
          <a:bodyPr rtlCol="0">
            <a:normAutofit fontScale="92500" lnSpcReduction="20000"/>
          </a:bodyPr>
          <a:lstStyle/>
          <a:p>
            <a:pPr fontAlgn="auto">
              <a:spcAft>
                <a:spcPts val="0"/>
              </a:spcAft>
              <a:defRPr/>
            </a:pPr>
            <a:r>
              <a:rPr lang="en-US" dirty="0"/>
              <a:t>Use the Annual Form only.  Found in the MBE Reporting toolkit with the rest of the Annual Report templates and Manual.</a:t>
            </a:r>
          </a:p>
          <a:p>
            <a:pPr fontAlgn="auto">
              <a:spcAft>
                <a:spcPts val="0"/>
              </a:spcAft>
              <a:defRPr/>
            </a:pPr>
            <a:r>
              <a:rPr lang="en-US" dirty="0"/>
              <a:t>Prepare Form 2 First, data will link to the Form 1 cells in blue.</a:t>
            </a:r>
          </a:p>
          <a:p>
            <a:pPr fontAlgn="auto">
              <a:spcAft>
                <a:spcPts val="0"/>
              </a:spcAft>
              <a:defRPr/>
            </a:pPr>
            <a:r>
              <a:rPr lang="en-US" dirty="0"/>
              <a:t>Direct Vouchers and Credit Cards are considered </a:t>
            </a:r>
            <a:r>
              <a:rPr lang="en-US" b="1" u="sng" dirty="0"/>
              <a:t>both</a:t>
            </a:r>
            <a:r>
              <a:rPr lang="en-US" dirty="0"/>
              <a:t> an Award and Payment and should therefore appear on Form 1 / 2 and Form 3.</a:t>
            </a:r>
          </a:p>
          <a:p>
            <a:pPr fontAlgn="auto">
              <a:spcAft>
                <a:spcPts val="0"/>
              </a:spcAft>
              <a:defRPr/>
            </a:pPr>
            <a:r>
              <a:rPr lang="en-US" dirty="0"/>
              <a:t>Do not double count payments – If entire contract is listed under a PRIME, do not include it in the subcontractor section (such as in the case of a self performing prime).</a:t>
            </a:r>
          </a:p>
          <a:p>
            <a:pPr fontAlgn="auto">
              <a:spcAft>
                <a:spcPts val="0"/>
              </a:spcAft>
              <a:defRPr/>
            </a:pPr>
            <a:r>
              <a:rPr lang="en-US" dirty="0"/>
              <a:t>Do not put negative figures in Form 1 / 2.</a:t>
            </a:r>
          </a:p>
          <a:p>
            <a:pPr fontAlgn="auto">
              <a:spcAft>
                <a:spcPts val="0"/>
              </a:spcAft>
              <a:defRPr/>
            </a:pPr>
            <a:r>
              <a:rPr lang="en-US" dirty="0"/>
              <a:t>If </a:t>
            </a:r>
            <a:r>
              <a:rPr lang="en-US" b="1" dirty="0">
                <a:solidFill>
                  <a:srgbClr val="FF0000"/>
                </a:solidFill>
                <a:effectLst>
                  <a:outerShdw blurRad="38100" dist="38100" dir="2700000" algn="tl">
                    <a:srgbClr val="000000">
                      <a:alpha val="43137"/>
                    </a:srgbClr>
                  </a:outerShdw>
                </a:effectLst>
              </a:rPr>
              <a:t>RED</a:t>
            </a:r>
            <a:r>
              <a:rPr lang="en-US" dirty="0"/>
              <a:t> errors or codes appear in </a:t>
            </a:r>
            <a:r>
              <a:rPr lang="en-US" u="sng" dirty="0"/>
              <a:t>column M </a:t>
            </a:r>
            <a:r>
              <a:rPr lang="en-US" dirty="0"/>
              <a:t>when you complete your report, that means something is incorrect, review and, if needed, call GOSBA for help.  No percentage line can be more than 100% in column L.</a:t>
            </a:r>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p:txBody>
      </p:sp>
      <p:sp>
        <p:nvSpPr>
          <p:cNvPr id="4" name="Footer Placeholder 3">
            <a:extLst>
              <a:ext uri="{FF2B5EF4-FFF2-40B4-BE49-F238E27FC236}">
                <a16:creationId xmlns:a16="http://schemas.microsoft.com/office/drawing/2014/main" id="{7D8BC33A-DC33-4E0F-AB5F-93194F490458}"/>
              </a:ext>
            </a:extLst>
          </p:cNvPr>
          <p:cNvSpPr>
            <a:spLocks noGrp="1"/>
          </p:cNvSpPr>
          <p:nvPr>
            <p:ph type="ftr" sz="quarter" idx="11"/>
          </p:nvPr>
        </p:nvSpPr>
        <p:spPr/>
        <p:txBody>
          <a:bodyPr/>
          <a:lstStyle/>
          <a:p>
            <a:pPr>
              <a:defRPr/>
            </a:pPr>
            <a:r>
              <a:rPr lang="en-US"/>
              <a:t>For Internal Training Purposes Only</a:t>
            </a:r>
          </a:p>
        </p:txBody>
      </p:sp>
      <p:sp>
        <p:nvSpPr>
          <p:cNvPr id="65541" name="TextBox 6">
            <a:extLst>
              <a:ext uri="{FF2B5EF4-FFF2-40B4-BE49-F238E27FC236}">
                <a16:creationId xmlns:a16="http://schemas.microsoft.com/office/drawing/2014/main" id="{4FA31BC8-64FD-4E28-BE8E-36FCAC5BDEF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65542" name="Picture 4">
            <a:extLst>
              <a:ext uri="{FF2B5EF4-FFF2-40B4-BE49-F238E27FC236}">
                <a16:creationId xmlns:a16="http://schemas.microsoft.com/office/drawing/2014/main" id="{38A81767-FCFE-4EF7-8B9E-009DA2AAFE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2463" y="176213"/>
            <a:ext cx="31146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1480BF3D-9443-470E-97B9-74BB5EE772C0}"/>
              </a:ext>
            </a:extLst>
          </p:cNvPr>
          <p:cNvSpPr>
            <a:spLocks noGrp="1"/>
          </p:cNvSpPr>
          <p:nvPr>
            <p:ph type="title"/>
          </p:nvPr>
        </p:nvSpPr>
        <p:spPr/>
        <p:txBody>
          <a:bodyPr/>
          <a:lstStyle/>
          <a:p>
            <a:r>
              <a:rPr lang="en-US" altLang="en-US"/>
              <a:t>Form 1 Annual</a:t>
            </a:r>
          </a:p>
        </p:txBody>
      </p:sp>
      <p:pic>
        <p:nvPicPr>
          <p:cNvPr id="67587" name="Content Placeholder 4">
            <a:extLst>
              <a:ext uri="{FF2B5EF4-FFF2-40B4-BE49-F238E27FC236}">
                <a16:creationId xmlns:a16="http://schemas.microsoft.com/office/drawing/2014/main" id="{6E7CD59E-883B-4C92-A6DE-CFAB5164DFB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41388" y="1382713"/>
            <a:ext cx="9117012" cy="4664075"/>
          </a:xfrm>
        </p:spPr>
      </p:pic>
      <p:sp>
        <p:nvSpPr>
          <p:cNvPr id="4" name="Footer Placeholder 3">
            <a:extLst>
              <a:ext uri="{FF2B5EF4-FFF2-40B4-BE49-F238E27FC236}">
                <a16:creationId xmlns:a16="http://schemas.microsoft.com/office/drawing/2014/main" id="{FBB94D8B-5A46-4668-ABBD-998712A8494D}"/>
              </a:ext>
            </a:extLst>
          </p:cNvPr>
          <p:cNvSpPr>
            <a:spLocks noGrp="1"/>
          </p:cNvSpPr>
          <p:nvPr>
            <p:ph type="ftr" sz="quarter" idx="11"/>
          </p:nvPr>
        </p:nvSpPr>
        <p:spPr/>
        <p:txBody>
          <a:bodyPr/>
          <a:lstStyle/>
          <a:p>
            <a:pPr>
              <a:defRPr/>
            </a:pPr>
            <a:r>
              <a:rPr lang="en-US"/>
              <a:t>For Internal Training Purposes Only</a:t>
            </a:r>
          </a:p>
        </p:txBody>
      </p:sp>
      <p:sp>
        <p:nvSpPr>
          <p:cNvPr id="67589" name="TextBox 6">
            <a:extLst>
              <a:ext uri="{FF2B5EF4-FFF2-40B4-BE49-F238E27FC236}">
                <a16:creationId xmlns:a16="http://schemas.microsoft.com/office/drawing/2014/main" id="{271718D2-8C58-4D33-9D1E-ABCA16AC531A}"/>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6" name="Oval 5">
            <a:extLst>
              <a:ext uri="{FF2B5EF4-FFF2-40B4-BE49-F238E27FC236}">
                <a16:creationId xmlns:a16="http://schemas.microsoft.com/office/drawing/2014/main" id="{A1BA7CD6-2E52-4083-A081-A0BC66FA1E7C}"/>
              </a:ext>
            </a:extLst>
          </p:cNvPr>
          <p:cNvSpPr/>
          <p:nvPr/>
        </p:nvSpPr>
        <p:spPr>
          <a:xfrm>
            <a:off x="8993188" y="2960688"/>
            <a:ext cx="1168400" cy="838200"/>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8B226225-DB61-4D18-ABFE-B8362A69DAE6}"/>
              </a:ext>
            </a:extLst>
          </p:cNvPr>
          <p:cNvSpPr>
            <a:spLocks noGrp="1"/>
          </p:cNvSpPr>
          <p:nvPr>
            <p:ph type="title"/>
          </p:nvPr>
        </p:nvSpPr>
        <p:spPr/>
        <p:txBody>
          <a:bodyPr/>
          <a:lstStyle/>
          <a:p>
            <a:r>
              <a:rPr lang="en-US" altLang="en-US"/>
              <a:t>A Well Completed Form 1</a:t>
            </a:r>
          </a:p>
        </p:txBody>
      </p:sp>
      <p:pic>
        <p:nvPicPr>
          <p:cNvPr id="72707" name="Content Placeholder 4">
            <a:extLst>
              <a:ext uri="{FF2B5EF4-FFF2-40B4-BE49-F238E27FC236}">
                <a16:creationId xmlns:a16="http://schemas.microsoft.com/office/drawing/2014/main" id="{1D072DFA-092B-4373-956B-C226586CFC2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41388" y="1287463"/>
            <a:ext cx="7315200" cy="4716462"/>
          </a:xfrm>
        </p:spPr>
      </p:pic>
      <p:sp>
        <p:nvSpPr>
          <p:cNvPr id="4" name="Footer Placeholder 3">
            <a:extLst>
              <a:ext uri="{FF2B5EF4-FFF2-40B4-BE49-F238E27FC236}">
                <a16:creationId xmlns:a16="http://schemas.microsoft.com/office/drawing/2014/main" id="{40F00E7F-52B1-46C6-ADBC-703B5E2BAD92}"/>
              </a:ext>
            </a:extLst>
          </p:cNvPr>
          <p:cNvSpPr>
            <a:spLocks noGrp="1"/>
          </p:cNvSpPr>
          <p:nvPr>
            <p:ph type="ftr" sz="quarter" idx="11"/>
          </p:nvPr>
        </p:nvSpPr>
        <p:spPr/>
        <p:txBody>
          <a:bodyPr/>
          <a:lstStyle/>
          <a:p>
            <a:pPr>
              <a:defRPr/>
            </a:pPr>
            <a:r>
              <a:rPr lang="en-US"/>
              <a:t>For Internal Training Purposes Only</a:t>
            </a:r>
          </a:p>
        </p:txBody>
      </p:sp>
      <p:sp>
        <p:nvSpPr>
          <p:cNvPr id="72709" name="TextBox 6">
            <a:extLst>
              <a:ext uri="{FF2B5EF4-FFF2-40B4-BE49-F238E27FC236}">
                <a16:creationId xmlns:a16="http://schemas.microsoft.com/office/drawing/2014/main" id="{379D2580-84C7-40B9-8A27-C168D09AB2B7}"/>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72710" name="TextBox 5">
            <a:extLst>
              <a:ext uri="{FF2B5EF4-FFF2-40B4-BE49-F238E27FC236}">
                <a16:creationId xmlns:a16="http://schemas.microsoft.com/office/drawing/2014/main" id="{0831A79F-0EFC-4C7E-880D-B3F54C344D42}"/>
              </a:ext>
            </a:extLst>
          </p:cNvPr>
          <p:cNvSpPr txBox="1">
            <a:spLocks noChangeArrowheads="1"/>
          </p:cNvSpPr>
          <p:nvPr/>
        </p:nvSpPr>
        <p:spPr bwMode="auto">
          <a:xfrm>
            <a:off x="2582863" y="5203825"/>
            <a:ext cx="952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700">
                <a:latin typeface="Arial" panose="020B0604020202020204" pitchFamily="34" charset="0"/>
                <a:cs typeface="Arial" panose="020B0604020202020204" pitchFamily="34" charset="0"/>
              </a:rPr>
              <a:t>09/15/2019</a:t>
            </a:r>
          </a:p>
        </p:txBody>
      </p:sp>
      <p:pic>
        <p:nvPicPr>
          <p:cNvPr id="72711" name="Picture 9">
            <a:extLst>
              <a:ext uri="{FF2B5EF4-FFF2-40B4-BE49-F238E27FC236}">
                <a16:creationId xmlns:a16="http://schemas.microsoft.com/office/drawing/2014/main" id="{674E55C4-7424-48EA-A45F-94C0A77E84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1363" y="1690688"/>
            <a:ext cx="37544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5766462-B9F1-451E-BE96-E8CF4C050BBB}"/>
              </a:ext>
            </a:extLst>
          </p:cNvPr>
          <p:cNvSpPr txBox="1"/>
          <p:nvPr/>
        </p:nvSpPr>
        <p:spPr>
          <a:xfrm>
            <a:off x="2627349" y="4926366"/>
            <a:ext cx="686834" cy="192360"/>
          </a:xfrm>
          <a:prstGeom prst="rect">
            <a:avLst/>
          </a:prstGeom>
          <a:noFill/>
        </p:spPr>
        <p:txBody>
          <a:bodyPr wrap="square" rtlCol="0">
            <a:spAutoFit/>
          </a:bodyPr>
          <a:lstStyle/>
          <a:p>
            <a:r>
              <a:rPr lang="en-US" sz="650" dirty="0"/>
              <a:t>Pat Harrison,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B401D487-D7A2-4A78-9012-BD6549D7F1CA}"/>
              </a:ext>
            </a:extLst>
          </p:cNvPr>
          <p:cNvSpPr>
            <a:spLocks noGrp="1"/>
          </p:cNvSpPr>
          <p:nvPr>
            <p:ph type="title"/>
          </p:nvPr>
        </p:nvSpPr>
        <p:spPr/>
        <p:txBody>
          <a:bodyPr/>
          <a:lstStyle/>
          <a:p>
            <a:r>
              <a:rPr lang="en-US" altLang="en-US"/>
              <a:t>Form 3 Web Portal - Data Entry</a:t>
            </a:r>
          </a:p>
        </p:txBody>
      </p:sp>
      <p:sp>
        <p:nvSpPr>
          <p:cNvPr id="3" name="Content Placeholder 2">
            <a:extLst>
              <a:ext uri="{FF2B5EF4-FFF2-40B4-BE49-F238E27FC236}">
                <a16:creationId xmlns:a16="http://schemas.microsoft.com/office/drawing/2014/main" id="{6F6CBF25-7EA1-4800-BB0C-009425C1B7E7}"/>
              </a:ext>
            </a:extLst>
          </p:cNvPr>
          <p:cNvSpPr>
            <a:spLocks noGrp="1"/>
          </p:cNvSpPr>
          <p:nvPr>
            <p:ph idx="1"/>
          </p:nvPr>
        </p:nvSpPr>
        <p:spPr/>
        <p:txBody>
          <a:bodyPr rtlCol="0">
            <a:normAutofit fontScale="92500" lnSpcReduction="20000"/>
          </a:bodyPr>
          <a:lstStyle/>
          <a:p>
            <a:pPr fontAlgn="auto">
              <a:spcAft>
                <a:spcPts val="0"/>
              </a:spcAft>
              <a:defRPr/>
            </a:pPr>
            <a:r>
              <a:rPr lang="en-US" u="sng" dirty="0">
                <a:hlinkClick r:id="rId2"/>
              </a:rPr>
              <a:t>https://doit.state.md.us/MBEFORM #3/</a:t>
            </a:r>
            <a:endParaRPr lang="en-US" u="sng" dirty="0"/>
          </a:p>
          <a:p>
            <a:pPr fontAlgn="auto">
              <a:spcAft>
                <a:spcPts val="0"/>
              </a:spcAft>
              <a:defRPr/>
            </a:pPr>
            <a:r>
              <a:rPr lang="en-US" dirty="0"/>
              <a:t>Retrieve login info from GOSBA, if needed.</a:t>
            </a:r>
          </a:p>
          <a:p>
            <a:pPr fontAlgn="auto">
              <a:spcAft>
                <a:spcPts val="0"/>
              </a:spcAft>
              <a:defRPr/>
            </a:pPr>
            <a:r>
              <a:rPr lang="en-US" dirty="0"/>
              <a:t>Choose your method</a:t>
            </a:r>
          </a:p>
          <a:p>
            <a:pPr lvl="1" fontAlgn="auto">
              <a:spcAft>
                <a:spcPts val="0"/>
              </a:spcAft>
              <a:defRPr/>
            </a:pPr>
            <a:r>
              <a:rPr lang="en-US" dirty="0"/>
              <a:t>Manual Entry </a:t>
            </a:r>
            <a:r>
              <a:rPr lang="en-US" b="1" u="sng" dirty="0"/>
              <a:t>OR</a:t>
            </a:r>
          </a:p>
          <a:p>
            <a:pPr lvl="1" fontAlgn="auto">
              <a:spcAft>
                <a:spcPts val="0"/>
              </a:spcAft>
              <a:defRPr/>
            </a:pPr>
            <a:r>
              <a:rPr lang="en-US" dirty="0"/>
              <a:t>Import Template</a:t>
            </a:r>
          </a:p>
          <a:p>
            <a:pPr fontAlgn="auto">
              <a:spcAft>
                <a:spcPts val="0"/>
              </a:spcAft>
              <a:defRPr/>
            </a:pPr>
            <a:r>
              <a:rPr lang="en-US" dirty="0"/>
              <a:t>Be mindful, if you are using the import method, it will overwrite everything currently in working data.</a:t>
            </a:r>
          </a:p>
          <a:p>
            <a:pPr fontAlgn="auto">
              <a:spcAft>
                <a:spcPts val="0"/>
              </a:spcAft>
              <a:defRPr/>
            </a:pPr>
            <a:r>
              <a:rPr lang="en-US" dirty="0"/>
              <a:t>Manual entry requires that you delete expired contracts, update contracts from prior years with new payment data, and enter new contracts/payments</a:t>
            </a:r>
          </a:p>
          <a:p>
            <a:pPr fontAlgn="auto">
              <a:spcAft>
                <a:spcPts val="0"/>
              </a:spcAft>
              <a:defRPr/>
            </a:pPr>
            <a:r>
              <a:rPr lang="en-US" dirty="0"/>
              <a:t>No matter what method you choose, you must still submit for the reporting year.  Problems with submitting, contact GOSBA: 410-697-9605</a:t>
            </a:r>
          </a:p>
        </p:txBody>
      </p:sp>
      <p:sp>
        <p:nvSpPr>
          <p:cNvPr id="4" name="Footer Placeholder 3">
            <a:extLst>
              <a:ext uri="{FF2B5EF4-FFF2-40B4-BE49-F238E27FC236}">
                <a16:creationId xmlns:a16="http://schemas.microsoft.com/office/drawing/2014/main" id="{1490A0AD-21D1-4D06-93F2-8DE538E10F74}"/>
              </a:ext>
            </a:extLst>
          </p:cNvPr>
          <p:cNvSpPr>
            <a:spLocks noGrp="1"/>
          </p:cNvSpPr>
          <p:nvPr>
            <p:ph type="ftr" sz="quarter" idx="11"/>
          </p:nvPr>
        </p:nvSpPr>
        <p:spPr/>
        <p:txBody>
          <a:bodyPr/>
          <a:lstStyle/>
          <a:p>
            <a:pPr>
              <a:defRPr/>
            </a:pPr>
            <a:r>
              <a:rPr lang="en-US"/>
              <a:t>For Internal Training Purposes Only</a:t>
            </a:r>
          </a:p>
        </p:txBody>
      </p:sp>
      <p:sp>
        <p:nvSpPr>
          <p:cNvPr id="73733" name="TextBox 6">
            <a:extLst>
              <a:ext uri="{FF2B5EF4-FFF2-40B4-BE49-F238E27FC236}">
                <a16:creationId xmlns:a16="http://schemas.microsoft.com/office/drawing/2014/main" id="{082ECDD0-770F-494E-9C57-4A23ED7C9FFC}"/>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73734" name="Picture 5">
            <a:extLst>
              <a:ext uri="{FF2B5EF4-FFF2-40B4-BE49-F238E27FC236}">
                <a16:creationId xmlns:a16="http://schemas.microsoft.com/office/drawing/2014/main" id="{26E64768-D088-4F79-B067-629B29D0EE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66700"/>
            <a:ext cx="31146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2E564C82-6CDB-4632-8954-6FF278834B3E}"/>
              </a:ext>
            </a:extLst>
          </p:cNvPr>
          <p:cNvSpPr>
            <a:spLocks noGrp="1"/>
          </p:cNvSpPr>
          <p:nvPr>
            <p:ph type="title"/>
          </p:nvPr>
        </p:nvSpPr>
        <p:spPr/>
        <p:txBody>
          <a:bodyPr/>
          <a:lstStyle/>
          <a:p>
            <a:r>
              <a:rPr lang="en-US" altLang="en-US"/>
              <a:t>Form 3 Portal - Manual Entry</a:t>
            </a:r>
          </a:p>
        </p:txBody>
      </p:sp>
      <p:pic>
        <p:nvPicPr>
          <p:cNvPr id="74755" name="Content Placeholder 4">
            <a:extLst>
              <a:ext uri="{FF2B5EF4-FFF2-40B4-BE49-F238E27FC236}">
                <a16:creationId xmlns:a16="http://schemas.microsoft.com/office/drawing/2014/main" id="{0C2491C8-8173-40CB-ABDA-CA07363B068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76300" y="1363663"/>
            <a:ext cx="6900863" cy="4748212"/>
          </a:xfrm>
        </p:spPr>
      </p:pic>
      <p:sp>
        <p:nvSpPr>
          <p:cNvPr id="4" name="Footer Placeholder 3">
            <a:extLst>
              <a:ext uri="{FF2B5EF4-FFF2-40B4-BE49-F238E27FC236}">
                <a16:creationId xmlns:a16="http://schemas.microsoft.com/office/drawing/2014/main" id="{B5C03B09-7443-4ADA-8E7D-681006E347D9}"/>
              </a:ext>
            </a:extLst>
          </p:cNvPr>
          <p:cNvSpPr>
            <a:spLocks noGrp="1"/>
          </p:cNvSpPr>
          <p:nvPr>
            <p:ph type="ftr" sz="quarter" idx="11"/>
          </p:nvPr>
        </p:nvSpPr>
        <p:spPr/>
        <p:txBody>
          <a:bodyPr/>
          <a:lstStyle/>
          <a:p>
            <a:pPr>
              <a:defRPr/>
            </a:pPr>
            <a:r>
              <a:rPr lang="en-US"/>
              <a:t>For Internal Training Purposes Only</a:t>
            </a:r>
          </a:p>
        </p:txBody>
      </p:sp>
      <p:sp>
        <p:nvSpPr>
          <p:cNvPr id="74757" name="TextBox 6">
            <a:extLst>
              <a:ext uri="{FF2B5EF4-FFF2-40B4-BE49-F238E27FC236}">
                <a16:creationId xmlns:a16="http://schemas.microsoft.com/office/drawing/2014/main" id="{F7A25B09-653F-45C0-AAA6-70A5841F2BA6}"/>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43C51DD4-C31D-4888-A5DC-1D0592AB78F4}"/>
              </a:ext>
            </a:extLst>
          </p:cNvPr>
          <p:cNvSpPr>
            <a:spLocks noGrp="1"/>
          </p:cNvSpPr>
          <p:nvPr>
            <p:ph type="title"/>
          </p:nvPr>
        </p:nvSpPr>
        <p:spPr/>
        <p:txBody>
          <a:bodyPr/>
          <a:lstStyle/>
          <a:p>
            <a:r>
              <a:rPr lang="en-US" altLang="en-US"/>
              <a:t>Form 3 Portal - Manual Entry</a:t>
            </a:r>
          </a:p>
        </p:txBody>
      </p:sp>
      <p:pic>
        <p:nvPicPr>
          <p:cNvPr id="75779" name="Content Placeholder 4">
            <a:extLst>
              <a:ext uri="{FF2B5EF4-FFF2-40B4-BE49-F238E27FC236}">
                <a16:creationId xmlns:a16="http://schemas.microsoft.com/office/drawing/2014/main" id="{72D02C7A-1D51-47F4-B7D9-0F7C826BFEF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39738" y="1292225"/>
            <a:ext cx="7318375" cy="5173663"/>
          </a:xfrm>
        </p:spPr>
      </p:pic>
      <p:sp>
        <p:nvSpPr>
          <p:cNvPr id="4" name="Footer Placeholder 3">
            <a:extLst>
              <a:ext uri="{FF2B5EF4-FFF2-40B4-BE49-F238E27FC236}">
                <a16:creationId xmlns:a16="http://schemas.microsoft.com/office/drawing/2014/main" id="{8F5F5255-EFB8-48A0-A78E-630BE78C6A2F}"/>
              </a:ext>
            </a:extLst>
          </p:cNvPr>
          <p:cNvSpPr>
            <a:spLocks noGrp="1"/>
          </p:cNvSpPr>
          <p:nvPr>
            <p:ph type="ftr" sz="quarter" idx="11"/>
          </p:nvPr>
        </p:nvSpPr>
        <p:spPr/>
        <p:txBody>
          <a:bodyPr/>
          <a:lstStyle/>
          <a:p>
            <a:pPr>
              <a:defRPr/>
            </a:pPr>
            <a:r>
              <a:rPr lang="en-US"/>
              <a:t>For Internal Training Purposes Only</a:t>
            </a:r>
          </a:p>
        </p:txBody>
      </p:sp>
      <p:sp>
        <p:nvSpPr>
          <p:cNvPr id="75781" name="TextBox 6">
            <a:extLst>
              <a:ext uri="{FF2B5EF4-FFF2-40B4-BE49-F238E27FC236}">
                <a16:creationId xmlns:a16="http://schemas.microsoft.com/office/drawing/2014/main" id="{F07FF928-A6FA-40A4-8465-05D826DC5A5F}"/>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38200" y="380205"/>
            <a:ext cx="10515600" cy="1325563"/>
          </a:xfrm>
        </p:spPr>
        <p:txBody>
          <a:bodyPr>
            <a:normAutofit fontScale="90000"/>
          </a:bodyPr>
          <a:lstStyle/>
          <a:p>
            <a:r>
              <a:rPr lang="en-US" b="1" dirty="0"/>
              <a:t>MBE Program – Public–Private Partnerships, Offshore Wind Projects, and Video Lottery Terminals- </a:t>
            </a:r>
            <a:r>
              <a:rPr lang="en-US" b="1" dirty="0">
                <a:solidFill>
                  <a:srgbClr val="FF0000"/>
                </a:solidFill>
              </a:rPr>
              <a:t>HB313</a:t>
            </a:r>
            <a:endParaRPr lang="en-US" altLang="en-US" b="1" dirty="0">
              <a:solidFill>
                <a:srgbClr val="FF0000"/>
              </a:solidFill>
            </a:endParaRPr>
          </a:p>
        </p:txBody>
      </p:sp>
      <p:sp>
        <p:nvSpPr>
          <p:cNvPr id="26627" name="Content Placeholder 2"/>
          <p:cNvSpPr>
            <a:spLocks noGrp="1"/>
          </p:cNvSpPr>
          <p:nvPr>
            <p:ph idx="1"/>
          </p:nvPr>
        </p:nvSpPr>
        <p:spPr>
          <a:xfrm>
            <a:off x="838200" y="1985818"/>
            <a:ext cx="10515600" cy="4553094"/>
          </a:xfrm>
          <a:solidFill>
            <a:schemeClr val="tx2">
              <a:lumMod val="20000"/>
              <a:lumOff val="80000"/>
            </a:schemeClr>
          </a:solidFill>
        </p:spPr>
        <p:txBody>
          <a:bodyPr>
            <a:normAutofit lnSpcReduction="10000"/>
          </a:bodyPr>
          <a:lstStyle/>
          <a:p>
            <a:r>
              <a:rPr lang="en-US" dirty="0"/>
              <a:t>Restored the applicability of the State’s MBE program to public-private partnerships (P3s) established under the current transportation title; and to offshore wind projects authorized in current law. </a:t>
            </a:r>
          </a:p>
          <a:p>
            <a:r>
              <a:rPr lang="en-US" dirty="0"/>
              <a:t>Current application of the MBE Program to construction projects and procurements related to video lottery terminals (VLTs) was extended for three additional years – until July 1, 2023. </a:t>
            </a:r>
          </a:p>
          <a:p>
            <a:r>
              <a:rPr lang="en-US" dirty="0"/>
              <a:t>MDOT must conduct a disparity analyses in order to establish MBE requirements for P3s and offshore wind energy projects. </a:t>
            </a:r>
          </a:p>
          <a:p>
            <a:r>
              <a:rPr lang="en-US" dirty="0"/>
              <a:t>Effective July 1, 2020; provisions related to P3s and offshore wind projects terminate June 30, 2023. </a:t>
            </a:r>
            <a:endParaRPr lang="en-US" altLang="en-US" dirty="0"/>
          </a:p>
        </p:txBody>
      </p:sp>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4209120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470570D4-2C48-4712-BEFC-3B5B47B63187}"/>
              </a:ext>
            </a:extLst>
          </p:cNvPr>
          <p:cNvSpPr>
            <a:spLocks noGrp="1"/>
          </p:cNvSpPr>
          <p:nvPr>
            <p:ph type="title"/>
          </p:nvPr>
        </p:nvSpPr>
        <p:spPr/>
        <p:txBody>
          <a:bodyPr/>
          <a:lstStyle/>
          <a:p>
            <a:r>
              <a:rPr lang="en-US" altLang="en-US"/>
              <a:t>Form 3 Portal - Manual Entry</a:t>
            </a:r>
          </a:p>
        </p:txBody>
      </p:sp>
      <p:pic>
        <p:nvPicPr>
          <p:cNvPr id="76803" name="Content Placeholder 4">
            <a:extLst>
              <a:ext uri="{FF2B5EF4-FFF2-40B4-BE49-F238E27FC236}">
                <a16:creationId xmlns:a16="http://schemas.microsoft.com/office/drawing/2014/main" id="{F79F6031-0ED8-4877-92F1-D85C00CB49C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250950"/>
            <a:ext cx="7164388" cy="4783138"/>
          </a:xfrm>
        </p:spPr>
      </p:pic>
      <p:sp>
        <p:nvSpPr>
          <p:cNvPr id="4" name="Footer Placeholder 3">
            <a:extLst>
              <a:ext uri="{FF2B5EF4-FFF2-40B4-BE49-F238E27FC236}">
                <a16:creationId xmlns:a16="http://schemas.microsoft.com/office/drawing/2014/main" id="{A1117775-C230-4689-8FA8-037670C137A5}"/>
              </a:ext>
            </a:extLst>
          </p:cNvPr>
          <p:cNvSpPr>
            <a:spLocks noGrp="1"/>
          </p:cNvSpPr>
          <p:nvPr>
            <p:ph type="ftr" sz="quarter" idx="11"/>
          </p:nvPr>
        </p:nvSpPr>
        <p:spPr/>
        <p:txBody>
          <a:bodyPr/>
          <a:lstStyle/>
          <a:p>
            <a:pPr>
              <a:defRPr/>
            </a:pPr>
            <a:r>
              <a:rPr lang="en-US"/>
              <a:t>For Internal Training Purposes Only</a:t>
            </a:r>
          </a:p>
        </p:txBody>
      </p:sp>
      <p:sp>
        <p:nvSpPr>
          <p:cNvPr id="76805" name="TextBox 6">
            <a:extLst>
              <a:ext uri="{FF2B5EF4-FFF2-40B4-BE49-F238E27FC236}">
                <a16:creationId xmlns:a16="http://schemas.microsoft.com/office/drawing/2014/main" id="{99A26645-52AB-49C7-BED3-54376386A2BD}"/>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4573AA05-9579-41AC-992D-E43D709EF9C7}"/>
              </a:ext>
            </a:extLst>
          </p:cNvPr>
          <p:cNvSpPr>
            <a:spLocks noGrp="1"/>
          </p:cNvSpPr>
          <p:nvPr>
            <p:ph type="title"/>
          </p:nvPr>
        </p:nvSpPr>
        <p:spPr/>
        <p:txBody>
          <a:bodyPr/>
          <a:lstStyle/>
          <a:p>
            <a:r>
              <a:rPr lang="en-US" altLang="en-US"/>
              <a:t>Form 3 Portal - Manual Entry</a:t>
            </a:r>
          </a:p>
        </p:txBody>
      </p:sp>
      <p:pic>
        <p:nvPicPr>
          <p:cNvPr id="77827" name="Content Placeholder 4">
            <a:extLst>
              <a:ext uri="{FF2B5EF4-FFF2-40B4-BE49-F238E27FC236}">
                <a16:creationId xmlns:a16="http://schemas.microsoft.com/office/drawing/2014/main" id="{14D12F04-9C53-44A3-A4BC-1167F3E54E2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47738" y="1208088"/>
            <a:ext cx="7205662" cy="4918075"/>
          </a:xfrm>
        </p:spPr>
      </p:pic>
      <p:sp>
        <p:nvSpPr>
          <p:cNvPr id="4" name="Footer Placeholder 3">
            <a:extLst>
              <a:ext uri="{FF2B5EF4-FFF2-40B4-BE49-F238E27FC236}">
                <a16:creationId xmlns:a16="http://schemas.microsoft.com/office/drawing/2014/main" id="{10CEE2EB-80BA-422B-B26C-2A7304568261}"/>
              </a:ext>
            </a:extLst>
          </p:cNvPr>
          <p:cNvSpPr>
            <a:spLocks noGrp="1"/>
          </p:cNvSpPr>
          <p:nvPr>
            <p:ph type="ftr" sz="quarter" idx="11"/>
          </p:nvPr>
        </p:nvSpPr>
        <p:spPr/>
        <p:txBody>
          <a:bodyPr/>
          <a:lstStyle/>
          <a:p>
            <a:pPr>
              <a:defRPr/>
            </a:pPr>
            <a:r>
              <a:rPr lang="en-US"/>
              <a:t>For Internal Training Purposes Only</a:t>
            </a:r>
          </a:p>
        </p:txBody>
      </p:sp>
      <p:sp>
        <p:nvSpPr>
          <p:cNvPr id="77829" name="TextBox 6">
            <a:extLst>
              <a:ext uri="{FF2B5EF4-FFF2-40B4-BE49-F238E27FC236}">
                <a16:creationId xmlns:a16="http://schemas.microsoft.com/office/drawing/2014/main" id="{67727374-05EA-4069-B291-90EB09A5192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6A949F0D-AADC-48CB-9E2F-84F9CB7DAE05}"/>
              </a:ext>
            </a:extLst>
          </p:cNvPr>
          <p:cNvSpPr>
            <a:spLocks noGrp="1"/>
          </p:cNvSpPr>
          <p:nvPr>
            <p:ph type="title"/>
          </p:nvPr>
        </p:nvSpPr>
        <p:spPr/>
        <p:txBody>
          <a:bodyPr/>
          <a:lstStyle/>
          <a:p>
            <a:r>
              <a:rPr lang="en-US" altLang="en-US"/>
              <a:t>Form 3 Portal - Manual Entry</a:t>
            </a:r>
          </a:p>
        </p:txBody>
      </p:sp>
      <p:pic>
        <p:nvPicPr>
          <p:cNvPr id="78851" name="Content Placeholder 4">
            <a:extLst>
              <a:ext uri="{FF2B5EF4-FFF2-40B4-BE49-F238E27FC236}">
                <a16:creationId xmlns:a16="http://schemas.microsoft.com/office/drawing/2014/main" id="{80181E0D-D4D8-4E52-8767-7DE87BF954B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90588" y="1260475"/>
            <a:ext cx="6858000" cy="4740275"/>
          </a:xfrm>
        </p:spPr>
      </p:pic>
      <p:sp>
        <p:nvSpPr>
          <p:cNvPr id="4" name="Footer Placeholder 3">
            <a:extLst>
              <a:ext uri="{FF2B5EF4-FFF2-40B4-BE49-F238E27FC236}">
                <a16:creationId xmlns:a16="http://schemas.microsoft.com/office/drawing/2014/main" id="{C4F36C85-3552-4BE3-ACC5-02EA889B284C}"/>
              </a:ext>
            </a:extLst>
          </p:cNvPr>
          <p:cNvSpPr>
            <a:spLocks noGrp="1"/>
          </p:cNvSpPr>
          <p:nvPr>
            <p:ph type="ftr" sz="quarter" idx="11"/>
          </p:nvPr>
        </p:nvSpPr>
        <p:spPr/>
        <p:txBody>
          <a:bodyPr/>
          <a:lstStyle/>
          <a:p>
            <a:pPr>
              <a:defRPr/>
            </a:pPr>
            <a:r>
              <a:rPr lang="en-US"/>
              <a:t>For Internal Training Purposes Only</a:t>
            </a:r>
          </a:p>
        </p:txBody>
      </p:sp>
      <p:sp>
        <p:nvSpPr>
          <p:cNvPr id="78853" name="TextBox 6">
            <a:extLst>
              <a:ext uri="{FF2B5EF4-FFF2-40B4-BE49-F238E27FC236}">
                <a16:creationId xmlns:a16="http://schemas.microsoft.com/office/drawing/2014/main" id="{8E82B790-5F18-479E-867D-91F94577B76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78854" name="Text Box 2">
            <a:extLst>
              <a:ext uri="{FF2B5EF4-FFF2-40B4-BE49-F238E27FC236}">
                <a16:creationId xmlns:a16="http://schemas.microsoft.com/office/drawing/2014/main" id="{BD5E0E61-8FD2-4B89-85D7-C5BBDE7F7DD4}"/>
              </a:ext>
            </a:extLst>
          </p:cNvPr>
          <p:cNvSpPr txBox="1">
            <a:spLocks noChangeArrowheads="1"/>
          </p:cNvSpPr>
          <p:nvPr/>
        </p:nvSpPr>
        <p:spPr bwMode="auto">
          <a:xfrm>
            <a:off x="7940675" y="1690688"/>
            <a:ext cx="3465513" cy="1646237"/>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FF0000"/>
                </a:solidFill>
                <a:latin typeface="Times New Roman" panose="02020603050405020304" pitchFamily="18" charset="0"/>
                <a:cs typeface="Calibri" panose="020F0502020204030204" pitchFamily="34" charset="0"/>
              </a:rPr>
              <a:t>Reminder, manually input the non-minority vendors, good news is that they will reappear in the future should you need to input them again.</a:t>
            </a:r>
            <a:endParaRPr lang="en-US" altLang="en-US" sz="4800">
              <a:latin typeface="Times New Roman" panose="02020603050405020304" pitchFamily="18" charset="0"/>
              <a:cs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5C9487C3-D6AE-4380-927B-762CBE9FA04E}"/>
              </a:ext>
            </a:extLst>
          </p:cNvPr>
          <p:cNvSpPr>
            <a:spLocks noGrp="1"/>
          </p:cNvSpPr>
          <p:nvPr>
            <p:ph type="title"/>
          </p:nvPr>
        </p:nvSpPr>
        <p:spPr/>
        <p:txBody>
          <a:bodyPr/>
          <a:lstStyle/>
          <a:p>
            <a:r>
              <a:rPr lang="en-US" altLang="en-US"/>
              <a:t>Form 3 Portal - Manual Entry</a:t>
            </a:r>
          </a:p>
        </p:txBody>
      </p:sp>
      <p:pic>
        <p:nvPicPr>
          <p:cNvPr id="79875" name="Content Placeholder 4">
            <a:extLst>
              <a:ext uri="{FF2B5EF4-FFF2-40B4-BE49-F238E27FC236}">
                <a16:creationId xmlns:a16="http://schemas.microsoft.com/office/drawing/2014/main" id="{33CBAC90-06F5-42E1-9979-BBEA6696A7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03263" y="1270000"/>
            <a:ext cx="6102350" cy="5334000"/>
          </a:xfrm>
        </p:spPr>
      </p:pic>
      <p:sp>
        <p:nvSpPr>
          <p:cNvPr id="4" name="Footer Placeholder 3">
            <a:extLst>
              <a:ext uri="{FF2B5EF4-FFF2-40B4-BE49-F238E27FC236}">
                <a16:creationId xmlns:a16="http://schemas.microsoft.com/office/drawing/2014/main" id="{F7B824D4-BE75-4750-9F4B-9BB8758C7139}"/>
              </a:ext>
            </a:extLst>
          </p:cNvPr>
          <p:cNvSpPr>
            <a:spLocks noGrp="1"/>
          </p:cNvSpPr>
          <p:nvPr>
            <p:ph type="ftr" sz="quarter" idx="11"/>
          </p:nvPr>
        </p:nvSpPr>
        <p:spPr/>
        <p:txBody>
          <a:bodyPr/>
          <a:lstStyle/>
          <a:p>
            <a:pPr>
              <a:defRPr/>
            </a:pPr>
            <a:r>
              <a:rPr lang="en-US"/>
              <a:t>For Internal Training Purposes Only</a:t>
            </a:r>
          </a:p>
        </p:txBody>
      </p:sp>
      <p:sp>
        <p:nvSpPr>
          <p:cNvPr id="79877" name="TextBox 6">
            <a:extLst>
              <a:ext uri="{FF2B5EF4-FFF2-40B4-BE49-F238E27FC236}">
                <a16:creationId xmlns:a16="http://schemas.microsoft.com/office/drawing/2014/main" id="{692DCC63-5E8B-463A-9E25-4CC10CA5A7AA}"/>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11" name="TextBox 10">
            <a:extLst>
              <a:ext uri="{FF2B5EF4-FFF2-40B4-BE49-F238E27FC236}">
                <a16:creationId xmlns:a16="http://schemas.microsoft.com/office/drawing/2014/main" id="{6467F5D2-0C1A-4764-B928-2ACAD5B53C79}"/>
              </a:ext>
            </a:extLst>
          </p:cNvPr>
          <p:cNvSpPr txBox="1"/>
          <p:nvPr/>
        </p:nvSpPr>
        <p:spPr>
          <a:xfrm>
            <a:off x="7080250" y="1423988"/>
            <a:ext cx="4448175" cy="4524375"/>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US" dirty="0">
                <a:latin typeface="+mn-lt"/>
              </a:rPr>
              <a:t>Add subcontractor data:</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Click “Add MBE Subcontractor” </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Input Subcontractor Data</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Click SAVE </a:t>
            </a:r>
          </a:p>
          <a:p>
            <a:pPr eaLnBrk="1" fontAlgn="auto" hangingPunct="1">
              <a:spcBef>
                <a:spcPts val="0"/>
              </a:spcBef>
              <a:spcAft>
                <a:spcPts val="0"/>
              </a:spcAft>
              <a:defRPr/>
            </a:pPr>
            <a:r>
              <a:rPr lang="en-US" dirty="0">
                <a:latin typeface="+mn-lt"/>
              </a:rPr>
              <a:t>Note:  If you can’t find an MBE in the drop down, search vendor in the MDOT Database </a:t>
            </a:r>
            <a:r>
              <a:rPr lang="en-US" dirty="0">
                <a:latin typeface="+mn-lt"/>
                <a:hlinkClick r:id="rId3"/>
              </a:rPr>
              <a:t>https://mbe.mdot.maryland.gov/directory/</a:t>
            </a:r>
            <a:endParaRPr lang="en-US" dirty="0">
              <a:latin typeface="+mn-lt"/>
            </a:endParaRPr>
          </a:p>
          <a:p>
            <a:pPr eaLnBrk="1" fontAlgn="auto" hangingPunct="1">
              <a:spcBef>
                <a:spcPts val="0"/>
              </a:spcBef>
              <a:spcAft>
                <a:spcPts val="0"/>
              </a:spcAft>
              <a:defRPr/>
            </a:pPr>
            <a:r>
              <a:rPr lang="en-US" dirty="0">
                <a:latin typeface="+mn-lt"/>
              </a:rPr>
              <a:t>by certification number and confirm Vendor’s legal name.</a:t>
            </a:r>
          </a:p>
          <a:p>
            <a:pPr eaLnBrk="1" fontAlgn="auto" hangingPunct="1">
              <a:spcBef>
                <a:spcPts val="0"/>
              </a:spcBef>
              <a:spcAft>
                <a:spcPts val="0"/>
              </a:spcAft>
              <a:defRPr/>
            </a:pPr>
            <a:r>
              <a:rPr lang="en-US" dirty="0">
                <a:latin typeface="+mn-lt"/>
              </a:rPr>
              <a:t>There may be times when an MBE was decertified during the fiscal year.  You can manually add them to the database but only count the payments for the time period they were certified.  Contact MDOT certification group (410)-865-1269 for exact date of decertification.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BAA4C9A6-E9B6-4084-9BB6-CC47B16ECCDD}"/>
              </a:ext>
            </a:extLst>
          </p:cNvPr>
          <p:cNvSpPr>
            <a:spLocks noGrp="1"/>
          </p:cNvSpPr>
          <p:nvPr>
            <p:ph type="title"/>
          </p:nvPr>
        </p:nvSpPr>
        <p:spPr/>
        <p:txBody>
          <a:bodyPr/>
          <a:lstStyle/>
          <a:p>
            <a:r>
              <a:rPr lang="en-US" altLang="en-US"/>
              <a:t>Form 3 Portal – Import Method</a:t>
            </a:r>
          </a:p>
        </p:txBody>
      </p:sp>
      <p:sp>
        <p:nvSpPr>
          <p:cNvPr id="3" name="Content Placeholder 2">
            <a:extLst>
              <a:ext uri="{FF2B5EF4-FFF2-40B4-BE49-F238E27FC236}">
                <a16:creationId xmlns:a16="http://schemas.microsoft.com/office/drawing/2014/main" id="{D219C121-1BED-47C1-B084-640502DA5742}"/>
              </a:ext>
            </a:extLst>
          </p:cNvPr>
          <p:cNvSpPr>
            <a:spLocks noGrp="1"/>
          </p:cNvSpPr>
          <p:nvPr>
            <p:ph idx="1"/>
          </p:nvPr>
        </p:nvSpPr>
        <p:spPr>
          <a:xfrm>
            <a:off x="838200" y="1825625"/>
            <a:ext cx="4695825" cy="4351338"/>
          </a:xfrm>
        </p:spPr>
        <p:txBody>
          <a:bodyPr rtlCol="0">
            <a:normAutofit fontScale="92500" lnSpcReduction="20000"/>
          </a:bodyPr>
          <a:lstStyle/>
          <a:p>
            <a:pPr fontAlgn="auto">
              <a:spcAft>
                <a:spcPts val="0"/>
              </a:spcAft>
              <a:defRPr/>
            </a:pPr>
            <a:r>
              <a:rPr lang="en-US" dirty="0"/>
              <a:t>Use the Form 3 Data Template (Excel Sheet) found in the MBE Reporting Toolkit.</a:t>
            </a:r>
          </a:p>
          <a:p>
            <a:pPr fontAlgn="auto">
              <a:spcAft>
                <a:spcPts val="0"/>
              </a:spcAft>
              <a:defRPr/>
            </a:pPr>
            <a:r>
              <a:rPr lang="en-US" dirty="0"/>
              <a:t>Fill in all requested information</a:t>
            </a:r>
          </a:p>
          <a:p>
            <a:pPr fontAlgn="auto">
              <a:spcAft>
                <a:spcPts val="0"/>
              </a:spcAft>
              <a:defRPr/>
            </a:pPr>
            <a:r>
              <a:rPr lang="en-US" dirty="0"/>
              <a:t>Make sure that MBE Designations match the list in the Reporting Manual</a:t>
            </a:r>
          </a:p>
          <a:p>
            <a:pPr fontAlgn="auto">
              <a:spcAft>
                <a:spcPts val="0"/>
              </a:spcAft>
              <a:defRPr/>
            </a:pPr>
            <a:r>
              <a:rPr lang="en-US" dirty="0"/>
              <a:t>Make sure that Prime IDs are unique for each contract , DV, or CC transaction</a:t>
            </a:r>
          </a:p>
          <a:p>
            <a:pPr fontAlgn="auto">
              <a:spcAft>
                <a:spcPts val="0"/>
              </a:spcAft>
              <a:defRPr/>
            </a:pPr>
            <a:r>
              <a:rPr lang="en-US" dirty="0"/>
              <a:t>Be sure Prime ID matches subcontractors paid under that Contract</a:t>
            </a:r>
          </a:p>
        </p:txBody>
      </p:sp>
      <p:sp>
        <p:nvSpPr>
          <p:cNvPr id="4" name="Footer Placeholder 3">
            <a:extLst>
              <a:ext uri="{FF2B5EF4-FFF2-40B4-BE49-F238E27FC236}">
                <a16:creationId xmlns:a16="http://schemas.microsoft.com/office/drawing/2014/main" id="{74659835-DDD6-4ACD-8D2F-D08C1E1E2081}"/>
              </a:ext>
            </a:extLst>
          </p:cNvPr>
          <p:cNvSpPr>
            <a:spLocks noGrp="1"/>
          </p:cNvSpPr>
          <p:nvPr>
            <p:ph type="ftr" sz="quarter" idx="11"/>
          </p:nvPr>
        </p:nvSpPr>
        <p:spPr/>
        <p:txBody>
          <a:bodyPr/>
          <a:lstStyle/>
          <a:p>
            <a:pPr>
              <a:defRPr/>
            </a:pPr>
            <a:r>
              <a:rPr lang="en-US"/>
              <a:t>For Internal Training Purposes Only</a:t>
            </a:r>
          </a:p>
        </p:txBody>
      </p:sp>
      <p:sp>
        <p:nvSpPr>
          <p:cNvPr id="80901" name="TextBox 6">
            <a:extLst>
              <a:ext uri="{FF2B5EF4-FFF2-40B4-BE49-F238E27FC236}">
                <a16:creationId xmlns:a16="http://schemas.microsoft.com/office/drawing/2014/main" id="{EEA147DE-9CC3-480B-A457-1CF19723F6C8}"/>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80902" name="Picture 4">
            <a:extLst>
              <a:ext uri="{FF2B5EF4-FFF2-40B4-BE49-F238E27FC236}">
                <a16:creationId xmlns:a16="http://schemas.microsoft.com/office/drawing/2014/main" id="{E64C24AB-3783-4FDD-98EA-E553DB489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4638" y="1825625"/>
            <a:ext cx="6437312"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BE31E8A0-35D2-4E2A-BE43-541898F7A08F}"/>
              </a:ext>
            </a:extLst>
          </p:cNvPr>
          <p:cNvSpPr>
            <a:spLocks noGrp="1"/>
          </p:cNvSpPr>
          <p:nvPr>
            <p:ph type="title"/>
          </p:nvPr>
        </p:nvSpPr>
        <p:spPr/>
        <p:txBody>
          <a:bodyPr/>
          <a:lstStyle/>
          <a:p>
            <a:r>
              <a:rPr lang="en-US" altLang="en-US"/>
              <a:t>Form 3 Portal – Import Method</a:t>
            </a:r>
          </a:p>
        </p:txBody>
      </p:sp>
      <p:sp>
        <p:nvSpPr>
          <p:cNvPr id="3" name="Content Placeholder 2">
            <a:extLst>
              <a:ext uri="{FF2B5EF4-FFF2-40B4-BE49-F238E27FC236}">
                <a16:creationId xmlns:a16="http://schemas.microsoft.com/office/drawing/2014/main" id="{9BE9B0B2-2AB3-46F5-8FB8-534687823573}"/>
              </a:ext>
            </a:extLst>
          </p:cNvPr>
          <p:cNvSpPr>
            <a:spLocks noGrp="1"/>
          </p:cNvSpPr>
          <p:nvPr>
            <p:ph idx="1"/>
          </p:nvPr>
        </p:nvSpPr>
        <p:spPr>
          <a:xfrm>
            <a:off x="838200" y="1522413"/>
            <a:ext cx="4468813" cy="4649787"/>
          </a:xfrm>
        </p:spPr>
        <p:txBody>
          <a:bodyPr rtlCol="0">
            <a:normAutofit lnSpcReduction="10000"/>
          </a:bodyPr>
          <a:lstStyle/>
          <a:p>
            <a:pPr fontAlgn="auto">
              <a:spcAft>
                <a:spcPts val="0"/>
              </a:spcAft>
              <a:defRPr/>
            </a:pPr>
            <a:r>
              <a:rPr lang="en-US" dirty="0"/>
              <a:t>PRIMES TAB</a:t>
            </a:r>
          </a:p>
          <a:p>
            <a:pPr lvl="1" fontAlgn="auto">
              <a:spcAft>
                <a:spcPts val="0"/>
              </a:spcAft>
              <a:defRPr/>
            </a:pPr>
            <a:r>
              <a:rPr lang="en-US" dirty="0"/>
              <a:t>The Primes sheet should hold all the prime contractor information.</a:t>
            </a:r>
          </a:p>
          <a:p>
            <a:pPr lvl="1" fontAlgn="auto">
              <a:spcAft>
                <a:spcPts val="0"/>
              </a:spcAft>
              <a:defRPr/>
            </a:pPr>
            <a:r>
              <a:rPr lang="en-US" dirty="0"/>
              <a:t>It should contain a header row at the top</a:t>
            </a:r>
          </a:p>
          <a:p>
            <a:pPr fontAlgn="auto">
              <a:spcAft>
                <a:spcPts val="0"/>
              </a:spcAft>
              <a:defRPr/>
            </a:pPr>
            <a:r>
              <a:rPr lang="en-US" dirty="0"/>
              <a:t>Columns are expected in order:</a:t>
            </a:r>
          </a:p>
          <a:p>
            <a:pPr lvl="1" fontAlgn="auto">
              <a:spcAft>
                <a:spcPts val="0"/>
              </a:spcAft>
              <a:defRPr/>
            </a:pPr>
            <a:r>
              <a:rPr lang="en-US" dirty="0"/>
              <a:t>ID </a:t>
            </a:r>
          </a:p>
          <a:p>
            <a:pPr lvl="1" fontAlgn="auto">
              <a:spcAft>
                <a:spcPts val="0"/>
              </a:spcAft>
              <a:defRPr/>
            </a:pPr>
            <a:r>
              <a:rPr lang="en-US" dirty="0"/>
              <a:t>Contractor Name</a:t>
            </a:r>
          </a:p>
          <a:p>
            <a:pPr lvl="1" fontAlgn="auto">
              <a:spcAft>
                <a:spcPts val="0"/>
              </a:spcAft>
              <a:defRPr/>
            </a:pPr>
            <a:r>
              <a:rPr lang="en-US" dirty="0"/>
              <a:t>EFIN</a:t>
            </a:r>
          </a:p>
          <a:p>
            <a:pPr lvl="1" fontAlgn="auto">
              <a:spcAft>
                <a:spcPts val="0"/>
              </a:spcAft>
              <a:defRPr/>
            </a:pPr>
            <a:r>
              <a:rPr lang="en-US" dirty="0"/>
              <a:t>MBE Designation</a:t>
            </a:r>
          </a:p>
          <a:p>
            <a:pPr fontAlgn="auto">
              <a:spcAft>
                <a:spcPts val="0"/>
              </a:spcAft>
              <a:defRPr/>
            </a:pPr>
            <a:endParaRPr lang="en-US" dirty="0"/>
          </a:p>
        </p:txBody>
      </p:sp>
      <p:sp>
        <p:nvSpPr>
          <p:cNvPr id="4" name="Footer Placeholder 3">
            <a:extLst>
              <a:ext uri="{FF2B5EF4-FFF2-40B4-BE49-F238E27FC236}">
                <a16:creationId xmlns:a16="http://schemas.microsoft.com/office/drawing/2014/main" id="{FF4391E2-39A5-42E1-91D6-BC38FDBE3C10}"/>
              </a:ext>
            </a:extLst>
          </p:cNvPr>
          <p:cNvSpPr>
            <a:spLocks noGrp="1"/>
          </p:cNvSpPr>
          <p:nvPr>
            <p:ph type="ftr" sz="quarter" idx="11"/>
          </p:nvPr>
        </p:nvSpPr>
        <p:spPr/>
        <p:txBody>
          <a:bodyPr/>
          <a:lstStyle/>
          <a:p>
            <a:pPr>
              <a:defRPr/>
            </a:pPr>
            <a:r>
              <a:rPr lang="en-US"/>
              <a:t>For Internal Training Purposes Only</a:t>
            </a:r>
          </a:p>
        </p:txBody>
      </p:sp>
      <p:sp>
        <p:nvSpPr>
          <p:cNvPr id="81925" name="TextBox 6">
            <a:extLst>
              <a:ext uri="{FF2B5EF4-FFF2-40B4-BE49-F238E27FC236}">
                <a16:creationId xmlns:a16="http://schemas.microsoft.com/office/drawing/2014/main" id="{2704AAAA-F57D-4A4E-B3D9-A76888085B82}"/>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81926" name="Content Placeholder 2">
            <a:extLst>
              <a:ext uri="{FF2B5EF4-FFF2-40B4-BE49-F238E27FC236}">
                <a16:creationId xmlns:a16="http://schemas.microsoft.com/office/drawing/2014/main" id="{148CE8F4-811E-4C0F-93D1-FE4FD3CB30F2}"/>
              </a:ext>
            </a:extLst>
          </p:cNvPr>
          <p:cNvSpPr txBox="1">
            <a:spLocks/>
          </p:cNvSpPr>
          <p:nvPr/>
        </p:nvSpPr>
        <p:spPr bwMode="auto">
          <a:xfrm>
            <a:off x="5741988" y="2185988"/>
            <a:ext cx="403542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r>
              <a:rPr lang="en-US" altLang="en-US"/>
              <a:t>MDOT Cert</a:t>
            </a:r>
          </a:p>
          <a:p>
            <a:pPr lvl="1" eaLnBrk="1" hangingPunct="1"/>
            <a:r>
              <a:rPr lang="en-US" altLang="en-US"/>
              <a:t>Contract#</a:t>
            </a:r>
          </a:p>
          <a:p>
            <a:pPr lvl="1" eaLnBrk="1" hangingPunct="1"/>
            <a:r>
              <a:rPr lang="en-US" altLang="en-US"/>
              <a:t>StartDate</a:t>
            </a:r>
          </a:p>
          <a:p>
            <a:pPr lvl="1" eaLnBrk="1" hangingPunct="1"/>
            <a:r>
              <a:rPr lang="en-US" altLang="en-US"/>
              <a:t>EndDate</a:t>
            </a:r>
          </a:p>
          <a:p>
            <a:pPr lvl="1" eaLnBrk="1" hangingPunct="1"/>
            <a:r>
              <a:rPr lang="en-US" altLang="en-US"/>
              <a:t>Award Amount</a:t>
            </a:r>
          </a:p>
          <a:p>
            <a:pPr lvl="1" eaLnBrk="1" hangingPunct="1"/>
            <a:r>
              <a:rPr lang="en-US" altLang="en-US"/>
              <a:t>Payments FY</a:t>
            </a:r>
          </a:p>
          <a:p>
            <a:pPr lvl="1" eaLnBrk="1" hangingPunct="1"/>
            <a:r>
              <a:rPr lang="en-US" altLang="en-US"/>
              <a:t>Payments CTD</a:t>
            </a:r>
          </a:p>
          <a:p>
            <a:pPr lvl="1" eaLnBrk="1" hangingPunct="1"/>
            <a:r>
              <a:rPr lang="en-US" altLang="en-US"/>
              <a:t>MBE Goal</a:t>
            </a:r>
          </a:p>
          <a:p>
            <a:pPr lvl="1" eaLnBrk="1" hangingPunct="1"/>
            <a:r>
              <a:rPr lang="en-US" altLang="en-US"/>
              <a:t>Description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CB501930-2385-4243-9551-23DBF005A0F4}"/>
              </a:ext>
            </a:extLst>
          </p:cNvPr>
          <p:cNvSpPr>
            <a:spLocks noGrp="1"/>
          </p:cNvSpPr>
          <p:nvPr>
            <p:ph type="title"/>
          </p:nvPr>
        </p:nvSpPr>
        <p:spPr/>
        <p:txBody>
          <a:bodyPr/>
          <a:lstStyle/>
          <a:p>
            <a:r>
              <a:rPr lang="en-US" altLang="en-US" dirty="0"/>
              <a:t>Form 3 Portal – Import Method</a:t>
            </a:r>
          </a:p>
        </p:txBody>
      </p:sp>
      <p:sp>
        <p:nvSpPr>
          <p:cNvPr id="82947" name="Content Placeholder 2">
            <a:extLst>
              <a:ext uri="{FF2B5EF4-FFF2-40B4-BE49-F238E27FC236}">
                <a16:creationId xmlns:a16="http://schemas.microsoft.com/office/drawing/2014/main" id="{7CC7D5FC-DE3F-4081-8455-09EAB00148C8}"/>
              </a:ext>
            </a:extLst>
          </p:cNvPr>
          <p:cNvSpPr>
            <a:spLocks noGrp="1"/>
          </p:cNvSpPr>
          <p:nvPr>
            <p:ph idx="1"/>
          </p:nvPr>
        </p:nvSpPr>
        <p:spPr>
          <a:xfrm>
            <a:off x="838200" y="1735138"/>
            <a:ext cx="10784306" cy="4268787"/>
          </a:xfrm>
        </p:spPr>
        <p:txBody>
          <a:bodyPr/>
          <a:lstStyle/>
          <a:p>
            <a:r>
              <a:rPr lang="en-US" altLang="en-US" dirty="0"/>
              <a:t>PRIMES TAB (cont.)</a:t>
            </a:r>
          </a:p>
          <a:p>
            <a:pPr lvl="1"/>
            <a:r>
              <a:rPr lang="en-US" altLang="en-US" sz="2200" dirty="0"/>
              <a:t>The ID column will not be stored in the database.  It is just used to connect your subcontractors to their primes.  You can use whatever naming convention you wish (Numbers or Letters).  The ID’s just need to be unique for every Contract (so every Excel row should be unique).  </a:t>
            </a:r>
            <a:r>
              <a:rPr lang="en-US" altLang="en-US" sz="2200" i="1" dirty="0"/>
              <a:t>The suggestion is to use the contract # for contract awards.</a:t>
            </a:r>
          </a:p>
          <a:p>
            <a:pPr lvl="1"/>
            <a:r>
              <a:rPr lang="en-US" altLang="en-US" sz="2200" dirty="0"/>
              <a:t>The </a:t>
            </a:r>
            <a:r>
              <a:rPr lang="en-US" altLang="en-US" sz="2200" b="1" i="1" dirty="0"/>
              <a:t>optional columns </a:t>
            </a:r>
            <a:r>
              <a:rPr lang="en-US" altLang="en-US" sz="2200" dirty="0"/>
              <a:t>are EFIN and Description.  If you have this information, please provide it.  The rest are required.</a:t>
            </a:r>
          </a:p>
          <a:p>
            <a:pPr lvl="1"/>
            <a:r>
              <a:rPr lang="en-US" altLang="en-US" sz="2200" dirty="0"/>
              <a:t>For the MDOT Cert #, you can use a Zero or a blank for Non-Minority.</a:t>
            </a:r>
          </a:p>
          <a:p>
            <a:pPr lvl="1"/>
            <a:r>
              <a:rPr lang="en-US" altLang="en-US" sz="2200" dirty="0"/>
              <a:t>For transactions that have no Start or End Date, you can use the Fiscal Year Start or end Dates.</a:t>
            </a:r>
          </a:p>
          <a:p>
            <a:pPr lvl="1"/>
            <a:r>
              <a:rPr lang="en-US" altLang="en-US" sz="2200" dirty="0"/>
              <a:t>For transactions like Direct Vouchers and P-Card, you can use the FY payment data for other dollar fields, such as the Awards and payments CTD.</a:t>
            </a:r>
          </a:p>
          <a:p>
            <a:endParaRPr lang="en-US" altLang="en-US" dirty="0"/>
          </a:p>
        </p:txBody>
      </p:sp>
      <p:sp>
        <p:nvSpPr>
          <p:cNvPr id="4" name="Footer Placeholder 3">
            <a:extLst>
              <a:ext uri="{FF2B5EF4-FFF2-40B4-BE49-F238E27FC236}">
                <a16:creationId xmlns:a16="http://schemas.microsoft.com/office/drawing/2014/main" id="{C0691DD6-ECE4-49CF-BABE-52C1127C2B2B}"/>
              </a:ext>
            </a:extLst>
          </p:cNvPr>
          <p:cNvSpPr>
            <a:spLocks noGrp="1"/>
          </p:cNvSpPr>
          <p:nvPr>
            <p:ph type="ftr" sz="quarter" idx="11"/>
          </p:nvPr>
        </p:nvSpPr>
        <p:spPr/>
        <p:txBody>
          <a:bodyPr/>
          <a:lstStyle/>
          <a:p>
            <a:pPr>
              <a:defRPr/>
            </a:pPr>
            <a:r>
              <a:rPr lang="en-US"/>
              <a:t>For Internal Training Purposes Only</a:t>
            </a:r>
          </a:p>
        </p:txBody>
      </p:sp>
      <p:sp>
        <p:nvSpPr>
          <p:cNvPr id="82949" name="TextBox 6">
            <a:extLst>
              <a:ext uri="{FF2B5EF4-FFF2-40B4-BE49-F238E27FC236}">
                <a16:creationId xmlns:a16="http://schemas.microsoft.com/office/drawing/2014/main" id="{509661F3-78CD-44B4-801A-AA993BF53B4A}"/>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6E7B190B-FF8A-4DFD-BFB5-74C937961A17}"/>
              </a:ext>
            </a:extLst>
          </p:cNvPr>
          <p:cNvSpPr>
            <a:spLocks noGrp="1"/>
          </p:cNvSpPr>
          <p:nvPr>
            <p:ph type="title"/>
          </p:nvPr>
        </p:nvSpPr>
        <p:spPr/>
        <p:txBody>
          <a:bodyPr/>
          <a:lstStyle/>
          <a:p>
            <a:r>
              <a:rPr lang="en-US" altLang="en-US"/>
              <a:t>Form 3 Portal – Import Method</a:t>
            </a:r>
          </a:p>
        </p:txBody>
      </p:sp>
      <p:sp>
        <p:nvSpPr>
          <p:cNvPr id="4" name="Footer Placeholder 3">
            <a:extLst>
              <a:ext uri="{FF2B5EF4-FFF2-40B4-BE49-F238E27FC236}">
                <a16:creationId xmlns:a16="http://schemas.microsoft.com/office/drawing/2014/main" id="{491B21AA-E539-4308-A9F6-6A4FF6BFC102}"/>
              </a:ext>
            </a:extLst>
          </p:cNvPr>
          <p:cNvSpPr>
            <a:spLocks noGrp="1"/>
          </p:cNvSpPr>
          <p:nvPr>
            <p:ph type="ftr" sz="quarter" idx="11"/>
          </p:nvPr>
        </p:nvSpPr>
        <p:spPr/>
        <p:txBody>
          <a:bodyPr/>
          <a:lstStyle/>
          <a:p>
            <a:pPr>
              <a:defRPr/>
            </a:pPr>
            <a:r>
              <a:rPr lang="en-US"/>
              <a:t>For Internal Training Purposes Only</a:t>
            </a:r>
          </a:p>
        </p:txBody>
      </p:sp>
      <p:sp>
        <p:nvSpPr>
          <p:cNvPr id="83972" name="TextBox 6">
            <a:extLst>
              <a:ext uri="{FF2B5EF4-FFF2-40B4-BE49-F238E27FC236}">
                <a16:creationId xmlns:a16="http://schemas.microsoft.com/office/drawing/2014/main" id="{26228CA9-6077-4D50-AD36-E6F9F1E96AB3}"/>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3" name="Content Placeholder 2">
            <a:extLst>
              <a:ext uri="{FF2B5EF4-FFF2-40B4-BE49-F238E27FC236}">
                <a16:creationId xmlns:a16="http://schemas.microsoft.com/office/drawing/2014/main" id="{567DAD41-D7CF-4447-9ACE-699F9489B235}"/>
              </a:ext>
            </a:extLst>
          </p:cNvPr>
          <p:cNvSpPr>
            <a:spLocks noGrp="1"/>
          </p:cNvSpPr>
          <p:nvPr>
            <p:ph idx="1"/>
          </p:nvPr>
        </p:nvSpPr>
        <p:spPr/>
        <p:txBody>
          <a:bodyPr rtlCol="0">
            <a:normAutofit fontScale="92500" lnSpcReduction="10000"/>
          </a:bodyPr>
          <a:lstStyle/>
          <a:p>
            <a:pPr fontAlgn="auto">
              <a:spcAft>
                <a:spcPts val="0"/>
              </a:spcAft>
              <a:defRPr/>
            </a:pPr>
            <a:r>
              <a:rPr lang="en-US" dirty="0"/>
              <a:t>SUBS TAB</a:t>
            </a:r>
          </a:p>
          <a:p>
            <a:pPr lvl="1" fontAlgn="auto">
              <a:spcAft>
                <a:spcPts val="0"/>
              </a:spcAft>
              <a:defRPr/>
            </a:pPr>
            <a:r>
              <a:rPr lang="en-US" dirty="0"/>
              <a:t>The Subs sheet should hold all the sub-contractor information.  </a:t>
            </a:r>
          </a:p>
          <a:p>
            <a:pPr lvl="1" fontAlgn="auto">
              <a:spcAft>
                <a:spcPts val="0"/>
              </a:spcAft>
              <a:defRPr/>
            </a:pPr>
            <a:r>
              <a:rPr lang="en-US" dirty="0"/>
              <a:t>This sheet should also contain a header row at the top.</a:t>
            </a:r>
          </a:p>
          <a:p>
            <a:pPr fontAlgn="auto">
              <a:spcAft>
                <a:spcPts val="0"/>
              </a:spcAft>
              <a:defRPr/>
            </a:pPr>
            <a:r>
              <a:rPr lang="en-US" dirty="0"/>
              <a:t>Columns are expected in order:</a:t>
            </a:r>
          </a:p>
          <a:p>
            <a:pPr lvl="1" fontAlgn="auto">
              <a:spcAft>
                <a:spcPts val="0"/>
              </a:spcAft>
              <a:defRPr/>
            </a:pPr>
            <a:r>
              <a:rPr lang="en-US" dirty="0"/>
              <a:t>Prime ID  (This should match the PRIME ID # for the contract the payment is for)</a:t>
            </a:r>
          </a:p>
          <a:p>
            <a:pPr lvl="1" fontAlgn="auto">
              <a:spcAft>
                <a:spcPts val="0"/>
              </a:spcAft>
              <a:defRPr/>
            </a:pPr>
            <a:r>
              <a:rPr lang="en-US" dirty="0"/>
              <a:t>Contractor Name</a:t>
            </a:r>
          </a:p>
          <a:p>
            <a:pPr lvl="1" fontAlgn="auto">
              <a:spcAft>
                <a:spcPts val="0"/>
              </a:spcAft>
              <a:defRPr/>
            </a:pPr>
            <a:r>
              <a:rPr lang="en-US" dirty="0"/>
              <a:t>MDOT Cert #</a:t>
            </a:r>
          </a:p>
          <a:p>
            <a:pPr lvl="1" fontAlgn="auto">
              <a:spcAft>
                <a:spcPts val="0"/>
              </a:spcAft>
              <a:defRPr/>
            </a:pPr>
            <a:r>
              <a:rPr lang="en-US" dirty="0"/>
              <a:t>MBE Designation</a:t>
            </a:r>
          </a:p>
          <a:p>
            <a:pPr lvl="1" fontAlgn="auto">
              <a:spcAft>
                <a:spcPts val="0"/>
              </a:spcAft>
              <a:defRPr/>
            </a:pPr>
            <a:r>
              <a:rPr lang="en-US" dirty="0"/>
              <a:t>Award Amount</a:t>
            </a:r>
          </a:p>
          <a:p>
            <a:pPr lvl="1" fontAlgn="auto">
              <a:spcAft>
                <a:spcPts val="0"/>
              </a:spcAft>
              <a:defRPr/>
            </a:pPr>
            <a:r>
              <a:rPr lang="en-US" dirty="0"/>
              <a:t>Payments FY</a:t>
            </a:r>
          </a:p>
          <a:p>
            <a:pPr lvl="1" fontAlgn="auto">
              <a:spcAft>
                <a:spcPts val="0"/>
              </a:spcAft>
              <a:defRPr/>
            </a:pPr>
            <a:r>
              <a:rPr lang="en-US" dirty="0"/>
              <a:t>Payments CTD</a:t>
            </a:r>
          </a:p>
          <a:p>
            <a:pPr fontAlgn="auto">
              <a:spcAft>
                <a:spcPts val="0"/>
              </a:spcAft>
              <a:defRPr/>
            </a:pPr>
            <a:r>
              <a:rPr lang="en-US" dirty="0"/>
              <a:t>All columns are required</a:t>
            </a:r>
          </a:p>
          <a:p>
            <a:pPr fontAlgn="auto">
              <a:spcAft>
                <a:spcPts val="0"/>
              </a:spcAft>
              <a:defRPr/>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3B557444-5E82-4747-9577-F138CD3953AB}"/>
              </a:ext>
            </a:extLst>
          </p:cNvPr>
          <p:cNvSpPr>
            <a:spLocks noGrp="1"/>
          </p:cNvSpPr>
          <p:nvPr>
            <p:ph type="title"/>
          </p:nvPr>
        </p:nvSpPr>
        <p:spPr/>
        <p:txBody>
          <a:bodyPr/>
          <a:lstStyle/>
          <a:p>
            <a:r>
              <a:rPr lang="en-US" altLang="en-US"/>
              <a:t>Form 3 Portal – Import Method</a:t>
            </a:r>
          </a:p>
        </p:txBody>
      </p:sp>
      <p:sp>
        <p:nvSpPr>
          <p:cNvPr id="4" name="Footer Placeholder 3">
            <a:extLst>
              <a:ext uri="{FF2B5EF4-FFF2-40B4-BE49-F238E27FC236}">
                <a16:creationId xmlns:a16="http://schemas.microsoft.com/office/drawing/2014/main" id="{21A4F101-3941-4AF2-94B0-E850ACC72850}"/>
              </a:ext>
            </a:extLst>
          </p:cNvPr>
          <p:cNvSpPr>
            <a:spLocks noGrp="1"/>
          </p:cNvSpPr>
          <p:nvPr>
            <p:ph type="ftr" sz="quarter" idx="11"/>
          </p:nvPr>
        </p:nvSpPr>
        <p:spPr/>
        <p:txBody>
          <a:bodyPr/>
          <a:lstStyle/>
          <a:p>
            <a:pPr>
              <a:defRPr/>
            </a:pPr>
            <a:r>
              <a:rPr lang="en-US"/>
              <a:t>For Internal Training Purposes Only</a:t>
            </a:r>
          </a:p>
        </p:txBody>
      </p:sp>
      <p:sp>
        <p:nvSpPr>
          <p:cNvPr id="84996" name="TextBox 6">
            <a:extLst>
              <a:ext uri="{FF2B5EF4-FFF2-40B4-BE49-F238E27FC236}">
                <a16:creationId xmlns:a16="http://schemas.microsoft.com/office/drawing/2014/main" id="{6B28B9B8-9A8B-413A-B4C4-BF05B5E066E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3" name="Content Placeholder 2">
            <a:extLst>
              <a:ext uri="{FF2B5EF4-FFF2-40B4-BE49-F238E27FC236}">
                <a16:creationId xmlns:a16="http://schemas.microsoft.com/office/drawing/2014/main" id="{AC9140EA-0193-4FFE-84D1-AE233A427421}"/>
              </a:ext>
            </a:extLst>
          </p:cNvPr>
          <p:cNvSpPr>
            <a:spLocks noGrp="1"/>
          </p:cNvSpPr>
          <p:nvPr>
            <p:ph idx="1"/>
          </p:nvPr>
        </p:nvSpPr>
        <p:spPr>
          <a:xfrm>
            <a:off x="838200" y="1593850"/>
            <a:ext cx="10515600" cy="4583113"/>
          </a:xfrm>
        </p:spPr>
        <p:txBody>
          <a:bodyPr rtlCol="0">
            <a:normAutofit fontScale="92500" lnSpcReduction="20000"/>
          </a:bodyPr>
          <a:lstStyle/>
          <a:p>
            <a:pPr fontAlgn="auto">
              <a:spcAft>
                <a:spcPts val="0"/>
              </a:spcAft>
              <a:defRPr/>
            </a:pPr>
            <a:r>
              <a:rPr lang="en-US" dirty="0"/>
              <a:t>SUBS TAB (cont.)</a:t>
            </a:r>
          </a:p>
          <a:p>
            <a:pPr lvl="1" fontAlgn="auto">
              <a:spcAft>
                <a:spcPts val="0"/>
              </a:spcAft>
              <a:defRPr/>
            </a:pPr>
            <a:r>
              <a:rPr lang="en-US" dirty="0"/>
              <a:t>The Prime ID column will link the subs to their primes.  The ID doesn’t need to be unique per row, but must match one row in the Primes sheet.</a:t>
            </a:r>
          </a:p>
          <a:p>
            <a:pPr lvl="1" fontAlgn="auto">
              <a:spcAft>
                <a:spcPts val="0"/>
              </a:spcAft>
              <a:defRPr/>
            </a:pPr>
            <a:r>
              <a:rPr lang="en-US" dirty="0"/>
              <a:t>Some data may not have all the information.  Like P Card may not have Start or End Dates.  These can be resolved by using some default data.  This must be done for the system to be able to differentiate between data that actually has no value and data that was just forgotten.  </a:t>
            </a:r>
          </a:p>
          <a:p>
            <a:pPr lvl="1" fontAlgn="auto">
              <a:spcAft>
                <a:spcPts val="0"/>
              </a:spcAft>
              <a:defRPr/>
            </a:pPr>
            <a:r>
              <a:rPr lang="en-US" dirty="0"/>
              <a:t>Default Data can include:</a:t>
            </a:r>
          </a:p>
          <a:p>
            <a:pPr lvl="2" fontAlgn="auto">
              <a:spcAft>
                <a:spcPts val="0"/>
              </a:spcAft>
              <a:defRPr/>
            </a:pPr>
            <a:r>
              <a:rPr lang="en-US" dirty="0"/>
              <a:t>Contractor Name – There is no default data that can be substituted.  You need to type in the actual contractor name.</a:t>
            </a:r>
          </a:p>
          <a:p>
            <a:pPr lvl="2" fontAlgn="auto">
              <a:spcAft>
                <a:spcPts val="0"/>
              </a:spcAft>
              <a:defRPr/>
            </a:pPr>
            <a:r>
              <a:rPr lang="en-US" dirty="0"/>
              <a:t>MBE Designation – There is no default data that can be substituted.  A valid MBE from the system must be input.</a:t>
            </a:r>
          </a:p>
          <a:p>
            <a:pPr lvl="2" fontAlgn="auto">
              <a:spcAft>
                <a:spcPts val="0"/>
              </a:spcAft>
              <a:defRPr/>
            </a:pPr>
            <a:r>
              <a:rPr lang="en-US" dirty="0"/>
              <a:t>MDOT Cert# – There is no default data that can be substituted.  A valid MDOT Cert# should be provided.</a:t>
            </a:r>
          </a:p>
          <a:p>
            <a:pPr lvl="2" fontAlgn="auto">
              <a:spcAft>
                <a:spcPts val="0"/>
              </a:spcAft>
              <a:defRPr/>
            </a:pPr>
            <a:r>
              <a:rPr lang="en-US" dirty="0"/>
              <a:t>Start Date – For Credit Card payments, use the Fiscal Year Start Date.</a:t>
            </a:r>
          </a:p>
          <a:p>
            <a:pPr lvl="2" fontAlgn="auto">
              <a:spcAft>
                <a:spcPts val="0"/>
              </a:spcAft>
              <a:defRPr/>
            </a:pPr>
            <a:r>
              <a:rPr lang="en-US" dirty="0"/>
              <a:t>End Date – For Credit Card payments, use the Fiscal Year End Date.</a:t>
            </a:r>
          </a:p>
          <a:p>
            <a:pPr lvl="2" fontAlgn="auto">
              <a:spcAft>
                <a:spcPts val="0"/>
              </a:spcAft>
              <a:defRPr/>
            </a:pPr>
            <a:r>
              <a:rPr lang="en-US" dirty="0"/>
              <a:t>Award Amount &amp; Payments – No default data, enter correct amounts.</a:t>
            </a:r>
          </a:p>
          <a:p>
            <a:pPr fontAlgn="auto">
              <a:spcAft>
                <a:spcPts val="0"/>
              </a:spcAft>
              <a:defRPr/>
            </a:pP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7" descr="C:\Users\dmyers\Desktop\success.PNG">
            <a:extLst>
              <a:ext uri="{FF2B5EF4-FFF2-40B4-BE49-F238E27FC236}">
                <a16:creationId xmlns:a16="http://schemas.microsoft.com/office/drawing/2014/main" id="{EF8AB20F-5D24-4641-8B2D-DF73AAAD5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886325"/>
            <a:ext cx="28797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4">
            <a:extLst>
              <a:ext uri="{FF2B5EF4-FFF2-40B4-BE49-F238E27FC236}">
                <a16:creationId xmlns:a16="http://schemas.microsoft.com/office/drawing/2014/main" id="{978C336D-A59B-4141-A4BF-7495FE283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9300" y="2427288"/>
            <a:ext cx="130016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CD47084-B577-448D-932C-A28C314C34A3}"/>
              </a:ext>
            </a:extLst>
          </p:cNvPr>
          <p:cNvSpPr>
            <a:spLocks noGrp="1"/>
          </p:cNvSpPr>
          <p:nvPr>
            <p:ph idx="1"/>
          </p:nvPr>
        </p:nvSpPr>
        <p:spPr/>
        <p:txBody>
          <a:bodyPr rtlCol="0">
            <a:normAutofit fontScale="77500" lnSpcReduction="20000"/>
          </a:bodyPr>
          <a:lstStyle/>
          <a:p>
            <a:pPr fontAlgn="auto">
              <a:spcAft>
                <a:spcPts val="0"/>
              </a:spcAft>
              <a:defRPr/>
            </a:pPr>
            <a:r>
              <a:rPr lang="en-US" dirty="0"/>
              <a:t>Import Instructions:</a:t>
            </a:r>
          </a:p>
          <a:p>
            <a:pPr fontAlgn="auto">
              <a:spcAft>
                <a:spcPts val="0"/>
              </a:spcAft>
              <a:defRPr/>
            </a:pPr>
            <a:r>
              <a:rPr lang="en-US" dirty="0"/>
              <a:t>On the left hand menu under the “Working Data” section, choose the Import Contracts link.   This will get you to the Import page.  The link is as shown.</a:t>
            </a:r>
          </a:p>
          <a:p>
            <a:pPr fontAlgn="auto">
              <a:spcAft>
                <a:spcPts val="0"/>
              </a:spcAft>
              <a:defRPr/>
            </a:pPr>
            <a:r>
              <a:rPr lang="en-US" dirty="0"/>
              <a:t>Once you arrive on the import page you will:</a:t>
            </a:r>
          </a:p>
          <a:p>
            <a:pPr fontAlgn="auto">
              <a:spcAft>
                <a:spcPts val="0"/>
              </a:spcAft>
              <a:defRPr/>
            </a:pPr>
            <a:r>
              <a:rPr lang="en-US" dirty="0"/>
              <a:t>Select the Agency/Agency/Department from the dropdown list (if not already selected).</a:t>
            </a:r>
          </a:p>
          <a:p>
            <a:pPr fontAlgn="auto">
              <a:spcAft>
                <a:spcPts val="0"/>
              </a:spcAft>
              <a:defRPr/>
            </a:pPr>
            <a:r>
              <a:rPr lang="en-US" dirty="0"/>
              <a:t>Click on the “Select a File To Upload” button.  A dialog box will pop up for you to select which Excel file you want to upload.  Only one file can be uploaded at a time.</a:t>
            </a:r>
          </a:p>
          <a:p>
            <a:pPr fontAlgn="auto">
              <a:spcAft>
                <a:spcPts val="0"/>
              </a:spcAft>
              <a:defRPr/>
            </a:pPr>
            <a:r>
              <a:rPr lang="en-US" dirty="0"/>
              <a:t>Once a file has been selected and completely uploaded, click on the “Import Excel” button.</a:t>
            </a:r>
          </a:p>
          <a:p>
            <a:pPr fontAlgn="auto">
              <a:spcAft>
                <a:spcPts val="0"/>
              </a:spcAft>
              <a:defRPr/>
            </a:pPr>
            <a:r>
              <a:rPr lang="en-US" dirty="0"/>
              <a:t>A “wait” icon will display while the file is being processed.  If everything goes well, you will be greeted with the following message:  </a:t>
            </a:r>
          </a:p>
          <a:p>
            <a:pPr fontAlgn="auto">
              <a:spcAft>
                <a:spcPts val="0"/>
              </a:spcAft>
              <a:defRPr/>
            </a:pPr>
            <a:r>
              <a:rPr lang="en-US" dirty="0"/>
              <a:t>If instead you receive errors, resolve them, then try importing the Excel file again.</a:t>
            </a:r>
          </a:p>
          <a:p>
            <a:pPr fontAlgn="auto">
              <a:spcAft>
                <a:spcPts val="0"/>
              </a:spcAft>
              <a:defRPr/>
            </a:pPr>
            <a:r>
              <a:rPr lang="en-US" dirty="0"/>
              <a:t>Should you need to edit your import data, you can edit the Excel file and reimport it.  </a:t>
            </a:r>
          </a:p>
        </p:txBody>
      </p:sp>
      <p:sp>
        <p:nvSpPr>
          <p:cNvPr id="90117" name="Title 1">
            <a:extLst>
              <a:ext uri="{FF2B5EF4-FFF2-40B4-BE49-F238E27FC236}">
                <a16:creationId xmlns:a16="http://schemas.microsoft.com/office/drawing/2014/main" id="{B8CD19D5-D3F7-448A-9233-7452CC646030}"/>
              </a:ext>
            </a:extLst>
          </p:cNvPr>
          <p:cNvSpPr>
            <a:spLocks noGrp="1"/>
          </p:cNvSpPr>
          <p:nvPr>
            <p:ph type="title"/>
          </p:nvPr>
        </p:nvSpPr>
        <p:spPr/>
        <p:txBody>
          <a:bodyPr/>
          <a:lstStyle/>
          <a:p>
            <a:r>
              <a:rPr lang="en-US" altLang="en-US"/>
              <a:t>Form 3 Portal – Import Method</a:t>
            </a:r>
          </a:p>
        </p:txBody>
      </p:sp>
      <p:sp>
        <p:nvSpPr>
          <p:cNvPr id="4" name="Footer Placeholder 3">
            <a:extLst>
              <a:ext uri="{FF2B5EF4-FFF2-40B4-BE49-F238E27FC236}">
                <a16:creationId xmlns:a16="http://schemas.microsoft.com/office/drawing/2014/main" id="{9594646C-F57C-4873-A039-EFE0790C83EC}"/>
              </a:ext>
            </a:extLst>
          </p:cNvPr>
          <p:cNvSpPr>
            <a:spLocks noGrp="1"/>
          </p:cNvSpPr>
          <p:nvPr>
            <p:ph type="ftr" sz="quarter" idx="11"/>
          </p:nvPr>
        </p:nvSpPr>
        <p:spPr/>
        <p:txBody>
          <a:bodyPr/>
          <a:lstStyle/>
          <a:p>
            <a:pPr>
              <a:defRPr/>
            </a:pPr>
            <a:r>
              <a:rPr lang="en-US"/>
              <a:t>For Internal Training Purposes Only</a:t>
            </a:r>
          </a:p>
        </p:txBody>
      </p:sp>
      <p:sp>
        <p:nvSpPr>
          <p:cNvPr id="90119" name="TextBox 6">
            <a:extLst>
              <a:ext uri="{FF2B5EF4-FFF2-40B4-BE49-F238E27FC236}">
                <a16:creationId xmlns:a16="http://schemas.microsoft.com/office/drawing/2014/main" id="{576FBF29-CDE7-4A87-8538-290A3ECD0550}"/>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838200" y="365125"/>
            <a:ext cx="10515600" cy="1281113"/>
          </a:xfrm>
        </p:spPr>
        <p:txBody>
          <a:bodyPr>
            <a:normAutofit fontScale="90000"/>
          </a:bodyPr>
          <a:lstStyle/>
          <a:p>
            <a:r>
              <a:rPr lang="en-US" b="1" dirty="0"/>
              <a:t>Task Force to Study the Veteran–Owned Small Business Enterprise Program – </a:t>
            </a:r>
            <a:r>
              <a:rPr lang="en-US" b="1" dirty="0">
                <a:solidFill>
                  <a:srgbClr val="FF0000"/>
                </a:solidFill>
              </a:rPr>
              <a:t>SB532</a:t>
            </a:r>
            <a:endParaRPr lang="en-US" altLang="en-US" b="1" dirty="0">
              <a:solidFill>
                <a:srgbClr val="FF0000"/>
              </a:solidFill>
            </a:endParaRPr>
          </a:p>
        </p:txBody>
      </p:sp>
      <p:graphicFrame>
        <p:nvGraphicFramePr>
          <p:cNvPr id="2" name="Content Placeholder 1"/>
          <p:cNvGraphicFramePr>
            <a:graphicFrameLocks noGrp="1"/>
          </p:cNvGraphicFramePr>
          <p:nvPr>
            <p:ph idx="1"/>
          </p:nvPr>
        </p:nvGraphicFramePr>
        <p:xfrm>
          <a:off x="838200" y="1646238"/>
          <a:ext cx="10515600" cy="4606780"/>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2906406042"/>
                    </a:ext>
                  </a:extLst>
                </a:gridCol>
              </a:tblGrid>
              <a:tr h="4606780">
                <a:tc>
                  <a:txBody>
                    <a:bodyPr/>
                    <a:lstStyle/>
                    <a:p>
                      <a:pPr marL="0" marR="0" algn="l">
                        <a:lnSpc>
                          <a:spcPct val="107000"/>
                        </a:lnSpc>
                        <a:spcBef>
                          <a:spcPts val="0"/>
                        </a:spcBef>
                        <a:spcAft>
                          <a:spcPts val="800"/>
                        </a:spcAft>
                      </a:pPr>
                      <a:r>
                        <a:rPr lang="en-US" sz="2800" dirty="0">
                          <a:effectLst/>
                        </a:rPr>
                        <a:t>Staffed by DGS; comprised of internal and external representatives</a:t>
                      </a:r>
                    </a:p>
                    <a:p>
                      <a:pPr marL="0" marR="0" algn="l">
                        <a:lnSpc>
                          <a:spcPct val="107000"/>
                        </a:lnSpc>
                        <a:spcBef>
                          <a:spcPts val="0"/>
                        </a:spcBef>
                        <a:spcAft>
                          <a:spcPts val="800"/>
                        </a:spcAft>
                      </a:pPr>
                      <a:r>
                        <a:rPr lang="en-US" sz="2800" dirty="0">
                          <a:effectLst/>
                        </a:rPr>
                        <a:t>Task Force charged with studying and making  recommendations regarding: </a:t>
                      </a:r>
                    </a:p>
                    <a:p>
                      <a:pPr marL="342900" marR="0" lvl="0" indent="-342900" algn="l">
                        <a:lnSpc>
                          <a:spcPct val="107000"/>
                        </a:lnSpc>
                        <a:spcBef>
                          <a:spcPts val="0"/>
                        </a:spcBef>
                        <a:spcAft>
                          <a:spcPts val="0"/>
                        </a:spcAft>
                        <a:buFont typeface="Symbol" panose="05050102010706020507" pitchFamily="18" charset="2"/>
                        <a:buChar char=""/>
                      </a:pPr>
                      <a:r>
                        <a:rPr lang="en-US" sz="2800" dirty="0">
                          <a:effectLst/>
                        </a:rPr>
                        <a:t>opportunities for VSBE’s to participate in State contracts</a:t>
                      </a:r>
                    </a:p>
                    <a:p>
                      <a:pPr marL="342900" marR="0" lvl="0" indent="-342900" algn="l">
                        <a:lnSpc>
                          <a:spcPct val="107000"/>
                        </a:lnSpc>
                        <a:spcBef>
                          <a:spcPts val="0"/>
                        </a:spcBef>
                        <a:spcAft>
                          <a:spcPts val="0"/>
                        </a:spcAft>
                        <a:buFont typeface="Symbol" panose="05050102010706020507" pitchFamily="18" charset="2"/>
                        <a:buChar char=""/>
                      </a:pPr>
                      <a:r>
                        <a:rPr lang="en-US" sz="2800" dirty="0">
                          <a:effectLst/>
                        </a:rPr>
                        <a:t>Improvement of the State’s VSBE  program, including: </a:t>
                      </a:r>
                    </a:p>
                    <a:p>
                      <a:pPr marL="742950" marR="0" lvl="1" indent="-285750" algn="l">
                        <a:lnSpc>
                          <a:spcPct val="107000"/>
                        </a:lnSpc>
                        <a:spcBef>
                          <a:spcPts val="0"/>
                        </a:spcBef>
                        <a:spcAft>
                          <a:spcPts val="0"/>
                        </a:spcAft>
                        <a:buFont typeface="Courier New" panose="02070309020205020404" pitchFamily="49" charset="0"/>
                        <a:buChar char="o"/>
                      </a:pPr>
                      <a:r>
                        <a:rPr lang="en-US" sz="2800" dirty="0">
                          <a:effectLst/>
                        </a:rPr>
                        <a:t>increasing VSBE participation rates</a:t>
                      </a:r>
                    </a:p>
                    <a:p>
                      <a:pPr marL="742950" marR="0" lvl="1" indent="-285750" algn="l">
                        <a:lnSpc>
                          <a:spcPct val="107000"/>
                        </a:lnSpc>
                        <a:spcBef>
                          <a:spcPts val="0"/>
                        </a:spcBef>
                        <a:spcAft>
                          <a:spcPts val="0"/>
                        </a:spcAft>
                        <a:buFont typeface="Courier New" panose="02070309020205020404" pitchFamily="49" charset="0"/>
                        <a:buChar char="o"/>
                      </a:pPr>
                      <a:r>
                        <a:rPr lang="en-US" sz="2800" dirty="0">
                          <a:effectLst/>
                        </a:rPr>
                        <a:t>increasing oversight across participating State agencies</a:t>
                      </a:r>
                    </a:p>
                    <a:p>
                      <a:pPr marL="742950" marR="0" lvl="1" indent="-285750" algn="l">
                        <a:lnSpc>
                          <a:spcPct val="107000"/>
                        </a:lnSpc>
                        <a:spcBef>
                          <a:spcPts val="0"/>
                        </a:spcBef>
                        <a:spcAft>
                          <a:spcPts val="800"/>
                        </a:spcAft>
                        <a:buFont typeface="Courier New" panose="02070309020205020404" pitchFamily="49" charset="0"/>
                        <a:buChar char="o"/>
                      </a:pPr>
                      <a:r>
                        <a:rPr lang="en-US" sz="2800" dirty="0">
                          <a:effectLst/>
                        </a:rPr>
                        <a:t>boosting the overall program performance </a:t>
                      </a:r>
                    </a:p>
                    <a:p>
                      <a:pPr marL="0" marR="0" algn="l">
                        <a:lnSpc>
                          <a:spcPct val="107000"/>
                        </a:lnSpc>
                        <a:spcBef>
                          <a:spcPts val="0"/>
                        </a:spcBef>
                        <a:spcAft>
                          <a:spcPts val="800"/>
                        </a:spcAft>
                      </a:pPr>
                      <a:r>
                        <a:rPr lang="en-US" sz="2800" dirty="0">
                          <a:effectLst/>
                        </a:rPr>
                        <a:t>Submit recommendations to the Governor December 1, 2020.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solidFill>
                      <a:schemeClr val="tx2">
                        <a:lumMod val="20000"/>
                        <a:lumOff val="80000"/>
                      </a:schemeClr>
                    </a:solidFill>
                  </a:tcPr>
                </a:tc>
                <a:extLst>
                  <a:ext uri="{0D108BD9-81ED-4DB2-BD59-A6C34878D82A}">
                    <a16:rowId xmlns:a16="http://schemas.microsoft.com/office/drawing/2014/main" val="1950827010"/>
                  </a:ext>
                </a:extLst>
              </a:tr>
            </a:tbl>
          </a:graphicData>
        </a:graphic>
      </p:graphicFrame>
      <p:sp>
        <p:nvSpPr>
          <p:cNvPr id="4" name="Footer Placeholder 3"/>
          <p:cNvSpPr>
            <a:spLocks noGrp="1"/>
          </p:cNvSpPr>
          <p:nvPr>
            <p:ph type="ftr" sz="quarter" idx="11"/>
          </p:nvPr>
        </p:nvSpPr>
        <p:spPr/>
        <p:txBody>
          <a:bodyPr/>
          <a:lstStyle/>
          <a:p>
            <a:pPr>
              <a:defRPr/>
            </a:pPr>
            <a:r>
              <a:rPr lang="en-US"/>
              <a:t>For Internal Training Purposes Only</a:t>
            </a:r>
          </a:p>
        </p:txBody>
      </p:sp>
    </p:spTree>
    <p:extLst>
      <p:ext uri="{BB962C8B-B14F-4D97-AF65-F5344CB8AC3E}">
        <p14:creationId xmlns:p14="http://schemas.microsoft.com/office/powerpoint/2010/main" val="15387851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156B58A-1F17-4FE2-A469-F793C698E5BE}"/>
              </a:ext>
            </a:extLst>
          </p:cNvPr>
          <p:cNvSpPr>
            <a:spLocks noGrp="1"/>
          </p:cNvSpPr>
          <p:nvPr>
            <p:ph type="title"/>
          </p:nvPr>
        </p:nvSpPr>
        <p:spPr/>
        <p:txBody>
          <a:bodyPr/>
          <a:lstStyle/>
          <a:p>
            <a:r>
              <a:rPr lang="en-US" altLang="en-US"/>
              <a:t>Form 3 Portal – Import Method</a:t>
            </a:r>
          </a:p>
        </p:txBody>
      </p:sp>
      <p:sp>
        <p:nvSpPr>
          <p:cNvPr id="4" name="Footer Placeholder 3">
            <a:extLst>
              <a:ext uri="{FF2B5EF4-FFF2-40B4-BE49-F238E27FC236}">
                <a16:creationId xmlns:a16="http://schemas.microsoft.com/office/drawing/2014/main" id="{5E7CB35B-FCF0-43B3-AD90-7B0AF31CF37C}"/>
              </a:ext>
            </a:extLst>
          </p:cNvPr>
          <p:cNvSpPr>
            <a:spLocks noGrp="1"/>
          </p:cNvSpPr>
          <p:nvPr>
            <p:ph type="ftr" sz="quarter" idx="11"/>
          </p:nvPr>
        </p:nvSpPr>
        <p:spPr/>
        <p:txBody>
          <a:bodyPr/>
          <a:lstStyle/>
          <a:p>
            <a:pPr>
              <a:defRPr/>
            </a:pPr>
            <a:r>
              <a:rPr lang="en-US"/>
              <a:t>For Internal Training Purposes Only</a:t>
            </a:r>
          </a:p>
        </p:txBody>
      </p:sp>
      <p:sp>
        <p:nvSpPr>
          <p:cNvPr id="86020" name="TextBox 6">
            <a:extLst>
              <a:ext uri="{FF2B5EF4-FFF2-40B4-BE49-F238E27FC236}">
                <a16:creationId xmlns:a16="http://schemas.microsoft.com/office/drawing/2014/main" id="{D2DAA7CD-1A4F-4601-BCD1-4BDF031C118B}"/>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86021" name="Content Placeholder 2">
            <a:extLst>
              <a:ext uri="{FF2B5EF4-FFF2-40B4-BE49-F238E27FC236}">
                <a16:creationId xmlns:a16="http://schemas.microsoft.com/office/drawing/2014/main" id="{89B175B5-EA8E-4B6E-B869-EE469A576E32}"/>
              </a:ext>
            </a:extLst>
          </p:cNvPr>
          <p:cNvSpPr>
            <a:spLocks noGrp="1"/>
          </p:cNvSpPr>
          <p:nvPr>
            <p:ph idx="1"/>
          </p:nvPr>
        </p:nvSpPr>
        <p:spPr/>
        <p:txBody>
          <a:bodyPr/>
          <a:lstStyle/>
          <a:p>
            <a:r>
              <a:rPr lang="en-US" altLang="en-US"/>
              <a:t>Errors and Resolutions</a:t>
            </a:r>
          </a:p>
          <a:p>
            <a:pPr lvl="1"/>
            <a:r>
              <a:rPr lang="en-US" altLang="en-US"/>
              <a:t>There are common errors that arise when importing the Form 3 Data Template.</a:t>
            </a:r>
          </a:p>
          <a:p>
            <a:pPr lvl="1"/>
            <a:r>
              <a:rPr lang="en-US" altLang="en-US"/>
              <a:t>Each error will attempt to list which Excel sheet the error occurred in and the Unique Identifier used to identify which row.  </a:t>
            </a:r>
          </a:p>
          <a:p>
            <a:pPr lvl="1"/>
            <a:r>
              <a:rPr lang="en-US" altLang="en-US"/>
              <a:t>Also included should be the Column Name (if applicable) to identify the column.  </a:t>
            </a:r>
          </a:p>
          <a:p>
            <a:pPr lvl="1"/>
            <a:r>
              <a:rPr lang="en-US" altLang="en-US"/>
              <a:t>Each Error will be listed as a bulleted list item in red text. </a:t>
            </a:r>
          </a:p>
          <a:p>
            <a:pPr lvl="1"/>
            <a:r>
              <a:rPr lang="en-US" altLang="en-US"/>
              <a:t>Don’t worry, if you encounter errors, no data in the system will be overwritten until all the errors are fixed.</a:t>
            </a:r>
          </a:p>
          <a:p>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5989FCEE-04E2-428C-A3E1-AB0CE5601A5D}"/>
              </a:ext>
            </a:extLst>
          </p:cNvPr>
          <p:cNvSpPr>
            <a:spLocks noGrp="1"/>
          </p:cNvSpPr>
          <p:nvPr>
            <p:ph type="title"/>
          </p:nvPr>
        </p:nvSpPr>
        <p:spPr/>
        <p:txBody>
          <a:bodyPr/>
          <a:lstStyle/>
          <a:p>
            <a:r>
              <a:rPr lang="en-US" altLang="en-US"/>
              <a:t>Form 3 Portal – Import Method</a:t>
            </a:r>
          </a:p>
        </p:txBody>
      </p:sp>
      <p:sp>
        <p:nvSpPr>
          <p:cNvPr id="4" name="Footer Placeholder 3">
            <a:extLst>
              <a:ext uri="{FF2B5EF4-FFF2-40B4-BE49-F238E27FC236}">
                <a16:creationId xmlns:a16="http://schemas.microsoft.com/office/drawing/2014/main" id="{4962EDCD-66AF-4FB7-9946-0140652D5859}"/>
              </a:ext>
            </a:extLst>
          </p:cNvPr>
          <p:cNvSpPr>
            <a:spLocks noGrp="1"/>
          </p:cNvSpPr>
          <p:nvPr>
            <p:ph type="ftr" sz="quarter" idx="11"/>
          </p:nvPr>
        </p:nvSpPr>
        <p:spPr/>
        <p:txBody>
          <a:bodyPr/>
          <a:lstStyle/>
          <a:p>
            <a:pPr>
              <a:defRPr/>
            </a:pPr>
            <a:r>
              <a:rPr lang="en-US"/>
              <a:t>For Internal Training Purposes Only</a:t>
            </a:r>
          </a:p>
        </p:txBody>
      </p:sp>
      <p:sp>
        <p:nvSpPr>
          <p:cNvPr id="87044" name="TextBox 6">
            <a:extLst>
              <a:ext uri="{FF2B5EF4-FFF2-40B4-BE49-F238E27FC236}">
                <a16:creationId xmlns:a16="http://schemas.microsoft.com/office/drawing/2014/main" id="{DE86B142-8097-409D-944F-9F1E71987BF2}"/>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87045" name="Content Placeholder 2">
            <a:extLst>
              <a:ext uri="{FF2B5EF4-FFF2-40B4-BE49-F238E27FC236}">
                <a16:creationId xmlns:a16="http://schemas.microsoft.com/office/drawing/2014/main" id="{DC4790C1-F8C8-4C53-A42D-A8A03B440C6B}"/>
              </a:ext>
            </a:extLst>
          </p:cNvPr>
          <p:cNvSpPr>
            <a:spLocks noGrp="1"/>
          </p:cNvSpPr>
          <p:nvPr>
            <p:ph idx="1"/>
          </p:nvPr>
        </p:nvSpPr>
        <p:spPr>
          <a:xfrm>
            <a:off x="838200" y="1443038"/>
            <a:ext cx="10515600" cy="4733925"/>
          </a:xfrm>
        </p:spPr>
        <p:txBody>
          <a:bodyPr/>
          <a:lstStyle/>
          <a:p>
            <a:r>
              <a:rPr lang="en-US" altLang="en-US"/>
              <a:t>Errors and Resolutions (cont.)</a:t>
            </a:r>
          </a:p>
          <a:p>
            <a:endParaRPr lang="en-US" altLang="en-US"/>
          </a:p>
        </p:txBody>
      </p:sp>
      <p:pic>
        <p:nvPicPr>
          <p:cNvPr id="87046" name="Picture 4">
            <a:extLst>
              <a:ext uri="{FF2B5EF4-FFF2-40B4-BE49-F238E27FC236}">
                <a16:creationId xmlns:a16="http://schemas.microsoft.com/office/drawing/2014/main" id="{AF751194-8798-4BF2-98B0-B6ACEBFAAD0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74775" y="1870075"/>
            <a:ext cx="93059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5">
            <a:extLst>
              <a:ext uri="{FF2B5EF4-FFF2-40B4-BE49-F238E27FC236}">
                <a16:creationId xmlns:a16="http://schemas.microsoft.com/office/drawing/2014/main" id="{C7828DC5-59B3-4D00-81B7-3AE77FA0383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74775" y="4108450"/>
            <a:ext cx="899477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56A72A41-3765-4A15-B7B1-2FA75680D5DA}"/>
              </a:ext>
            </a:extLst>
          </p:cNvPr>
          <p:cNvSpPr>
            <a:spLocks noGrp="1"/>
          </p:cNvSpPr>
          <p:nvPr>
            <p:ph type="title"/>
          </p:nvPr>
        </p:nvSpPr>
        <p:spPr/>
        <p:txBody>
          <a:bodyPr/>
          <a:lstStyle/>
          <a:p>
            <a:r>
              <a:rPr lang="en-US" altLang="en-US"/>
              <a:t>Form 3 Portal – Import Method</a:t>
            </a:r>
          </a:p>
        </p:txBody>
      </p:sp>
      <p:sp>
        <p:nvSpPr>
          <p:cNvPr id="4" name="Footer Placeholder 3">
            <a:extLst>
              <a:ext uri="{FF2B5EF4-FFF2-40B4-BE49-F238E27FC236}">
                <a16:creationId xmlns:a16="http://schemas.microsoft.com/office/drawing/2014/main" id="{C23E12A5-62B1-416C-85D7-5CF54289AF3D}"/>
              </a:ext>
            </a:extLst>
          </p:cNvPr>
          <p:cNvSpPr>
            <a:spLocks noGrp="1"/>
          </p:cNvSpPr>
          <p:nvPr>
            <p:ph type="ftr" sz="quarter" idx="11"/>
          </p:nvPr>
        </p:nvSpPr>
        <p:spPr/>
        <p:txBody>
          <a:bodyPr/>
          <a:lstStyle/>
          <a:p>
            <a:pPr>
              <a:defRPr/>
            </a:pPr>
            <a:r>
              <a:rPr lang="en-US"/>
              <a:t>For Internal Training Purposes Only</a:t>
            </a:r>
          </a:p>
        </p:txBody>
      </p:sp>
      <p:sp>
        <p:nvSpPr>
          <p:cNvPr id="88068" name="TextBox 6">
            <a:extLst>
              <a:ext uri="{FF2B5EF4-FFF2-40B4-BE49-F238E27FC236}">
                <a16:creationId xmlns:a16="http://schemas.microsoft.com/office/drawing/2014/main" id="{C1892893-CF6F-423D-8D19-A0906DF9AE3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88069" name="Content Placeholder 2">
            <a:extLst>
              <a:ext uri="{FF2B5EF4-FFF2-40B4-BE49-F238E27FC236}">
                <a16:creationId xmlns:a16="http://schemas.microsoft.com/office/drawing/2014/main" id="{0C58DA61-1320-4D98-B9F5-746169F02DCC}"/>
              </a:ext>
            </a:extLst>
          </p:cNvPr>
          <p:cNvSpPr>
            <a:spLocks noGrp="1"/>
          </p:cNvSpPr>
          <p:nvPr>
            <p:ph idx="1"/>
          </p:nvPr>
        </p:nvSpPr>
        <p:spPr>
          <a:xfrm>
            <a:off x="838200" y="1443038"/>
            <a:ext cx="10515600" cy="4733925"/>
          </a:xfrm>
        </p:spPr>
        <p:txBody>
          <a:bodyPr/>
          <a:lstStyle/>
          <a:p>
            <a:r>
              <a:rPr lang="en-US" altLang="en-US"/>
              <a:t>Errors and Resolutions (cont.)</a:t>
            </a:r>
          </a:p>
          <a:p>
            <a:endParaRPr lang="en-US" altLang="en-US"/>
          </a:p>
        </p:txBody>
      </p:sp>
      <p:pic>
        <p:nvPicPr>
          <p:cNvPr id="88070" name="Picture 7">
            <a:extLst>
              <a:ext uri="{FF2B5EF4-FFF2-40B4-BE49-F238E27FC236}">
                <a16:creationId xmlns:a16="http://schemas.microsoft.com/office/drawing/2014/main" id="{6F1EDD78-FC76-441C-AD32-429EB847014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43000" y="1870075"/>
            <a:ext cx="85105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45DC0A77-FB9C-4ACA-8733-3B6A5C8A1A7A}"/>
              </a:ext>
            </a:extLst>
          </p:cNvPr>
          <p:cNvSpPr>
            <a:spLocks noGrp="1"/>
          </p:cNvSpPr>
          <p:nvPr>
            <p:ph type="title"/>
          </p:nvPr>
        </p:nvSpPr>
        <p:spPr/>
        <p:txBody>
          <a:bodyPr/>
          <a:lstStyle/>
          <a:p>
            <a:r>
              <a:rPr lang="en-US" altLang="en-US"/>
              <a:t>Form 3 Portal – Import Method</a:t>
            </a:r>
          </a:p>
        </p:txBody>
      </p:sp>
      <p:sp>
        <p:nvSpPr>
          <p:cNvPr id="4" name="Footer Placeholder 3">
            <a:extLst>
              <a:ext uri="{FF2B5EF4-FFF2-40B4-BE49-F238E27FC236}">
                <a16:creationId xmlns:a16="http://schemas.microsoft.com/office/drawing/2014/main" id="{A3B9DE61-B3E9-4462-A7B8-8B89390981DD}"/>
              </a:ext>
            </a:extLst>
          </p:cNvPr>
          <p:cNvSpPr>
            <a:spLocks noGrp="1"/>
          </p:cNvSpPr>
          <p:nvPr>
            <p:ph type="ftr" sz="quarter" idx="11"/>
          </p:nvPr>
        </p:nvSpPr>
        <p:spPr/>
        <p:txBody>
          <a:bodyPr/>
          <a:lstStyle/>
          <a:p>
            <a:pPr>
              <a:defRPr/>
            </a:pPr>
            <a:r>
              <a:rPr lang="en-US"/>
              <a:t>For Internal Training Purposes Only</a:t>
            </a:r>
          </a:p>
        </p:txBody>
      </p:sp>
      <p:sp>
        <p:nvSpPr>
          <p:cNvPr id="89092" name="TextBox 6">
            <a:extLst>
              <a:ext uri="{FF2B5EF4-FFF2-40B4-BE49-F238E27FC236}">
                <a16:creationId xmlns:a16="http://schemas.microsoft.com/office/drawing/2014/main" id="{747AC6E7-A285-4E5E-A878-EAB9CE8117A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3" name="Content Placeholder 2">
            <a:extLst>
              <a:ext uri="{FF2B5EF4-FFF2-40B4-BE49-F238E27FC236}">
                <a16:creationId xmlns:a16="http://schemas.microsoft.com/office/drawing/2014/main" id="{D42381CD-91A3-4F7A-A5A5-413F73083205}"/>
              </a:ext>
            </a:extLst>
          </p:cNvPr>
          <p:cNvSpPr>
            <a:spLocks noGrp="1"/>
          </p:cNvSpPr>
          <p:nvPr>
            <p:ph idx="1"/>
          </p:nvPr>
        </p:nvSpPr>
        <p:spPr>
          <a:xfrm>
            <a:off x="838200" y="1443038"/>
            <a:ext cx="10515600" cy="4733925"/>
          </a:xfrm>
        </p:spPr>
        <p:txBody>
          <a:bodyPr rtlCol="0">
            <a:normAutofit fontScale="62500" lnSpcReduction="20000"/>
          </a:bodyPr>
          <a:lstStyle/>
          <a:p>
            <a:pPr fontAlgn="auto">
              <a:spcAft>
                <a:spcPts val="0"/>
              </a:spcAft>
              <a:defRPr/>
            </a:pPr>
            <a:r>
              <a:rPr lang="en-US" dirty="0"/>
              <a:t>Errors and Resolutions (cont.)</a:t>
            </a:r>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r>
              <a:rPr lang="en-US" dirty="0"/>
              <a:t>The above (Or a subset of) will appear whenever a required column has missing data (a blank cell).  The error message will hold whether it was a Prime or subcontractor, the relevant ID string, and the column that is missing the data.  Just add or fix the corresponding data column.  For contracts that may not have some of the data, you can fill in default data.  See the section above for default data for missing data (Ex. A P-Card might not have an end date).</a:t>
            </a:r>
          </a:p>
        </p:txBody>
      </p:sp>
      <p:pic>
        <p:nvPicPr>
          <p:cNvPr id="89094" name="Picture 4">
            <a:extLst>
              <a:ext uri="{FF2B5EF4-FFF2-40B4-BE49-F238E27FC236}">
                <a16:creationId xmlns:a16="http://schemas.microsoft.com/office/drawing/2014/main" id="{FB3D1968-3974-434E-8DAD-92D8B7630F7C}"/>
              </a:ext>
            </a:extLst>
          </p:cNvPr>
          <p:cNvPicPr>
            <a:picLocks noChangeAspect="1"/>
          </p:cNvPicPr>
          <p:nvPr/>
        </p:nvPicPr>
        <p:blipFill>
          <a:blip r:embed="rId2" cstate="hqprint">
            <a:extLst>
              <a:ext uri="{28A0092B-C50C-407E-A947-70E740481C1C}">
                <a14:useLocalDpi xmlns:a14="http://schemas.microsoft.com/office/drawing/2010/main" val="0"/>
              </a:ext>
            </a:extLst>
          </a:blip>
          <a:srcRect b="34309"/>
          <a:stretch>
            <a:fillRect/>
          </a:stretch>
        </p:blipFill>
        <p:spPr bwMode="auto">
          <a:xfrm>
            <a:off x="1095375" y="1735138"/>
            <a:ext cx="7361238"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CAEC46A0-A3C9-4956-9002-B0117C385F72}"/>
              </a:ext>
            </a:extLst>
          </p:cNvPr>
          <p:cNvSpPr>
            <a:spLocks noGrp="1"/>
          </p:cNvSpPr>
          <p:nvPr>
            <p:ph type="title"/>
          </p:nvPr>
        </p:nvSpPr>
        <p:spPr/>
        <p:txBody>
          <a:bodyPr/>
          <a:lstStyle/>
          <a:p>
            <a:r>
              <a:rPr lang="en-US" altLang="en-US"/>
              <a:t>Form 3 Portal – Reviewing Data</a:t>
            </a:r>
          </a:p>
        </p:txBody>
      </p:sp>
      <p:sp>
        <p:nvSpPr>
          <p:cNvPr id="4" name="Footer Placeholder 3">
            <a:extLst>
              <a:ext uri="{FF2B5EF4-FFF2-40B4-BE49-F238E27FC236}">
                <a16:creationId xmlns:a16="http://schemas.microsoft.com/office/drawing/2014/main" id="{CF7310A0-5B35-47C1-98CF-58422BB4A084}"/>
              </a:ext>
            </a:extLst>
          </p:cNvPr>
          <p:cNvSpPr>
            <a:spLocks noGrp="1"/>
          </p:cNvSpPr>
          <p:nvPr>
            <p:ph type="ftr" sz="quarter" idx="11"/>
          </p:nvPr>
        </p:nvSpPr>
        <p:spPr/>
        <p:txBody>
          <a:bodyPr/>
          <a:lstStyle/>
          <a:p>
            <a:pPr>
              <a:defRPr/>
            </a:pPr>
            <a:r>
              <a:rPr lang="en-US"/>
              <a:t>For Internal Training Purposes Only</a:t>
            </a:r>
          </a:p>
        </p:txBody>
      </p:sp>
      <p:sp>
        <p:nvSpPr>
          <p:cNvPr id="91140" name="TextBox 6">
            <a:extLst>
              <a:ext uri="{FF2B5EF4-FFF2-40B4-BE49-F238E27FC236}">
                <a16:creationId xmlns:a16="http://schemas.microsoft.com/office/drawing/2014/main" id="{58C30D52-DDE1-4F39-9E28-F6911EC64FA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91141" name="Content Placeholder 2">
            <a:extLst>
              <a:ext uri="{FF2B5EF4-FFF2-40B4-BE49-F238E27FC236}">
                <a16:creationId xmlns:a16="http://schemas.microsoft.com/office/drawing/2014/main" id="{241E9700-3416-41CB-8CE7-9AFD5428D27C}"/>
              </a:ext>
            </a:extLst>
          </p:cNvPr>
          <p:cNvSpPr>
            <a:spLocks noGrp="1"/>
          </p:cNvSpPr>
          <p:nvPr>
            <p:ph idx="1"/>
          </p:nvPr>
        </p:nvSpPr>
        <p:spPr/>
        <p:txBody>
          <a:bodyPr/>
          <a:lstStyle/>
          <a:p>
            <a:r>
              <a:rPr lang="en-US" altLang="en-US"/>
              <a:t>Once the manual entry or data import has been completed, you will can review and export the summary data.</a:t>
            </a:r>
          </a:p>
          <a:p>
            <a:r>
              <a:rPr lang="en-US" altLang="en-US"/>
              <a:t>The PRIME and Subcontractor summaries should be submitted with your final report</a:t>
            </a:r>
          </a:p>
          <a:p>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C1FE082F-55C7-412B-AE89-6E5A4503B071}"/>
              </a:ext>
            </a:extLst>
          </p:cNvPr>
          <p:cNvSpPr>
            <a:spLocks noGrp="1"/>
          </p:cNvSpPr>
          <p:nvPr>
            <p:ph type="title"/>
          </p:nvPr>
        </p:nvSpPr>
        <p:spPr/>
        <p:txBody>
          <a:bodyPr/>
          <a:lstStyle/>
          <a:p>
            <a:r>
              <a:rPr lang="en-US" altLang="en-US"/>
              <a:t>Form 3 Portal – Reviewing Data (cont.)</a:t>
            </a:r>
          </a:p>
        </p:txBody>
      </p:sp>
      <p:sp>
        <p:nvSpPr>
          <p:cNvPr id="4" name="Footer Placeholder 3">
            <a:extLst>
              <a:ext uri="{FF2B5EF4-FFF2-40B4-BE49-F238E27FC236}">
                <a16:creationId xmlns:a16="http://schemas.microsoft.com/office/drawing/2014/main" id="{E7E0EE25-B427-4A3B-A61A-52E2995B96FE}"/>
              </a:ext>
            </a:extLst>
          </p:cNvPr>
          <p:cNvSpPr>
            <a:spLocks noGrp="1"/>
          </p:cNvSpPr>
          <p:nvPr>
            <p:ph type="ftr" sz="quarter" idx="11"/>
          </p:nvPr>
        </p:nvSpPr>
        <p:spPr/>
        <p:txBody>
          <a:bodyPr/>
          <a:lstStyle/>
          <a:p>
            <a:pPr>
              <a:defRPr/>
            </a:pPr>
            <a:r>
              <a:rPr lang="en-US"/>
              <a:t>For Internal Training Purposes Only</a:t>
            </a:r>
          </a:p>
        </p:txBody>
      </p:sp>
      <p:sp>
        <p:nvSpPr>
          <p:cNvPr id="92164" name="TextBox 6">
            <a:extLst>
              <a:ext uri="{FF2B5EF4-FFF2-40B4-BE49-F238E27FC236}">
                <a16:creationId xmlns:a16="http://schemas.microsoft.com/office/drawing/2014/main" id="{58B6872B-85AB-4F33-8747-7E79FB49CEE6}"/>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92165" name="Content Placeholder 4">
            <a:extLst>
              <a:ext uri="{FF2B5EF4-FFF2-40B4-BE49-F238E27FC236}">
                <a16:creationId xmlns:a16="http://schemas.microsoft.com/office/drawing/2014/main" id="{F799C869-6ED0-4922-86E1-B167B36E60FB}"/>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a:stretch>
            <a:fillRect/>
          </a:stretch>
        </p:blipFill>
        <p:spPr>
          <a:xfrm>
            <a:off x="942975" y="1401763"/>
            <a:ext cx="7013575" cy="4710112"/>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1E44A913-4B20-4997-B72C-22026A2CC8A3}"/>
              </a:ext>
            </a:extLst>
          </p:cNvPr>
          <p:cNvSpPr>
            <a:spLocks noGrp="1"/>
          </p:cNvSpPr>
          <p:nvPr>
            <p:ph type="title"/>
          </p:nvPr>
        </p:nvSpPr>
        <p:spPr/>
        <p:txBody>
          <a:bodyPr/>
          <a:lstStyle/>
          <a:p>
            <a:r>
              <a:rPr lang="en-US" altLang="en-US"/>
              <a:t>Form 3 Portal – Reviewing Data (cont.)</a:t>
            </a:r>
          </a:p>
        </p:txBody>
      </p:sp>
      <p:sp>
        <p:nvSpPr>
          <p:cNvPr id="4" name="Footer Placeholder 3">
            <a:extLst>
              <a:ext uri="{FF2B5EF4-FFF2-40B4-BE49-F238E27FC236}">
                <a16:creationId xmlns:a16="http://schemas.microsoft.com/office/drawing/2014/main" id="{5A96DBB2-B144-46D2-B8DE-C260AEF70860}"/>
              </a:ext>
            </a:extLst>
          </p:cNvPr>
          <p:cNvSpPr>
            <a:spLocks noGrp="1"/>
          </p:cNvSpPr>
          <p:nvPr>
            <p:ph type="ftr" sz="quarter" idx="11"/>
          </p:nvPr>
        </p:nvSpPr>
        <p:spPr/>
        <p:txBody>
          <a:bodyPr/>
          <a:lstStyle/>
          <a:p>
            <a:pPr>
              <a:defRPr/>
            </a:pPr>
            <a:r>
              <a:rPr lang="en-US"/>
              <a:t>For Internal Training Purposes Only</a:t>
            </a:r>
          </a:p>
        </p:txBody>
      </p:sp>
      <p:sp>
        <p:nvSpPr>
          <p:cNvPr id="93188" name="TextBox 6">
            <a:extLst>
              <a:ext uri="{FF2B5EF4-FFF2-40B4-BE49-F238E27FC236}">
                <a16:creationId xmlns:a16="http://schemas.microsoft.com/office/drawing/2014/main" id="{EF3CA642-EA79-4C1F-9B4C-879D3DAB6E88}"/>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93189" name="Picture 2">
            <a:extLst>
              <a:ext uri="{FF2B5EF4-FFF2-40B4-BE49-F238E27FC236}">
                <a16:creationId xmlns:a16="http://schemas.microsoft.com/office/drawing/2014/main" id="{62D2BD0F-1354-46A7-BC35-1BACB5946D3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8063" y="1249363"/>
            <a:ext cx="6750050"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675F0EC6-8F8B-4105-8FCD-E581C2D6B75B}"/>
              </a:ext>
            </a:extLst>
          </p:cNvPr>
          <p:cNvSpPr>
            <a:spLocks noGrp="1"/>
          </p:cNvSpPr>
          <p:nvPr>
            <p:ph type="title"/>
          </p:nvPr>
        </p:nvSpPr>
        <p:spPr/>
        <p:txBody>
          <a:bodyPr/>
          <a:lstStyle/>
          <a:p>
            <a:r>
              <a:rPr lang="en-US" altLang="en-US"/>
              <a:t>Form 3 Portal – Submitting Data</a:t>
            </a:r>
          </a:p>
        </p:txBody>
      </p:sp>
      <p:sp>
        <p:nvSpPr>
          <p:cNvPr id="4" name="Footer Placeholder 3">
            <a:extLst>
              <a:ext uri="{FF2B5EF4-FFF2-40B4-BE49-F238E27FC236}">
                <a16:creationId xmlns:a16="http://schemas.microsoft.com/office/drawing/2014/main" id="{D317AEC1-91F1-4950-A612-F29036F80868}"/>
              </a:ext>
            </a:extLst>
          </p:cNvPr>
          <p:cNvSpPr>
            <a:spLocks noGrp="1"/>
          </p:cNvSpPr>
          <p:nvPr>
            <p:ph type="ftr" sz="quarter" idx="11"/>
          </p:nvPr>
        </p:nvSpPr>
        <p:spPr/>
        <p:txBody>
          <a:bodyPr/>
          <a:lstStyle/>
          <a:p>
            <a:pPr>
              <a:defRPr/>
            </a:pPr>
            <a:r>
              <a:rPr lang="en-US"/>
              <a:t>For Internal Training Purposes Only</a:t>
            </a:r>
          </a:p>
        </p:txBody>
      </p:sp>
      <p:sp>
        <p:nvSpPr>
          <p:cNvPr id="94212" name="TextBox 6">
            <a:extLst>
              <a:ext uri="{FF2B5EF4-FFF2-40B4-BE49-F238E27FC236}">
                <a16:creationId xmlns:a16="http://schemas.microsoft.com/office/drawing/2014/main" id="{B8CFD271-C004-48EB-80F0-3D6719C2379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94213" name="Content Placeholder 2">
            <a:extLst>
              <a:ext uri="{FF2B5EF4-FFF2-40B4-BE49-F238E27FC236}">
                <a16:creationId xmlns:a16="http://schemas.microsoft.com/office/drawing/2014/main" id="{7E942C2B-6B71-4BC9-8676-59BBD83ACB4E}"/>
              </a:ext>
            </a:extLst>
          </p:cNvPr>
          <p:cNvSpPr>
            <a:spLocks noGrp="1"/>
          </p:cNvSpPr>
          <p:nvPr>
            <p:ph idx="1"/>
          </p:nvPr>
        </p:nvSpPr>
        <p:spPr/>
        <p:txBody>
          <a:bodyPr/>
          <a:lstStyle/>
          <a:p>
            <a:r>
              <a:rPr lang="en-US" altLang="en-US" dirty="0"/>
              <a:t>After review of data has been completed, you can submit data to GOSBA.</a:t>
            </a:r>
          </a:p>
          <a:p>
            <a:r>
              <a:rPr lang="en-US" altLang="en-US" dirty="0"/>
              <a:t>Both manual entries and template imports have to be submitted in the same manner.</a:t>
            </a:r>
          </a:p>
          <a:p>
            <a:r>
              <a:rPr lang="en-US" altLang="en-US" dirty="0"/>
              <a:t>Submitting the data makes it final.  If there are issues after data has been submitted, please contact GOSBA, 410-697-9605.</a:t>
            </a:r>
          </a:p>
          <a:p>
            <a:endParaRPr lang="en-US"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a:extLst>
              <a:ext uri="{FF2B5EF4-FFF2-40B4-BE49-F238E27FC236}">
                <a16:creationId xmlns:a16="http://schemas.microsoft.com/office/drawing/2014/main" id="{D31FD133-B5B9-4EFE-88DA-18114649FC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4975225"/>
            <a:ext cx="338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itle 1">
            <a:extLst>
              <a:ext uri="{FF2B5EF4-FFF2-40B4-BE49-F238E27FC236}">
                <a16:creationId xmlns:a16="http://schemas.microsoft.com/office/drawing/2014/main" id="{2B6F3A7A-7CB9-4F59-A206-42453B47B4B5}"/>
              </a:ext>
            </a:extLst>
          </p:cNvPr>
          <p:cNvSpPr>
            <a:spLocks noGrp="1"/>
          </p:cNvSpPr>
          <p:nvPr>
            <p:ph type="title"/>
          </p:nvPr>
        </p:nvSpPr>
        <p:spPr/>
        <p:txBody>
          <a:bodyPr/>
          <a:lstStyle/>
          <a:p>
            <a:r>
              <a:rPr lang="en-US" altLang="en-US"/>
              <a:t>Form 3 Portal – Submitting Data (cont.)</a:t>
            </a:r>
          </a:p>
        </p:txBody>
      </p:sp>
      <p:sp>
        <p:nvSpPr>
          <p:cNvPr id="4" name="Footer Placeholder 3">
            <a:extLst>
              <a:ext uri="{FF2B5EF4-FFF2-40B4-BE49-F238E27FC236}">
                <a16:creationId xmlns:a16="http://schemas.microsoft.com/office/drawing/2014/main" id="{8E73FE63-DA6B-4403-A3DF-5E368391BB84}"/>
              </a:ext>
            </a:extLst>
          </p:cNvPr>
          <p:cNvSpPr>
            <a:spLocks noGrp="1"/>
          </p:cNvSpPr>
          <p:nvPr>
            <p:ph type="ftr" sz="quarter" idx="11"/>
          </p:nvPr>
        </p:nvSpPr>
        <p:spPr/>
        <p:txBody>
          <a:bodyPr/>
          <a:lstStyle/>
          <a:p>
            <a:pPr>
              <a:defRPr/>
            </a:pPr>
            <a:r>
              <a:rPr lang="en-US"/>
              <a:t>For Internal Training Purposes Only</a:t>
            </a:r>
          </a:p>
        </p:txBody>
      </p:sp>
      <p:sp>
        <p:nvSpPr>
          <p:cNvPr id="95237" name="TextBox 6">
            <a:extLst>
              <a:ext uri="{FF2B5EF4-FFF2-40B4-BE49-F238E27FC236}">
                <a16:creationId xmlns:a16="http://schemas.microsoft.com/office/drawing/2014/main" id="{EB383A55-F35C-47A7-8A20-09F1A13CB7EA}"/>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95238" name="Content Placeholder 5">
            <a:extLst>
              <a:ext uri="{FF2B5EF4-FFF2-40B4-BE49-F238E27FC236}">
                <a16:creationId xmlns:a16="http://schemas.microsoft.com/office/drawing/2014/main" id="{B0EF8CF0-AA83-4ACF-A8BE-84A55F866BA2}"/>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969963" y="1473200"/>
            <a:ext cx="6486525" cy="4398963"/>
          </a:xfrm>
        </p:spPr>
      </p:pic>
      <p:sp>
        <p:nvSpPr>
          <p:cNvPr id="5" name="TextBox 4">
            <a:extLst>
              <a:ext uri="{FF2B5EF4-FFF2-40B4-BE49-F238E27FC236}">
                <a16:creationId xmlns:a16="http://schemas.microsoft.com/office/drawing/2014/main" id="{8B5D16DA-6864-4636-B144-ED15CA7FA834}"/>
              </a:ext>
            </a:extLst>
          </p:cNvPr>
          <p:cNvSpPr txBox="1"/>
          <p:nvPr/>
        </p:nvSpPr>
        <p:spPr>
          <a:xfrm>
            <a:off x="7880350" y="1473200"/>
            <a:ext cx="3346450" cy="3970338"/>
          </a:xfrm>
          <a:prstGeom prst="rect">
            <a:avLst/>
          </a:prstGeom>
          <a:noFill/>
        </p:spPr>
        <p:txBody>
          <a:bodyPr>
            <a:spAutoFit/>
          </a:bodyPr>
          <a:lstStyle/>
          <a:p>
            <a:pPr eaLnBrk="1" fontAlgn="auto" hangingPunct="1">
              <a:spcBef>
                <a:spcPts val="0"/>
              </a:spcBef>
              <a:spcAft>
                <a:spcPts val="0"/>
              </a:spcAft>
              <a:defRPr/>
            </a:pPr>
            <a:r>
              <a:rPr lang="en-US" dirty="0">
                <a:latin typeface="+mn-lt"/>
              </a:rPr>
              <a:t>Submitting data to GOSBA:</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Click on  Agency/Agency/Department (in the middle of top tool bar) </a:t>
            </a:r>
          </a:p>
          <a:p>
            <a:pPr marL="285750" indent="-285750" eaLnBrk="1" fontAlgn="auto" hangingPunct="1">
              <a:spcBef>
                <a:spcPts val="0"/>
              </a:spcBef>
              <a:spcAft>
                <a:spcPts val="0"/>
              </a:spcAft>
              <a:buFont typeface="Arial" panose="020B0604020202020204" pitchFamily="34" charset="0"/>
              <a:buChar char="•"/>
              <a:defRPr/>
            </a:pPr>
            <a:endParaRPr lang="en-US"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Under Working Data:</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Click Submit Data</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Chose Year</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Click to Submit</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You will get a confirmation message, Click OK</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You should get this kind of message:</a:t>
            </a:r>
          </a:p>
          <a:p>
            <a:pPr marL="285750" indent="-285750" eaLnBrk="1" fontAlgn="auto" hangingPunct="1">
              <a:spcBef>
                <a:spcPts val="0"/>
              </a:spcBef>
              <a:spcAft>
                <a:spcPts val="0"/>
              </a:spcAft>
              <a:buFont typeface="Arial" panose="020B0604020202020204" pitchFamily="34" charset="0"/>
              <a:buChar char="•"/>
              <a:defRPr/>
            </a:pPr>
            <a:endParaRPr lang="en-US" dirty="0">
              <a:latin typeface="+mn-l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BFDAC430-32FA-42B0-B76B-F5A6836998F6}"/>
              </a:ext>
            </a:extLst>
          </p:cNvPr>
          <p:cNvSpPr>
            <a:spLocks noGrp="1"/>
          </p:cNvSpPr>
          <p:nvPr>
            <p:ph type="title"/>
          </p:nvPr>
        </p:nvSpPr>
        <p:spPr/>
        <p:txBody>
          <a:bodyPr/>
          <a:lstStyle/>
          <a:p>
            <a:r>
              <a:rPr lang="en-US" altLang="en-US"/>
              <a:t>Contract Inventory Sheet</a:t>
            </a:r>
          </a:p>
        </p:txBody>
      </p:sp>
      <p:sp>
        <p:nvSpPr>
          <p:cNvPr id="4" name="Footer Placeholder 3">
            <a:extLst>
              <a:ext uri="{FF2B5EF4-FFF2-40B4-BE49-F238E27FC236}">
                <a16:creationId xmlns:a16="http://schemas.microsoft.com/office/drawing/2014/main" id="{4D3689E9-3DF7-488D-8B70-F5F1EA6DDBE1}"/>
              </a:ext>
            </a:extLst>
          </p:cNvPr>
          <p:cNvSpPr>
            <a:spLocks noGrp="1"/>
          </p:cNvSpPr>
          <p:nvPr>
            <p:ph type="ftr" sz="quarter" idx="11"/>
          </p:nvPr>
        </p:nvSpPr>
        <p:spPr/>
        <p:txBody>
          <a:bodyPr/>
          <a:lstStyle/>
          <a:p>
            <a:pPr>
              <a:defRPr/>
            </a:pPr>
            <a:r>
              <a:rPr lang="en-US"/>
              <a:t>For Internal Training Purposes Only</a:t>
            </a:r>
          </a:p>
        </p:txBody>
      </p:sp>
      <p:sp>
        <p:nvSpPr>
          <p:cNvPr id="96260" name="TextBox 6">
            <a:extLst>
              <a:ext uri="{FF2B5EF4-FFF2-40B4-BE49-F238E27FC236}">
                <a16:creationId xmlns:a16="http://schemas.microsoft.com/office/drawing/2014/main" id="{6B758B59-BE06-4A1A-9BDF-BB35902AFA4B}"/>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3" name="Content Placeholder 2">
            <a:extLst>
              <a:ext uri="{FF2B5EF4-FFF2-40B4-BE49-F238E27FC236}">
                <a16:creationId xmlns:a16="http://schemas.microsoft.com/office/drawing/2014/main" id="{590141F0-08A3-4E98-A9C8-D45E3EE4DFFF}"/>
              </a:ext>
            </a:extLst>
          </p:cNvPr>
          <p:cNvSpPr>
            <a:spLocks noGrp="1"/>
          </p:cNvSpPr>
          <p:nvPr>
            <p:ph idx="1"/>
          </p:nvPr>
        </p:nvSpPr>
        <p:spPr>
          <a:xfrm>
            <a:off x="838200" y="1555750"/>
            <a:ext cx="10515600" cy="4756150"/>
          </a:xfrm>
        </p:spPr>
        <p:txBody>
          <a:bodyPr rtlCol="0">
            <a:normAutofit fontScale="70000" lnSpcReduction="20000"/>
          </a:bodyPr>
          <a:lstStyle/>
          <a:p>
            <a:pPr fontAlgn="auto">
              <a:spcAft>
                <a:spcPts val="0"/>
              </a:spcAft>
              <a:defRPr/>
            </a:pPr>
            <a:r>
              <a:rPr lang="en-US" dirty="0"/>
              <a:t>Pursuant to Senate Bill 849, passed during the 2010 General Assembly session and effective October 1, 2010, the Governor's Office of Small, Minority &amp; Women Business Affairs is required to include in its annual report certain information on contracts awarded to MBE prime contractors and subcontractors.  Instructions on completing the MBE Prime Contractors and MBE Subcontractors spreadsheets are as follows:</a:t>
            </a:r>
          </a:p>
          <a:p>
            <a:pPr fontAlgn="auto">
              <a:spcAft>
                <a:spcPts val="0"/>
              </a:spcAft>
              <a:defRPr/>
            </a:pPr>
            <a:r>
              <a:rPr lang="en-US" dirty="0"/>
              <a:t>MBE Prime Contractors spreadsheet</a:t>
            </a:r>
          </a:p>
          <a:p>
            <a:pPr lvl="1" fontAlgn="auto">
              <a:spcAft>
                <a:spcPts val="0"/>
              </a:spcAft>
              <a:defRPr/>
            </a:pPr>
            <a:r>
              <a:rPr lang="en-US" dirty="0"/>
              <a:t>Number of MBE Prime Contractors: Enter the total number of different MBEs that were awarded prime contracts by the reporting agency/department.</a:t>
            </a:r>
          </a:p>
          <a:p>
            <a:pPr lvl="1" fontAlgn="auto">
              <a:spcAft>
                <a:spcPts val="0"/>
              </a:spcAft>
              <a:defRPr/>
            </a:pPr>
            <a:r>
              <a:rPr lang="en-US" dirty="0"/>
              <a:t>Agency/Agency/Department Name: Enter the name of the State Agency/Agency/Department reporting data.</a:t>
            </a:r>
          </a:p>
          <a:p>
            <a:pPr lvl="1" fontAlgn="auto">
              <a:spcAft>
                <a:spcPts val="0"/>
              </a:spcAft>
              <a:defRPr/>
            </a:pPr>
            <a:r>
              <a:rPr lang="en-US" dirty="0"/>
              <a:t>MBE Prime Contractor Name: Enter the name of each MBE prime contractor awarded a contract by the agency/department.</a:t>
            </a:r>
          </a:p>
          <a:p>
            <a:pPr lvl="1" fontAlgn="auto">
              <a:spcAft>
                <a:spcPts val="0"/>
              </a:spcAft>
              <a:defRPr/>
            </a:pPr>
            <a:r>
              <a:rPr lang="en-US" dirty="0"/>
              <a:t>Prime Contractor MBE Cert. #: For each MBE prime contractor, enter the MDOT MBE certification number. (Format: 00-000)</a:t>
            </a:r>
          </a:p>
          <a:p>
            <a:pPr lvl="1" fontAlgn="auto">
              <a:spcAft>
                <a:spcPts val="0"/>
              </a:spcAft>
              <a:defRPr/>
            </a:pPr>
            <a:r>
              <a:rPr lang="en-US" dirty="0"/>
              <a:t>Prime Contractor MBE Classification: For each MBE prime contractor, enter or select from the drop-down list the MBE classification. (African American, African American Woman, Asian, Hispanic, Native American, Woman, African American Woman, Asian Woman, Hispanic Woman, Native American Woman, Disabled, Disadvantaged)</a:t>
            </a:r>
          </a:p>
          <a:p>
            <a:pPr lvl="1" fontAlgn="auto">
              <a:spcAft>
                <a:spcPts val="0"/>
              </a:spcAft>
              <a:defRPr/>
            </a:pPr>
            <a:r>
              <a:rPr lang="en-US" dirty="0"/>
              <a:t>Agency/Agency/Department Contract #: For each MBE prime contractor, enter all prime contracts awarded.  </a:t>
            </a:r>
            <a:r>
              <a:rPr lang="en-US" dirty="0">
                <a:solidFill>
                  <a:srgbClr val="FF0000"/>
                </a:solidFill>
              </a:rPr>
              <a:t>*IMPORTANT* </a:t>
            </a:r>
            <a:r>
              <a:rPr lang="en-US" b="1" u="sng" dirty="0">
                <a:solidFill>
                  <a:srgbClr val="FF0000"/>
                </a:solidFill>
              </a:rPr>
              <a:t>Do include </a:t>
            </a:r>
            <a:r>
              <a:rPr lang="en-US" dirty="0">
                <a:solidFill>
                  <a:srgbClr val="FF0000"/>
                </a:solidFill>
              </a:rPr>
              <a:t>awards/payments made via corporate credit card or direct voucher (consolidate multiple payments per vendor).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ctr" eaLnBrk="1" hangingPunct="1"/>
            <a:r>
              <a:rPr lang="en-US" altLang="en-US" b="1" dirty="0"/>
              <a:t>2020 Legislative Update and Procurement Review Group (PRG)</a:t>
            </a:r>
            <a:endParaRPr lang="en-US" altLang="en-US" dirty="0"/>
          </a:p>
        </p:txBody>
      </p:sp>
      <p:sp>
        <p:nvSpPr>
          <p:cNvPr id="3" name="Content Placeholder 2"/>
          <p:cNvSpPr>
            <a:spLocks noGrp="1"/>
          </p:cNvSpPr>
          <p:nvPr>
            <p:ph idx="1"/>
          </p:nvPr>
        </p:nvSpPr>
        <p:spPr>
          <a:xfrm>
            <a:off x="838200" y="2201863"/>
            <a:ext cx="10515600" cy="1052512"/>
          </a:xfrm>
        </p:spPr>
        <p:txBody>
          <a:bodyPr rtlCol="0">
            <a:normAutofit fontScale="85000" lnSpcReduction="20000"/>
          </a:bodyPr>
          <a:lstStyle/>
          <a:p>
            <a:pPr marL="0" indent="0" algn="ctr" eaLnBrk="1" fontAlgn="auto" hangingPunct="1">
              <a:spcAft>
                <a:spcPts val="0"/>
              </a:spcAft>
              <a:buFont typeface="Arial" panose="020B0604020202020204" pitchFamily="34" charset="0"/>
              <a:buNone/>
              <a:defRPr/>
            </a:pPr>
            <a:r>
              <a:rPr lang="en-US" sz="4400" dirty="0">
                <a:ln w="0"/>
                <a:solidFill>
                  <a:prstClr val="black"/>
                </a:solidFill>
                <a:effectLst>
                  <a:outerShdw blurRad="38100" dist="19050" dir="2700000" algn="tl" rotWithShape="0">
                    <a:prstClr val="black">
                      <a:alpha val="40000"/>
                    </a:prstClr>
                  </a:outerShdw>
                </a:effectLst>
              </a:rPr>
              <a:t>Chantal Kai-Lewis</a:t>
            </a:r>
          </a:p>
          <a:p>
            <a:pPr marL="0" indent="0" algn="ctr" eaLnBrk="1" fontAlgn="auto" hangingPunct="1">
              <a:spcAft>
                <a:spcPts val="0"/>
              </a:spcAft>
              <a:buFont typeface="Arial" panose="020B0604020202020204" pitchFamily="34" charset="0"/>
              <a:buNone/>
              <a:defRPr/>
            </a:pPr>
            <a:r>
              <a:rPr lang="en-US" sz="4400" dirty="0">
                <a:ln w="0"/>
                <a:solidFill>
                  <a:prstClr val="black"/>
                </a:solidFill>
                <a:effectLst>
                  <a:outerShdw blurRad="38100" dist="19050" dir="2700000" algn="tl" rotWithShape="0">
                    <a:prstClr val="black">
                      <a:alpha val="40000"/>
                    </a:prstClr>
                  </a:outerShdw>
                </a:effectLst>
              </a:rPr>
              <a:t>Legal &amp; Policy Advisor</a:t>
            </a:r>
          </a:p>
        </p:txBody>
      </p:sp>
      <p:sp>
        <p:nvSpPr>
          <p:cNvPr id="4" name="Footer Placeholder 3"/>
          <p:cNvSpPr>
            <a:spLocks noGrp="1"/>
          </p:cNvSpPr>
          <p:nvPr>
            <p:ph type="ftr" sz="quarter" idx="11"/>
          </p:nvPr>
        </p:nvSpPr>
        <p:spPr/>
        <p:txBody>
          <a:bodyPr/>
          <a:lstStyle/>
          <a:p>
            <a:pPr>
              <a:defRPr/>
            </a:pPr>
            <a:r>
              <a:rPr lang="en-US"/>
              <a:t>For Internal Training Purposes Only</a:t>
            </a:r>
          </a:p>
        </p:txBody>
      </p:sp>
      <p:sp>
        <p:nvSpPr>
          <p:cNvPr id="24581" name="TextBox 6"/>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dirty="0">
                <a:latin typeface="Arial Narrow" panose="020B0606020202030204" pitchFamily="34" charset="0"/>
              </a:rPr>
              <a:t>Governor’s Office of Small, Minority &amp; Women Business Affairs</a:t>
            </a:r>
          </a:p>
        </p:txBody>
      </p:sp>
      <p:pic>
        <p:nvPicPr>
          <p:cNvPr id="11" name="Picture 10"/>
          <p:cNvPicPr>
            <a:picLocks noChangeAspect="1"/>
          </p:cNvPicPr>
          <p:nvPr/>
        </p:nvPicPr>
        <p:blipFill>
          <a:blip r:embed="rId3"/>
          <a:stretch>
            <a:fillRect/>
          </a:stretch>
        </p:blipFill>
        <p:spPr>
          <a:xfrm>
            <a:off x="4038600" y="3429000"/>
            <a:ext cx="3889585" cy="259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8491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721BB4DF-116D-4A78-B784-0563C76525C5}"/>
              </a:ext>
            </a:extLst>
          </p:cNvPr>
          <p:cNvSpPr>
            <a:spLocks noGrp="1"/>
          </p:cNvSpPr>
          <p:nvPr>
            <p:ph type="title"/>
          </p:nvPr>
        </p:nvSpPr>
        <p:spPr/>
        <p:txBody>
          <a:bodyPr/>
          <a:lstStyle/>
          <a:p>
            <a:r>
              <a:rPr lang="en-US" altLang="en-US"/>
              <a:t>Contract Inventory Sheet (cont.)</a:t>
            </a:r>
          </a:p>
        </p:txBody>
      </p:sp>
      <p:sp>
        <p:nvSpPr>
          <p:cNvPr id="4" name="Footer Placeholder 3">
            <a:extLst>
              <a:ext uri="{FF2B5EF4-FFF2-40B4-BE49-F238E27FC236}">
                <a16:creationId xmlns:a16="http://schemas.microsoft.com/office/drawing/2014/main" id="{7997BAC9-F53F-4F30-81AC-84A584756F41}"/>
              </a:ext>
            </a:extLst>
          </p:cNvPr>
          <p:cNvSpPr>
            <a:spLocks noGrp="1"/>
          </p:cNvSpPr>
          <p:nvPr>
            <p:ph type="ftr" sz="quarter" idx="11"/>
          </p:nvPr>
        </p:nvSpPr>
        <p:spPr/>
        <p:txBody>
          <a:bodyPr/>
          <a:lstStyle/>
          <a:p>
            <a:pPr>
              <a:defRPr/>
            </a:pPr>
            <a:r>
              <a:rPr lang="en-US"/>
              <a:t>For Internal Training Purposes Only</a:t>
            </a:r>
          </a:p>
        </p:txBody>
      </p:sp>
      <p:sp>
        <p:nvSpPr>
          <p:cNvPr id="97284" name="TextBox 6">
            <a:extLst>
              <a:ext uri="{FF2B5EF4-FFF2-40B4-BE49-F238E27FC236}">
                <a16:creationId xmlns:a16="http://schemas.microsoft.com/office/drawing/2014/main" id="{7453E4B9-9C89-43E7-9264-2426B9B11CE3}"/>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3" name="Content Placeholder 2">
            <a:extLst>
              <a:ext uri="{FF2B5EF4-FFF2-40B4-BE49-F238E27FC236}">
                <a16:creationId xmlns:a16="http://schemas.microsoft.com/office/drawing/2014/main" id="{92D561EA-E1AB-45FF-8CE6-FD036C059EDD}"/>
              </a:ext>
            </a:extLst>
          </p:cNvPr>
          <p:cNvSpPr>
            <a:spLocks noGrp="1"/>
          </p:cNvSpPr>
          <p:nvPr>
            <p:ph idx="1"/>
          </p:nvPr>
        </p:nvSpPr>
        <p:spPr>
          <a:xfrm>
            <a:off x="838200" y="1555750"/>
            <a:ext cx="10515600" cy="2479675"/>
          </a:xfrm>
        </p:spPr>
        <p:txBody>
          <a:bodyPr rtlCol="0">
            <a:normAutofit fontScale="92500" lnSpcReduction="20000"/>
          </a:bodyPr>
          <a:lstStyle/>
          <a:p>
            <a:pPr fontAlgn="auto">
              <a:spcAft>
                <a:spcPts val="0"/>
              </a:spcAft>
              <a:defRPr/>
            </a:pPr>
            <a:r>
              <a:rPr lang="en-US" dirty="0"/>
              <a:t>Contract Description (Procurement Category): For each MBE prime contract, enter or select from the drop-down list the contract description.  For the purpose of this report, the contract description is the procurement category.  Enter the appropriate procurement category: Architectural, Engineering; Construction; Construction Related Service; Maintenance; Service; Supplies &amp; Equipment; IT Service; IT Supplies &amp; Equipment; Human, Cultural, Social, &amp; Educational Service.</a:t>
            </a:r>
          </a:p>
          <a:p>
            <a:pPr fontAlgn="auto">
              <a:spcAft>
                <a:spcPts val="0"/>
              </a:spcAft>
              <a:defRPr/>
            </a:pPr>
            <a:r>
              <a:rPr lang="en-US" dirty="0"/>
              <a:t>Award Amount:  Enter dollar value of award</a:t>
            </a:r>
          </a:p>
        </p:txBody>
      </p:sp>
      <p:pic>
        <p:nvPicPr>
          <p:cNvPr id="97286" name="Picture 5">
            <a:extLst>
              <a:ext uri="{FF2B5EF4-FFF2-40B4-BE49-F238E27FC236}">
                <a16:creationId xmlns:a16="http://schemas.microsoft.com/office/drawing/2014/main" id="{398B4A64-A03B-4263-94EF-E73DD4932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4079875"/>
            <a:ext cx="868997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BB123D3E-B4BB-4ADE-943A-D37F19064BB3}"/>
              </a:ext>
            </a:extLst>
          </p:cNvPr>
          <p:cNvSpPr>
            <a:spLocks noGrp="1"/>
          </p:cNvSpPr>
          <p:nvPr>
            <p:ph type="title"/>
          </p:nvPr>
        </p:nvSpPr>
        <p:spPr/>
        <p:txBody>
          <a:bodyPr/>
          <a:lstStyle/>
          <a:p>
            <a:r>
              <a:rPr lang="en-US" altLang="en-US"/>
              <a:t>Contract Inventory Sheet (cont.)</a:t>
            </a:r>
          </a:p>
        </p:txBody>
      </p:sp>
      <p:sp>
        <p:nvSpPr>
          <p:cNvPr id="4" name="Footer Placeholder 3">
            <a:extLst>
              <a:ext uri="{FF2B5EF4-FFF2-40B4-BE49-F238E27FC236}">
                <a16:creationId xmlns:a16="http://schemas.microsoft.com/office/drawing/2014/main" id="{5F725C89-A331-4970-AB97-A49FEC693C4D}"/>
              </a:ext>
            </a:extLst>
          </p:cNvPr>
          <p:cNvSpPr>
            <a:spLocks noGrp="1"/>
          </p:cNvSpPr>
          <p:nvPr>
            <p:ph type="ftr" sz="quarter" idx="11"/>
          </p:nvPr>
        </p:nvSpPr>
        <p:spPr/>
        <p:txBody>
          <a:bodyPr/>
          <a:lstStyle/>
          <a:p>
            <a:pPr>
              <a:defRPr/>
            </a:pPr>
            <a:r>
              <a:rPr lang="en-US"/>
              <a:t>For Internal Training Purposes Only</a:t>
            </a:r>
          </a:p>
        </p:txBody>
      </p:sp>
      <p:sp>
        <p:nvSpPr>
          <p:cNvPr id="98308" name="TextBox 6">
            <a:extLst>
              <a:ext uri="{FF2B5EF4-FFF2-40B4-BE49-F238E27FC236}">
                <a16:creationId xmlns:a16="http://schemas.microsoft.com/office/drawing/2014/main" id="{B4910D58-288F-4EC0-B555-99924C107B76}"/>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98309" name="Content Placeholder 2">
            <a:extLst>
              <a:ext uri="{FF2B5EF4-FFF2-40B4-BE49-F238E27FC236}">
                <a16:creationId xmlns:a16="http://schemas.microsoft.com/office/drawing/2014/main" id="{7B59591B-0286-48D9-B5B0-BF62C75AA0E2}"/>
              </a:ext>
            </a:extLst>
          </p:cNvPr>
          <p:cNvSpPr>
            <a:spLocks noGrp="1"/>
          </p:cNvSpPr>
          <p:nvPr>
            <p:ph idx="1"/>
          </p:nvPr>
        </p:nvSpPr>
        <p:spPr>
          <a:xfrm>
            <a:off x="838200" y="1555750"/>
            <a:ext cx="10515600" cy="4621213"/>
          </a:xfrm>
        </p:spPr>
        <p:txBody>
          <a:bodyPr/>
          <a:lstStyle/>
          <a:p>
            <a:endParaRPr lang="en-US" altLang="en-US"/>
          </a:p>
          <a:p>
            <a:r>
              <a:rPr lang="en-US" altLang="en-US"/>
              <a:t>MBE Subcontractors spreadsheet</a:t>
            </a:r>
          </a:p>
          <a:p>
            <a:pPr lvl="1"/>
            <a:r>
              <a:rPr lang="en-US" altLang="en-US"/>
              <a:t>Number of MBE Subcontractors: Enter the total number of different MBEs that were listed as subcontractors on prime contracts awarded by the reporting agency/department.</a:t>
            </a:r>
          </a:p>
          <a:p>
            <a:pPr lvl="1"/>
            <a:r>
              <a:rPr lang="en-US" altLang="en-US"/>
              <a:t>Agency/Agency/Department Name: Enter the name of the State Agency/Agency/Department reporting data.</a:t>
            </a:r>
          </a:p>
          <a:p>
            <a:pPr lvl="1"/>
            <a:r>
              <a:rPr lang="en-US" altLang="en-US"/>
              <a:t>MBE Subcontractor Name: Enter the name of each MBE subcontractor on a prime contract awarded by the agency/department.  Include the names of MBE subcontractors on contracts awarded to non-MBE and MBE prime contractors.</a:t>
            </a:r>
          </a:p>
          <a:p>
            <a:endParaRPr lang="en-US"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901DFA44-DB14-4753-809C-C19356FCB741}"/>
              </a:ext>
            </a:extLst>
          </p:cNvPr>
          <p:cNvSpPr>
            <a:spLocks noGrp="1"/>
          </p:cNvSpPr>
          <p:nvPr>
            <p:ph type="title"/>
          </p:nvPr>
        </p:nvSpPr>
        <p:spPr/>
        <p:txBody>
          <a:bodyPr/>
          <a:lstStyle/>
          <a:p>
            <a:r>
              <a:rPr lang="en-US" altLang="en-US"/>
              <a:t>Contract Inventory Sheet (cont.)</a:t>
            </a:r>
          </a:p>
        </p:txBody>
      </p:sp>
      <p:sp>
        <p:nvSpPr>
          <p:cNvPr id="4" name="Footer Placeholder 3">
            <a:extLst>
              <a:ext uri="{FF2B5EF4-FFF2-40B4-BE49-F238E27FC236}">
                <a16:creationId xmlns:a16="http://schemas.microsoft.com/office/drawing/2014/main" id="{50D96FAD-194E-4BFD-B5BC-6DCBE57AD059}"/>
              </a:ext>
            </a:extLst>
          </p:cNvPr>
          <p:cNvSpPr>
            <a:spLocks noGrp="1"/>
          </p:cNvSpPr>
          <p:nvPr>
            <p:ph type="ftr" sz="quarter" idx="11"/>
          </p:nvPr>
        </p:nvSpPr>
        <p:spPr/>
        <p:txBody>
          <a:bodyPr/>
          <a:lstStyle/>
          <a:p>
            <a:pPr>
              <a:defRPr/>
            </a:pPr>
            <a:r>
              <a:rPr lang="en-US"/>
              <a:t>For Internal Training Purposes Only</a:t>
            </a:r>
          </a:p>
        </p:txBody>
      </p:sp>
      <p:sp>
        <p:nvSpPr>
          <p:cNvPr id="99332" name="TextBox 6">
            <a:extLst>
              <a:ext uri="{FF2B5EF4-FFF2-40B4-BE49-F238E27FC236}">
                <a16:creationId xmlns:a16="http://schemas.microsoft.com/office/drawing/2014/main" id="{E2C25908-4446-4DFB-8400-58D24114E2EA}"/>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3" name="Content Placeholder 2">
            <a:extLst>
              <a:ext uri="{FF2B5EF4-FFF2-40B4-BE49-F238E27FC236}">
                <a16:creationId xmlns:a16="http://schemas.microsoft.com/office/drawing/2014/main" id="{99D0225A-EEC1-4A81-8D32-D14542409B3A}"/>
              </a:ext>
            </a:extLst>
          </p:cNvPr>
          <p:cNvSpPr>
            <a:spLocks noGrp="1"/>
          </p:cNvSpPr>
          <p:nvPr>
            <p:ph idx="1"/>
          </p:nvPr>
        </p:nvSpPr>
        <p:spPr>
          <a:xfrm>
            <a:off x="838200" y="1385888"/>
            <a:ext cx="10515600" cy="3468687"/>
          </a:xfrm>
        </p:spPr>
        <p:txBody>
          <a:bodyPr rtlCol="0">
            <a:normAutofit fontScale="85000" lnSpcReduction="20000"/>
          </a:bodyPr>
          <a:lstStyle/>
          <a:p>
            <a:pPr fontAlgn="auto">
              <a:spcAft>
                <a:spcPts val="0"/>
              </a:spcAft>
              <a:defRPr/>
            </a:pPr>
            <a:r>
              <a:rPr lang="en-US" dirty="0"/>
              <a:t>MBE Subcontractors spreadsheet </a:t>
            </a:r>
          </a:p>
          <a:p>
            <a:pPr lvl="1" fontAlgn="auto">
              <a:spcAft>
                <a:spcPts val="0"/>
              </a:spcAft>
              <a:defRPr/>
            </a:pPr>
            <a:r>
              <a:rPr lang="en-US" dirty="0"/>
              <a:t>Subcontractor MBE Cert. #: For each MBE subcontractor, enter the MDOT MBE certification number. (Format: 00-000)</a:t>
            </a:r>
          </a:p>
          <a:p>
            <a:pPr lvl="1" fontAlgn="auto">
              <a:spcAft>
                <a:spcPts val="0"/>
              </a:spcAft>
              <a:defRPr/>
            </a:pPr>
            <a:r>
              <a:rPr lang="en-US" dirty="0"/>
              <a:t>Subcontractor MBE Classification: For each MBE subcontractor, enter or select from the drop-down list the MBE classification. (African American, Asian, Hispanic, Native American, Woman, African American Woman, Asian Woman, Hispanic Woman, Native American Woman, Disabled, Disadvantaged)</a:t>
            </a:r>
          </a:p>
          <a:p>
            <a:pPr lvl="1" fontAlgn="auto">
              <a:spcAft>
                <a:spcPts val="0"/>
              </a:spcAft>
              <a:defRPr/>
            </a:pPr>
            <a:r>
              <a:rPr lang="en-US" dirty="0"/>
              <a:t>Agency/Agency/Department Prime Contract #: For each MBE subcontractor, enter the agency/department's prime contract number for all prime contracts awarded where there were one or more MBE subcontractors.</a:t>
            </a:r>
          </a:p>
          <a:p>
            <a:pPr lvl="1" fontAlgn="auto">
              <a:spcAft>
                <a:spcPts val="0"/>
              </a:spcAft>
              <a:defRPr/>
            </a:pPr>
            <a:r>
              <a:rPr lang="en-US" dirty="0"/>
              <a:t>Prime Contract Description (Procurement Category): For each MBE subcontract, enter or select from the drop-down list the prime contract description, as indicated in the MBE Prime Contractors spreadsheet section above.</a:t>
            </a:r>
          </a:p>
          <a:p>
            <a:pPr lvl="1" fontAlgn="auto">
              <a:spcAft>
                <a:spcPts val="0"/>
              </a:spcAft>
              <a:defRPr/>
            </a:pPr>
            <a:r>
              <a:rPr lang="en-US" dirty="0"/>
              <a:t>Award Amount:  Enter dollar value of award. </a:t>
            </a:r>
          </a:p>
          <a:p>
            <a:pPr fontAlgn="auto">
              <a:spcAft>
                <a:spcPts val="0"/>
              </a:spcAft>
              <a:defRPr/>
            </a:pPr>
            <a:endParaRPr lang="en-US" dirty="0"/>
          </a:p>
        </p:txBody>
      </p:sp>
      <p:pic>
        <p:nvPicPr>
          <p:cNvPr id="99334" name="Picture 5">
            <a:extLst>
              <a:ext uri="{FF2B5EF4-FFF2-40B4-BE49-F238E27FC236}">
                <a16:creationId xmlns:a16="http://schemas.microsoft.com/office/drawing/2014/main" id="{04DAE40E-77CB-4C30-9A52-5CD641793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4800600"/>
            <a:ext cx="67770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D888CDB9-7D12-408C-BB8A-B0880B6DC5E9}"/>
              </a:ext>
            </a:extLst>
          </p:cNvPr>
          <p:cNvSpPr>
            <a:spLocks noGrp="1"/>
          </p:cNvSpPr>
          <p:nvPr>
            <p:ph type="title"/>
          </p:nvPr>
        </p:nvSpPr>
        <p:spPr/>
        <p:txBody>
          <a:bodyPr/>
          <a:lstStyle/>
          <a:p>
            <a:r>
              <a:rPr lang="en-US" altLang="en-US"/>
              <a:t>Annual MBE Summary Statement</a:t>
            </a:r>
          </a:p>
        </p:txBody>
      </p:sp>
      <p:sp>
        <p:nvSpPr>
          <p:cNvPr id="4" name="Footer Placeholder 3">
            <a:extLst>
              <a:ext uri="{FF2B5EF4-FFF2-40B4-BE49-F238E27FC236}">
                <a16:creationId xmlns:a16="http://schemas.microsoft.com/office/drawing/2014/main" id="{373A9563-926E-4435-8C07-868FD1FD1F57}"/>
              </a:ext>
            </a:extLst>
          </p:cNvPr>
          <p:cNvSpPr>
            <a:spLocks noGrp="1"/>
          </p:cNvSpPr>
          <p:nvPr>
            <p:ph type="ftr" sz="quarter" idx="11"/>
          </p:nvPr>
        </p:nvSpPr>
        <p:spPr/>
        <p:txBody>
          <a:bodyPr/>
          <a:lstStyle/>
          <a:p>
            <a:pPr>
              <a:defRPr/>
            </a:pPr>
            <a:r>
              <a:rPr lang="en-US"/>
              <a:t>For Internal Training Purposes Only</a:t>
            </a:r>
          </a:p>
        </p:txBody>
      </p:sp>
      <p:sp>
        <p:nvSpPr>
          <p:cNvPr id="100356" name="TextBox 6">
            <a:extLst>
              <a:ext uri="{FF2B5EF4-FFF2-40B4-BE49-F238E27FC236}">
                <a16:creationId xmlns:a16="http://schemas.microsoft.com/office/drawing/2014/main" id="{063FB5E0-CECB-4FD7-AD72-CDBDBC30102B}"/>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100357" name="Picture 5">
            <a:extLst>
              <a:ext uri="{FF2B5EF4-FFF2-40B4-BE49-F238E27FC236}">
                <a16:creationId xmlns:a16="http://schemas.microsoft.com/office/drawing/2014/main" id="{14307879-E44B-41B9-B08F-BA9A04F1C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3113" y="1298575"/>
            <a:ext cx="57705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Content Placeholder 7">
            <a:extLst>
              <a:ext uri="{FF2B5EF4-FFF2-40B4-BE49-F238E27FC236}">
                <a16:creationId xmlns:a16="http://schemas.microsoft.com/office/drawing/2014/main" id="{486EFA24-C3AF-443A-9912-4333DE927FA7}"/>
              </a:ext>
            </a:extLst>
          </p:cNvPr>
          <p:cNvSpPr>
            <a:spLocks noGrp="1"/>
          </p:cNvSpPr>
          <p:nvPr>
            <p:ph idx="1"/>
          </p:nvPr>
        </p:nvSpPr>
        <p:spPr>
          <a:xfrm>
            <a:off x="801688" y="1419225"/>
            <a:ext cx="5051425" cy="4738688"/>
          </a:xfrm>
        </p:spPr>
        <p:txBody>
          <a:bodyPr/>
          <a:lstStyle/>
          <a:p>
            <a:r>
              <a:rPr lang="en-US" altLang="en-US" sz="1600"/>
              <a:t>The Summary Statement is a Fillable pdf.</a:t>
            </a:r>
          </a:p>
          <a:p>
            <a:r>
              <a:rPr lang="en-US" altLang="en-US" sz="1600"/>
              <a:t>Row #1 Input Total dollars awarded to MBEs (total from Form #1 Spreadsheet cell K23)</a:t>
            </a:r>
          </a:p>
          <a:p>
            <a:r>
              <a:rPr lang="en-US" altLang="en-US" sz="1600"/>
              <a:t>Row #2 Total dollars paid to MBEs is auto-populated from data input from 2a. and 2b.</a:t>
            </a:r>
          </a:p>
          <a:p>
            <a:r>
              <a:rPr lang="en-US" altLang="en-US" sz="1600"/>
              <a:t>2a. Input Total from FORM #3 Database “Subcontractor Information Report” plus,</a:t>
            </a:r>
          </a:p>
          <a:p>
            <a:r>
              <a:rPr lang="en-US" altLang="en-US" sz="1600"/>
              <a:t>2b. Input Total from FORM #3 Database “Prime Contractor Actual Payment by Classification Report” minus the amount for non-minority category, DO NOT ENTER COMMAS</a:t>
            </a:r>
          </a:p>
          <a:p>
            <a:r>
              <a:rPr lang="en-US" altLang="en-US" sz="1600"/>
              <a:t>Row #3 Input Total dollars awarded (Total from Form #1 Spreadsheet cell C23)</a:t>
            </a:r>
          </a:p>
          <a:p>
            <a:r>
              <a:rPr lang="en-US" altLang="en-US" sz="1600"/>
              <a:t>Row #4 Input MBE awards as a percentage of contract awards (from Form #1 Spreadsheet cell L23)</a:t>
            </a:r>
          </a:p>
          <a:p>
            <a:r>
              <a:rPr lang="en-US" altLang="en-US" sz="1600"/>
              <a:t>Page #2 OBTAIN Signatures of Report Preparer, Chief Financial Officer and Agency/Agency/Department Head</a:t>
            </a:r>
          </a:p>
          <a:p>
            <a:endParaRPr lang="en-US" altLang="en-US" sz="16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B6A385E4-75A8-4AE4-B493-F77C8C421AA6}"/>
              </a:ext>
            </a:extLst>
          </p:cNvPr>
          <p:cNvSpPr>
            <a:spLocks noGrp="1"/>
          </p:cNvSpPr>
          <p:nvPr>
            <p:ph type="title"/>
          </p:nvPr>
        </p:nvSpPr>
        <p:spPr/>
        <p:txBody>
          <a:bodyPr/>
          <a:lstStyle/>
          <a:p>
            <a:r>
              <a:rPr lang="en-US" altLang="en-US"/>
              <a:t>Use Your Checklist</a:t>
            </a:r>
          </a:p>
        </p:txBody>
      </p:sp>
      <p:pic>
        <p:nvPicPr>
          <p:cNvPr id="101379" name="Content Placeholder 4">
            <a:extLst>
              <a:ext uri="{FF2B5EF4-FFF2-40B4-BE49-F238E27FC236}">
                <a16:creationId xmlns:a16="http://schemas.microsoft.com/office/drawing/2014/main" id="{1A7F8BA1-02EF-402B-8412-6D3A7C1D2F4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1150" y="1270000"/>
            <a:ext cx="6572250" cy="4957763"/>
          </a:xfrm>
        </p:spPr>
      </p:pic>
      <p:sp>
        <p:nvSpPr>
          <p:cNvPr id="4" name="Footer Placeholder 3">
            <a:extLst>
              <a:ext uri="{FF2B5EF4-FFF2-40B4-BE49-F238E27FC236}">
                <a16:creationId xmlns:a16="http://schemas.microsoft.com/office/drawing/2014/main" id="{B16F3656-A4FE-48CB-86F4-72307970882A}"/>
              </a:ext>
            </a:extLst>
          </p:cNvPr>
          <p:cNvSpPr>
            <a:spLocks noGrp="1"/>
          </p:cNvSpPr>
          <p:nvPr>
            <p:ph type="ftr" sz="quarter" idx="11"/>
          </p:nvPr>
        </p:nvSpPr>
        <p:spPr/>
        <p:txBody>
          <a:bodyPr/>
          <a:lstStyle/>
          <a:p>
            <a:pPr>
              <a:defRPr/>
            </a:pPr>
            <a:r>
              <a:rPr lang="en-US"/>
              <a:t>For Internal Training Purposes Only</a:t>
            </a:r>
          </a:p>
        </p:txBody>
      </p:sp>
      <p:sp>
        <p:nvSpPr>
          <p:cNvPr id="101381" name="TextBox 6">
            <a:extLst>
              <a:ext uri="{FF2B5EF4-FFF2-40B4-BE49-F238E27FC236}">
                <a16:creationId xmlns:a16="http://schemas.microsoft.com/office/drawing/2014/main" id="{CDDD9078-3600-4FCB-A274-AFB8474942D4}"/>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2AFFD7B0-EB7D-4DE1-988F-4F8139BD15DB}"/>
              </a:ext>
            </a:extLst>
          </p:cNvPr>
          <p:cNvSpPr>
            <a:spLocks noGrp="1"/>
          </p:cNvSpPr>
          <p:nvPr>
            <p:ph type="title"/>
          </p:nvPr>
        </p:nvSpPr>
        <p:spPr/>
        <p:txBody>
          <a:bodyPr/>
          <a:lstStyle/>
          <a:p>
            <a:r>
              <a:rPr lang="en-US" altLang="en-US" dirty="0"/>
              <a:t>Veteran-Owned Small Business Enterprise</a:t>
            </a:r>
            <a:br>
              <a:rPr lang="en-US" altLang="en-US" dirty="0"/>
            </a:br>
            <a:r>
              <a:rPr lang="en-US" altLang="en-US" dirty="0"/>
              <a:t>(VSBE)</a:t>
            </a:r>
          </a:p>
        </p:txBody>
      </p:sp>
      <p:sp>
        <p:nvSpPr>
          <p:cNvPr id="3" name="Content Placeholder 2">
            <a:extLst>
              <a:ext uri="{FF2B5EF4-FFF2-40B4-BE49-F238E27FC236}">
                <a16:creationId xmlns:a16="http://schemas.microsoft.com/office/drawing/2014/main" id="{5A006597-AB60-4937-9584-F5D2CBDF52C9}"/>
              </a:ext>
            </a:extLst>
          </p:cNvPr>
          <p:cNvSpPr>
            <a:spLocks noGrp="1"/>
          </p:cNvSpPr>
          <p:nvPr>
            <p:ph idx="1"/>
          </p:nvPr>
        </p:nvSpPr>
        <p:spPr>
          <a:xfrm>
            <a:off x="838200" y="1905000"/>
            <a:ext cx="10515600" cy="4271963"/>
          </a:xfrm>
        </p:spPr>
        <p:txBody>
          <a:bodyPr rtlCol="0">
            <a:normAutofit/>
          </a:bodyPr>
          <a:lstStyle/>
          <a:p>
            <a:pPr marL="0" indent="0" fontAlgn="auto">
              <a:spcAft>
                <a:spcPts val="0"/>
              </a:spcAft>
              <a:buFont typeface="Arial" panose="020B0604020202020204" pitchFamily="34" charset="0"/>
              <a:buNone/>
              <a:defRPr/>
            </a:pPr>
            <a:r>
              <a:rPr lang="en-US" sz="4400" dirty="0"/>
              <a:t>Tanita Johnson, SBR Compliance Manager</a:t>
            </a:r>
          </a:p>
          <a:p>
            <a:pPr marL="0" indent="0" fontAlgn="auto">
              <a:spcAft>
                <a:spcPts val="0"/>
              </a:spcAft>
              <a:buFont typeface="Arial" panose="020B0604020202020204" pitchFamily="34" charset="0"/>
              <a:buNone/>
              <a:defRPr/>
            </a:pPr>
            <a:endParaRPr lang="en-US" sz="1000" dirty="0"/>
          </a:p>
          <a:p>
            <a:pPr fontAlgn="auto">
              <a:spcAft>
                <a:spcPts val="0"/>
              </a:spcAft>
              <a:defRPr/>
            </a:pPr>
            <a:r>
              <a:rPr lang="en-US" sz="3200" dirty="0"/>
              <a:t>VSBE UPDATE</a:t>
            </a:r>
          </a:p>
          <a:p>
            <a:pPr lvl="1" fontAlgn="auto">
              <a:spcAft>
                <a:spcPts val="0"/>
              </a:spcAft>
              <a:defRPr/>
            </a:pPr>
            <a:r>
              <a:rPr lang="en-US" sz="2800" dirty="0"/>
              <a:t>Eligibility</a:t>
            </a:r>
          </a:p>
          <a:p>
            <a:pPr lvl="1" fontAlgn="auto">
              <a:spcAft>
                <a:spcPts val="0"/>
              </a:spcAft>
              <a:defRPr/>
            </a:pPr>
            <a:r>
              <a:rPr lang="en-US" sz="2800" dirty="0"/>
              <a:t>Registration</a:t>
            </a:r>
          </a:p>
          <a:p>
            <a:pPr lvl="1" fontAlgn="auto">
              <a:spcAft>
                <a:spcPts val="0"/>
              </a:spcAft>
              <a:defRPr/>
            </a:pPr>
            <a:r>
              <a:rPr lang="en-US" sz="2800" dirty="0"/>
              <a:t>Verification</a:t>
            </a:r>
          </a:p>
          <a:p>
            <a:pPr lvl="1" fontAlgn="auto">
              <a:spcAft>
                <a:spcPts val="0"/>
              </a:spcAft>
              <a:defRPr/>
            </a:pPr>
            <a:r>
              <a:rPr lang="en-US" sz="2800" dirty="0"/>
              <a:t>Reporting</a:t>
            </a:r>
          </a:p>
          <a:p>
            <a:pPr lvl="1" fontAlgn="auto">
              <a:spcAft>
                <a:spcPts val="0"/>
              </a:spcAft>
              <a:defRPr/>
            </a:pPr>
            <a:r>
              <a:rPr lang="en-US" sz="2800" dirty="0"/>
              <a:t>Vendor Search (Internal &amp; External)</a:t>
            </a:r>
          </a:p>
        </p:txBody>
      </p:sp>
      <p:sp>
        <p:nvSpPr>
          <p:cNvPr id="4" name="Footer Placeholder 3">
            <a:extLst>
              <a:ext uri="{FF2B5EF4-FFF2-40B4-BE49-F238E27FC236}">
                <a16:creationId xmlns:a16="http://schemas.microsoft.com/office/drawing/2014/main" id="{0DF5777A-7856-4FD7-BEF0-741830E816DF}"/>
              </a:ext>
            </a:extLst>
          </p:cNvPr>
          <p:cNvSpPr>
            <a:spLocks noGrp="1"/>
          </p:cNvSpPr>
          <p:nvPr>
            <p:ph type="ftr" sz="quarter" idx="11"/>
          </p:nvPr>
        </p:nvSpPr>
        <p:spPr/>
        <p:txBody>
          <a:bodyPr/>
          <a:lstStyle/>
          <a:p>
            <a:pPr>
              <a:defRPr/>
            </a:pPr>
            <a:r>
              <a:rPr lang="en-US"/>
              <a:t>For Internal Training Purposes Only</a:t>
            </a:r>
          </a:p>
        </p:txBody>
      </p:sp>
      <p:sp>
        <p:nvSpPr>
          <p:cNvPr id="102405" name="TextBox 6">
            <a:extLst>
              <a:ext uri="{FF2B5EF4-FFF2-40B4-BE49-F238E27FC236}">
                <a16:creationId xmlns:a16="http://schemas.microsoft.com/office/drawing/2014/main" id="{02696F75-A6CA-49F6-839C-571E2E5841E2}"/>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102406" name="Picture 14">
            <a:extLst>
              <a:ext uri="{FF2B5EF4-FFF2-40B4-BE49-F238E27FC236}">
                <a16:creationId xmlns:a16="http://schemas.microsoft.com/office/drawing/2014/main" id="{E182243B-B754-407F-A2C7-747F59296AE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6475" y="2417763"/>
            <a:ext cx="719296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lstStyle/>
          <a:p>
            <a:r>
              <a:rPr lang="en-US" dirty="0"/>
              <a:t>VSBE PROGRAM</a:t>
            </a:r>
            <a:br>
              <a:rPr lang="en-US" dirty="0"/>
            </a:br>
            <a:r>
              <a:rPr lang="en-US" sz="3200" dirty="0"/>
              <a:t>(Veteran-Owned Small Business Enterprise)</a:t>
            </a:r>
            <a:endParaRPr lang="en-US" dirty="0"/>
          </a:p>
        </p:txBody>
      </p:sp>
      <p:sp>
        <p:nvSpPr>
          <p:cNvPr id="3" name="Subtitle 2"/>
          <p:cNvSpPr>
            <a:spLocks noGrp="1"/>
          </p:cNvSpPr>
          <p:nvPr>
            <p:ph type="subTitle" idx="1"/>
          </p:nvPr>
        </p:nvSpPr>
        <p:spPr>
          <a:xfrm>
            <a:off x="1524000" y="2606217"/>
            <a:ext cx="9144000" cy="3136835"/>
          </a:xfrm>
        </p:spPr>
        <p:txBody>
          <a:bodyPr/>
          <a:lstStyle/>
          <a:p>
            <a:r>
              <a:rPr lang="en-US" dirty="0"/>
              <a:t>-Provides contracting opportunities on state-funded procurements for qualified veteran-owned small businesses.</a:t>
            </a:r>
          </a:p>
          <a:p>
            <a:endParaRPr lang="en-US" sz="2800" dirty="0"/>
          </a:p>
          <a:p>
            <a:r>
              <a:rPr lang="en-US" dirty="0"/>
              <a:t>-Specific agencies spend at least 1% of the total dollar value of their procurement contracts either directly (prime contractors) or indirectly (subcontractors) with certified VSBE firms.</a:t>
            </a:r>
          </a:p>
          <a:p>
            <a:endParaRPr lang="en-US" dirty="0"/>
          </a:p>
        </p:txBody>
      </p:sp>
      <p:pic>
        <p:nvPicPr>
          <p:cNvPr id="1026" name="Picture 2" descr="Image result for veteran animation flag mary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038" y="207963"/>
            <a:ext cx="1501595" cy="15770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veteran animation flag mary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693" y="207963"/>
            <a:ext cx="1501595" cy="15770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veteran animation dollar s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389" y="5092398"/>
            <a:ext cx="2114550" cy="176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442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lstStyle/>
          <a:p>
            <a:r>
              <a:rPr lang="en-US" dirty="0"/>
              <a:t>VSBE PROGRAM</a:t>
            </a:r>
            <a:br>
              <a:rPr lang="en-US" dirty="0"/>
            </a:br>
            <a:endParaRPr lang="en-US" dirty="0"/>
          </a:p>
        </p:txBody>
      </p:sp>
      <p:sp>
        <p:nvSpPr>
          <p:cNvPr id="3" name="Subtitle 2"/>
          <p:cNvSpPr>
            <a:spLocks noGrp="1"/>
          </p:cNvSpPr>
          <p:nvPr>
            <p:ph type="subTitle" idx="1"/>
          </p:nvPr>
        </p:nvSpPr>
        <p:spPr>
          <a:xfrm>
            <a:off x="1524000" y="2245917"/>
            <a:ext cx="9144000" cy="3156559"/>
          </a:xfrm>
        </p:spPr>
        <p:txBody>
          <a:bodyPr>
            <a:normAutofit lnSpcReduction="10000"/>
          </a:bodyPr>
          <a:lstStyle/>
          <a:p>
            <a:r>
              <a:rPr lang="en-US" sz="3200" b="1" dirty="0"/>
              <a:t>VSBE Businesses must</a:t>
            </a:r>
            <a:r>
              <a:rPr lang="en-US" dirty="0"/>
              <a:t>: </a:t>
            </a:r>
          </a:p>
          <a:p>
            <a:endParaRPr lang="en-US" dirty="0"/>
          </a:p>
          <a:p>
            <a:pPr marL="457200" indent="-457200">
              <a:buAutoNum type="arabicParenR"/>
            </a:pPr>
            <a:r>
              <a:rPr lang="en-US" dirty="0"/>
              <a:t>Meet size standards adopted by the </a:t>
            </a:r>
            <a:r>
              <a:rPr lang="en-US" u="sng" dirty="0">
                <a:hlinkClick r:id="rId2"/>
              </a:rPr>
              <a:t>United States Small Business Administration in 13 C.F.R. 121.201</a:t>
            </a:r>
            <a:r>
              <a:rPr lang="en-US" dirty="0"/>
              <a:t> and any subsequent revision of that regulation.  </a:t>
            </a:r>
          </a:p>
          <a:p>
            <a:pPr marL="457200" indent="-457200">
              <a:buAutoNum type="arabicParenR"/>
            </a:pPr>
            <a:endParaRPr lang="en-US" dirty="0"/>
          </a:p>
          <a:p>
            <a:pPr marL="457200" indent="-457200">
              <a:buAutoNum type="arabicParenR"/>
            </a:pPr>
            <a:r>
              <a:rPr lang="en-US" dirty="0"/>
              <a:t>Be at least 51% owned and controlled by one or more individuals who are veterans.</a:t>
            </a:r>
          </a:p>
        </p:txBody>
      </p:sp>
      <p:pic>
        <p:nvPicPr>
          <p:cNvPr id="1026" name="Picture 2" descr="Image result for veteran animation flag mary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038" y="207963"/>
            <a:ext cx="1501595" cy="15770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veteran animation flag mary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693" y="207963"/>
            <a:ext cx="1501595" cy="157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9958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lstStyle/>
          <a:p>
            <a:r>
              <a:rPr lang="en-US" dirty="0"/>
              <a:t>VSBE PROGRAM</a:t>
            </a:r>
            <a:br>
              <a:rPr lang="en-US" dirty="0"/>
            </a:br>
            <a:endParaRPr lang="en-US" dirty="0"/>
          </a:p>
        </p:txBody>
      </p:sp>
      <p:sp>
        <p:nvSpPr>
          <p:cNvPr id="3" name="Subtitle 2"/>
          <p:cNvSpPr>
            <a:spLocks noGrp="1"/>
          </p:cNvSpPr>
          <p:nvPr>
            <p:ph type="subTitle" idx="1"/>
          </p:nvPr>
        </p:nvSpPr>
        <p:spPr>
          <a:xfrm>
            <a:off x="1524000" y="1603333"/>
            <a:ext cx="9144000" cy="3607494"/>
          </a:xfrm>
        </p:spPr>
        <p:txBody>
          <a:bodyPr>
            <a:normAutofit/>
          </a:bodyPr>
          <a:lstStyle/>
          <a:p>
            <a:r>
              <a:rPr lang="en-US" sz="2600" b="1" dirty="0"/>
              <a:t>Certification within VSBE requires a vendor to</a:t>
            </a:r>
            <a:r>
              <a:rPr lang="en-US" sz="2600" dirty="0"/>
              <a:t>: </a:t>
            </a:r>
          </a:p>
          <a:p>
            <a:endParaRPr lang="en-US" sz="1400" dirty="0"/>
          </a:p>
          <a:p>
            <a:r>
              <a:rPr lang="en-US" sz="2200" dirty="0"/>
              <a:t>1) Register within eMaryland Marketplace Advantage (eMMA) </a:t>
            </a:r>
          </a:p>
          <a:p>
            <a:pPr marL="457200" indent="-457200">
              <a:buAutoNum type="arabicParenR"/>
            </a:pPr>
            <a:endParaRPr lang="en-US" sz="1400" dirty="0"/>
          </a:p>
          <a:p>
            <a:r>
              <a:rPr lang="en-US" sz="2200" dirty="0"/>
              <a:t>2) Obtain Veteran Verification </a:t>
            </a:r>
          </a:p>
          <a:p>
            <a:r>
              <a:rPr lang="en-US" sz="2200" dirty="0"/>
              <a:t>(Maryland Department of Veterans Affairs </a:t>
            </a:r>
            <a:r>
              <a:rPr lang="en-US" sz="2200" b="1" u="sng" dirty="0"/>
              <a:t>OR</a:t>
            </a:r>
            <a:r>
              <a:rPr lang="en-US" sz="2200" b="1" dirty="0"/>
              <a:t> </a:t>
            </a:r>
            <a:r>
              <a:rPr lang="en-US" sz="2200" dirty="0"/>
              <a:t>U.S. Department of Veterans Affairs/Vetbiz)</a:t>
            </a:r>
          </a:p>
          <a:p>
            <a:endParaRPr lang="en-US" sz="1400" dirty="0"/>
          </a:p>
          <a:p>
            <a:r>
              <a:rPr lang="en-US" sz="2200" dirty="0"/>
              <a:t>3) Submit the eMMA VSBE Application </a:t>
            </a:r>
          </a:p>
          <a:p>
            <a:endParaRPr lang="en-US" sz="2200" dirty="0"/>
          </a:p>
          <a:p>
            <a:pPr marL="457200" indent="-457200">
              <a:buAutoNum type="arabicParenR"/>
            </a:pPr>
            <a:endParaRPr lang="en-US" sz="2200" dirty="0"/>
          </a:p>
          <a:p>
            <a:endParaRPr lang="en-US" sz="2200" dirty="0"/>
          </a:p>
          <a:p>
            <a:endParaRPr lang="en-US" sz="2200" dirty="0"/>
          </a:p>
          <a:p>
            <a:endParaRPr lang="en-US" sz="2200" dirty="0"/>
          </a:p>
          <a:p>
            <a:endParaRPr lang="en-US" sz="2200" b="1" dirty="0"/>
          </a:p>
        </p:txBody>
      </p:sp>
      <p:pic>
        <p:nvPicPr>
          <p:cNvPr id="1026" name="Picture 2" descr="Image result for veteran animation flag mary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038" y="207963"/>
            <a:ext cx="1501595" cy="15770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veteran animation flag mary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693" y="207963"/>
            <a:ext cx="1501595" cy="15770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473825" y="5342173"/>
            <a:ext cx="1317707" cy="1317707"/>
          </a:xfrm>
          <a:prstGeom prst="rect">
            <a:avLst/>
          </a:prstGeom>
        </p:spPr>
      </p:pic>
      <p:pic>
        <p:nvPicPr>
          <p:cNvPr id="9" name="Picture 8"/>
          <p:cNvPicPr>
            <a:picLocks noChangeAspect="1"/>
          </p:cNvPicPr>
          <p:nvPr/>
        </p:nvPicPr>
        <p:blipFill>
          <a:blip r:embed="rId4"/>
          <a:stretch>
            <a:fillRect/>
          </a:stretch>
        </p:blipFill>
        <p:spPr>
          <a:xfrm>
            <a:off x="10355181" y="5363342"/>
            <a:ext cx="1356966" cy="1356966"/>
          </a:xfrm>
          <a:prstGeom prst="rect">
            <a:avLst/>
          </a:prstGeom>
        </p:spPr>
      </p:pic>
      <p:pic>
        <p:nvPicPr>
          <p:cNvPr id="10" name="Picture 9"/>
          <p:cNvPicPr>
            <a:picLocks noChangeAspect="1"/>
          </p:cNvPicPr>
          <p:nvPr/>
        </p:nvPicPr>
        <p:blipFill>
          <a:blip r:embed="rId5"/>
          <a:stretch>
            <a:fillRect/>
          </a:stretch>
        </p:blipFill>
        <p:spPr>
          <a:xfrm>
            <a:off x="5515391" y="5316855"/>
            <a:ext cx="1428750" cy="1343025"/>
          </a:xfrm>
          <a:prstGeom prst="rect">
            <a:avLst/>
          </a:prstGeom>
        </p:spPr>
      </p:pic>
    </p:spTree>
    <p:extLst>
      <p:ext uri="{BB962C8B-B14F-4D97-AF65-F5344CB8AC3E}">
        <p14:creationId xmlns:p14="http://schemas.microsoft.com/office/powerpoint/2010/main" val="25257436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144000" cy="1946514"/>
          </a:xfrm>
        </p:spPr>
        <p:txBody>
          <a:bodyPr/>
          <a:lstStyle/>
          <a:p>
            <a:r>
              <a:rPr lang="en-US" dirty="0"/>
              <a:t>VSBE- Vendor Registration</a:t>
            </a:r>
            <a:br>
              <a:rPr lang="en-US" dirty="0"/>
            </a:br>
            <a:endParaRPr lang="en-US" dirty="0"/>
          </a:p>
        </p:txBody>
      </p:sp>
      <p:sp>
        <p:nvSpPr>
          <p:cNvPr id="3" name="Subtitle 2"/>
          <p:cNvSpPr>
            <a:spLocks noGrp="1"/>
          </p:cNvSpPr>
          <p:nvPr>
            <p:ph type="subTitle" idx="1"/>
          </p:nvPr>
        </p:nvSpPr>
        <p:spPr>
          <a:xfrm>
            <a:off x="1524000" y="919010"/>
            <a:ext cx="9144000" cy="3607494"/>
          </a:xfrm>
        </p:spPr>
        <p:txBody>
          <a:bodyPr>
            <a:normAutofit/>
          </a:bodyPr>
          <a:lstStyle/>
          <a:p>
            <a:endParaRPr lang="en-US" sz="2200" dirty="0"/>
          </a:p>
          <a:p>
            <a:r>
              <a:rPr lang="en-US" sz="2200" dirty="0"/>
              <a:t>1) Vendor must register within eMaryland Marketplace Advantage (eMMA) </a:t>
            </a:r>
          </a:p>
          <a:p>
            <a:endParaRPr lang="en-US" sz="2200" dirty="0"/>
          </a:p>
          <a:p>
            <a:endParaRPr lang="en-US" sz="2200" dirty="0"/>
          </a:p>
          <a:p>
            <a:endParaRPr lang="en-US" sz="2200" dirty="0"/>
          </a:p>
          <a:p>
            <a:endParaRPr lang="en-US" sz="2200" dirty="0"/>
          </a:p>
          <a:p>
            <a:endParaRPr lang="en-US" sz="2200" b="1" dirty="0"/>
          </a:p>
        </p:txBody>
      </p:sp>
      <p:pic>
        <p:nvPicPr>
          <p:cNvPr id="4" name="Picture 3"/>
          <p:cNvPicPr>
            <a:picLocks noChangeAspect="1"/>
          </p:cNvPicPr>
          <p:nvPr/>
        </p:nvPicPr>
        <p:blipFill>
          <a:blip r:embed="rId2"/>
          <a:stretch>
            <a:fillRect/>
          </a:stretch>
        </p:blipFill>
        <p:spPr>
          <a:xfrm>
            <a:off x="2219194" y="1954060"/>
            <a:ext cx="7753611" cy="4711456"/>
          </a:xfrm>
          <a:prstGeom prst="rect">
            <a:avLst/>
          </a:prstGeom>
        </p:spPr>
      </p:pic>
      <p:sp>
        <p:nvSpPr>
          <p:cNvPr id="11" name="Oval 10"/>
          <p:cNvSpPr/>
          <p:nvPr/>
        </p:nvSpPr>
        <p:spPr>
          <a:xfrm>
            <a:off x="6488482" y="3807913"/>
            <a:ext cx="1828800" cy="71859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3473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BE Training November 13 2019 [Read-Only]" id="{ED85E7BC-7EB4-487A-BAF9-4E457CC32F01}" vid="{D1C292BC-1EFA-4743-BB44-AAA8E57B030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BE Training Template" id="{1C0EB5B6-3E9F-46E2-AE37-2CBE63B947DE}" vid="{A031CFBA-63A9-4AEB-977E-CBF849F9CF7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CCDDEB18998042A4E8A44AB92352FE" ma:contentTypeVersion="2" ma:contentTypeDescription="Create a new document." ma:contentTypeScope="" ma:versionID="8c799a9f96ca0cea17f5ba40ce3e3956">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7B8DEB-D51A-4984-BEAB-EA971EDB9DDA}"/>
</file>

<file path=customXml/itemProps2.xml><?xml version="1.0" encoding="utf-8"?>
<ds:datastoreItem xmlns:ds="http://schemas.openxmlformats.org/officeDocument/2006/customXml" ds:itemID="{25E139D9-370F-403D-9C4D-65F58013A881}"/>
</file>

<file path=customXml/itemProps3.xml><?xml version="1.0" encoding="utf-8"?>
<ds:datastoreItem xmlns:ds="http://schemas.openxmlformats.org/officeDocument/2006/customXml" ds:itemID="{3786C498-02E9-4F24-9CB6-3F398E0B65A1}"/>
</file>

<file path=docProps/app.xml><?xml version="1.0" encoding="utf-8"?>
<Properties xmlns="http://schemas.openxmlformats.org/officeDocument/2006/extended-properties" xmlns:vt="http://schemas.openxmlformats.org/officeDocument/2006/docPropsVTypes">
  <Template/>
  <TotalTime>4358</TotalTime>
  <Words>8318</Words>
  <Application>Microsoft Office PowerPoint</Application>
  <PresentationFormat>Widescreen</PresentationFormat>
  <Paragraphs>953</Paragraphs>
  <Slides>115</Slides>
  <Notes>44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115</vt:i4>
      </vt:variant>
    </vt:vector>
  </HeadingPairs>
  <TitlesOfParts>
    <vt:vector size="134" baseType="lpstr">
      <vt:lpstr>Arial</vt:lpstr>
      <vt:lpstr>Arial</vt:lpstr>
      <vt:lpstr>Arial Narrow</vt:lpstr>
      <vt:lpstr>Calibri</vt:lpstr>
      <vt:lpstr>Calibri Light</vt:lpstr>
      <vt:lpstr>Courier New</vt:lpstr>
      <vt:lpstr>Edwardian Script ITC</vt:lpstr>
      <vt:lpstr>Garamond</vt:lpstr>
      <vt:lpstr>Roboto</vt:lpstr>
      <vt:lpstr>SegoeUISymbol</vt:lpstr>
      <vt:lpstr>Symbol</vt:lpstr>
      <vt:lpstr>Tahoma</vt:lpstr>
      <vt:lpstr>Times New Roman</vt:lpstr>
      <vt:lpstr>TimesNewRomanPS-BoldMT</vt:lpstr>
      <vt:lpstr>TimesNewRomanPSMT</vt:lpstr>
      <vt:lpstr>Wingdings</vt:lpstr>
      <vt:lpstr>Office Theme</vt:lpstr>
      <vt:lpstr>1_Office Theme</vt:lpstr>
      <vt:lpstr>3_Office Theme</vt:lpstr>
      <vt:lpstr>PowerPoint Presentation</vt:lpstr>
      <vt:lpstr>Webinar Housekeeping:</vt:lpstr>
      <vt:lpstr>PowerPoint Presentation</vt:lpstr>
      <vt:lpstr>Welcome!</vt:lpstr>
      <vt:lpstr>Jimmy Rhee - Special Secretary Pamela Gregory – Chief of Staff Alison Tavik – Director of Communications &amp; Outreach Eduardo Hayden – Small Business Outreach Manager Chantal Kai-Lewis – Legal &amp; Policy Advisor Lisa Mitchel Sennaar – SBR Compliance Manager Tanita Johnson – SBR Compliance Manager Nichelle Johnson – MBE Compliance Manager Gerald Stinnett – MBE Compliance Manager – VLT Operations</vt:lpstr>
      <vt:lpstr>2020 LEGISLATIVE SESSION UPDATES</vt:lpstr>
      <vt:lpstr>MBE Program – Public–Private Partnerships, Offshore Wind Projects, and Video Lottery Terminals- HB313</vt:lpstr>
      <vt:lpstr>Task Force to Study the Veteran–Owned Small Business Enterprise Program – SB532</vt:lpstr>
      <vt:lpstr>2020 Legislative Update and Procurement Review Group (PRG)</vt:lpstr>
      <vt:lpstr>The Procurement Review Group:  THE DO’S &amp; DONT’S</vt:lpstr>
      <vt:lpstr>Procurement Review Group </vt:lpstr>
      <vt:lpstr>PRG Participants </vt:lpstr>
      <vt:lpstr>GOALS</vt:lpstr>
      <vt:lpstr>Subgoals</vt:lpstr>
      <vt:lpstr>Before Goalsetting</vt:lpstr>
      <vt:lpstr>DO Identify Subcontracting Opportunities </vt:lpstr>
      <vt:lpstr>Goalsetting &amp; Counting</vt:lpstr>
      <vt:lpstr>Other PRG Requirements</vt:lpstr>
      <vt:lpstr>PowerPoint Presentation</vt:lpstr>
      <vt:lpstr>PowerPoint Presentation</vt:lpstr>
      <vt:lpstr>QUESTIONS?    Chantal Kai-Lewis chantal.kai-lewis@maryland.gov  </vt:lpstr>
      <vt:lpstr>MBE Liaison Regulations &amp; Duties</vt:lpstr>
      <vt:lpstr>MBE Liaison Regulations</vt:lpstr>
      <vt:lpstr>MBE Liaison Duties</vt:lpstr>
      <vt:lpstr>Contract Compliance </vt:lpstr>
      <vt:lpstr>Contract Compliance  Best Practices</vt:lpstr>
      <vt:lpstr>Reporting Requirements</vt:lpstr>
      <vt:lpstr>Reporting Requirements</vt:lpstr>
      <vt:lpstr>Use the Toolkit</vt:lpstr>
      <vt:lpstr>Procurement Forecast</vt:lpstr>
      <vt:lpstr>PowerPoint Presentation</vt:lpstr>
      <vt:lpstr>PowerPoint Presentation</vt:lpstr>
      <vt:lpstr>Strategic Plan</vt:lpstr>
      <vt:lpstr>BREAK TIME</vt:lpstr>
      <vt:lpstr>The 60% Rule</vt:lpstr>
      <vt:lpstr>Understanding the 60% Rule</vt:lpstr>
      <vt:lpstr>Manufacturers</vt:lpstr>
      <vt:lpstr>Regular Dealer</vt:lpstr>
      <vt:lpstr>Furnish &amp; Install Services</vt:lpstr>
      <vt:lpstr>Broker</vt:lpstr>
      <vt:lpstr>MBE Forms</vt:lpstr>
      <vt:lpstr>Regulations</vt:lpstr>
      <vt:lpstr>MBE Utilization and Fair Solicitation Affidavit &amp; MBE Participation Schedule</vt:lpstr>
      <vt:lpstr>MBE Utilization and Fair Solicitation Affidavit &amp; MBE Participation Schedule (cont.)</vt:lpstr>
      <vt:lpstr>Waiver Guidance and Good Faith Efforts Documentation</vt:lpstr>
      <vt:lpstr>Waiver Documentation</vt:lpstr>
      <vt:lpstr>Waiver Documentation                                (cont.)</vt:lpstr>
      <vt:lpstr>Waiver Documentation (cont.)</vt:lpstr>
      <vt:lpstr>Outreach Efforts Compliance Statement</vt:lpstr>
      <vt:lpstr>Outreach Efforts Compliance Statement (cont.)</vt:lpstr>
      <vt:lpstr>MBE Project Participation Certifications</vt:lpstr>
      <vt:lpstr>MBE Forms - Subcontractor</vt:lpstr>
      <vt:lpstr>MBE Project Participation Certifications</vt:lpstr>
      <vt:lpstr>MBE Forms - Prime</vt:lpstr>
      <vt:lpstr>MBE Forms - Prime</vt:lpstr>
      <vt:lpstr>Quarterly &amp; Annual Reporting</vt:lpstr>
      <vt:lpstr>MBE Reporting Best Practices</vt:lpstr>
      <vt:lpstr>MBE Reporting Best Practices (cont.)</vt:lpstr>
      <vt:lpstr>Source Documents</vt:lpstr>
      <vt:lpstr>Important Note:</vt:lpstr>
      <vt:lpstr>MBE Quarterly Report</vt:lpstr>
      <vt:lpstr>Form 2 Quarterly</vt:lpstr>
      <vt:lpstr>Form 1 Quarterly</vt:lpstr>
      <vt:lpstr>Form 1 / 2 Annual Report</vt:lpstr>
      <vt:lpstr>Form 1 Annual</vt:lpstr>
      <vt:lpstr>A Well Completed Form 1</vt:lpstr>
      <vt:lpstr>Form 3 Web Portal - Data Entry</vt:lpstr>
      <vt:lpstr>Form 3 Portal - Manual Entry</vt:lpstr>
      <vt:lpstr>Form 3 Portal - Manual Entry</vt:lpstr>
      <vt:lpstr>Form 3 Portal - Manual Entry</vt:lpstr>
      <vt:lpstr>Form 3 Portal - Manual Entry</vt:lpstr>
      <vt:lpstr>Form 3 Portal - Manual Entry</vt:lpstr>
      <vt:lpstr>Form 3 Portal - Manual Entry</vt:lpstr>
      <vt:lpstr>Form 3 Portal – Import Method</vt:lpstr>
      <vt:lpstr>Form 3 Portal – Import Method</vt:lpstr>
      <vt:lpstr>Form 3 Portal – Import Method</vt:lpstr>
      <vt:lpstr>Form 3 Portal – Import Method</vt:lpstr>
      <vt:lpstr>Form 3 Portal – Import Method</vt:lpstr>
      <vt:lpstr>Form 3 Portal – Import Method</vt:lpstr>
      <vt:lpstr>Form 3 Portal – Import Method</vt:lpstr>
      <vt:lpstr>Form 3 Portal – Import Method</vt:lpstr>
      <vt:lpstr>Form 3 Portal – Import Method</vt:lpstr>
      <vt:lpstr>Form 3 Portal – Import Method</vt:lpstr>
      <vt:lpstr>Form 3 Portal – Reviewing Data</vt:lpstr>
      <vt:lpstr>Form 3 Portal – Reviewing Data (cont.)</vt:lpstr>
      <vt:lpstr>Form 3 Portal – Reviewing Data (cont.)</vt:lpstr>
      <vt:lpstr>Form 3 Portal – Submitting Data</vt:lpstr>
      <vt:lpstr>Form 3 Portal – Submitting Data (cont.)</vt:lpstr>
      <vt:lpstr>Contract Inventory Sheet</vt:lpstr>
      <vt:lpstr>Contract Inventory Sheet (cont.)</vt:lpstr>
      <vt:lpstr>Contract Inventory Sheet (cont.)</vt:lpstr>
      <vt:lpstr>Contract Inventory Sheet (cont.)</vt:lpstr>
      <vt:lpstr>Annual MBE Summary Statement</vt:lpstr>
      <vt:lpstr>Use Your Checklist</vt:lpstr>
      <vt:lpstr>Veteran-Owned Small Business Enterprise (VSBE)</vt:lpstr>
      <vt:lpstr>VSBE PROGRAM (Veteran-Owned Small Business Enterprise)</vt:lpstr>
      <vt:lpstr>VSBE PROGRAM </vt:lpstr>
      <vt:lpstr>VSBE PROGRAM </vt:lpstr>
      <vt:lpstr>VSBE- Vendor Registration </vt:lpstr>
      <vt:lpstr>VSBE- Veteran Verification </vt:lpstr>
      <vt:lpstr>VSBE- Veteran Verification </vt:lpstr>
      <vt:lpstr>VSBE- Veteran Verification </vt:lpstr>
      <vt:lpstr>VSBE- Veteran Verification </vt:lpstr>
      <vt:lpstr>VSBE- eMMA VSBE Application </vt:lpstr>
      <vt:lpstr>VSBE- Internal Vendor Search </vt:lpstr>
      <vt:lpstr>VSBE- Internal Vendor Search </vt:lpstr>
      <vt:lpstr>VSBE- External Vendor Search </vt:lpstr>
      <vt:lpstr>VSBE- External Vendor Search </vt:lpstr>
      <vt:lpstr>VSBE Information</vt:lpstr>
      <vt:lpstr>VSBE Reporting</vt:lpstr>
      <vt:lpstr>VSBE Reporting</vt:lpstr>
      <vt:lpstr>Announcements</vt:lpstr>
      <vt:lpstr>Upcoming Training</vt:lpstr>
      <vt:lpstr>As always, if you have questions after todays training, please contact me:  Nichelle Johnson nichelle.johnson1@Maryland.gov 410-697-9605</vt:lpstr>
      <vt:lpstr>PowerPoint Presentation</vt:lpstr>
    </vt:vector>
  </TitlesOfParts>
  <Company>State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MBE Training November 13 2019</dc:title>
  <dc:creator>Windows User</dc:creator>
  <cp:lastModifiedBy>Nichelle Johnson</cp:lastModifiedBy>
  <cp:revision>147</cp:revision>
  <dcterms:created xsi:type="dcterms:W3CDTF">2019-10-23T17:48:18Z</dcterms:created>
  <dcterms:modified xsi:type="dcterms:W3CDTF">2020-06-25T15:38:31Z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0x0101001ECCDDEB18998042A4E8A44AB92352FE</vt:lpwstr>
  </property>
  <property fmtid="{D5CDD505-2E9C-101B-9397-08002B2CF9AE}" pid="3" name="Order">
    <vt:r8>45200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