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26.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62"/>
  </p:notesMasterIdLst>
  <p:sldIdLst>
    <p:sldId id="257" r:id="rId4"/>
    <p:sldId id="259" r:id="rId5"/>
    <p:sldId id="533" r:id="rId6"/>
    <p:sldId id="304" r:id="rId7"/>
    <p:sldId id="535" r:id="rId8"/>
    <p:sldId id="288" r:id="rId9"/>
    <p:sldId id="536" r:id="rId10"/>
    <p:sldId id="515" r:id="rId11"/>
    <p:sldId id="538" r:id="rId12"/>
    <p:sldId id="537" r:id="rId13"/>
    <p:sldId id="273" r:id="rId14"/>
    <p:sldId id="283" r:id="rId15"/>
    <p:sldId id="284" r:id="rId16"/>
    <p:sldId id="285" r:id="rId17"/>
    <p:sldId id="286" r:id="rId18"/>
    <p:sldId id="287" r:id="rId19"/>
    <p:sldId id="534" r:id="rId20"/>
    <p:sldId id="475" r:id="rId21"/>
    <p:sldId id="281" r:id="rId22"/>
    <p:sldId id="530" r:id="rId23"/>
    <p:sldId id="516" r:id="rId24"/>
    <p:sldId id="527" r:id="rId25"/>
    <p:sldId id="529" r:id="rId26"/>
    <p:sldId id="528" r:id="rId27"/>
    <p:sldId id="294" r:id="rId28"/>
    <p:sldId id="292" r:id="rId29"/>
    <p:sldId id="296" r:id="rId30"/>
    <p:sldId id="514" r:id="rId31"/>
    <p:sldId id="540" r:id="rId32"/>
    <p:sldId id="276" r:id="rId33"/>
    <p:sldId id="291" r:id="rId34"/>
    <p:sldId id="541" r:id="rId35"/>
    <p:sldId id="531" r:id="rId36"/>
    <p:sldId id="539" r:id="rId37"/>
    <p:sldId id="297" r:id="rId38"/>
    <p:sldId id="298" r:id="rId39"/>
    <p:sldId id="275" r:id="rId40"/>
    <p:sldId id="290" r:id="rId41"/>
    <p:sldId id="542" r:id="rId42"/>
    <p:sldId id="277" r:id="rId43"/>
    <p:sldId id="295" r:id="rId44"/>
    <p:sldId id="543" r:id="rId45"/>
    <p:sldId id="278" r:id="rId46"/>
    <p:sldId id="476" r:id="rId47"/>
    <p:sldId id="544" r:id="rId48"/>
    <p:sldId id="547" r:id="rId49"/>
    <p:sldId id="532" r:id="rId50"/>
    <p:sldId id="549" r:id="rId51"/>
    <p:sldId id="548" r:id="rId52"/>
    <p:sldId id="551" r:id="rId53"/>
    <p:sldId id="550" r:id="rId54"/>
    <p:sldId id="553" r:id="rId55"/>
    <p:sldId id="545" r:id="rId56"/>
    <p:sldId id="554" r:id="rId57"/>
    <p:sldId id="477" r:id="rId58"/>
    <p:sldId id="552" r:id="rId59"/>
    <p:sldId id="556" r:id="rId60"/>
    <p:sldId id="526"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903" autoAdjust="0"/>
  </p:normalViewPr>
  <p:slideViewPr>
    <p:cSldViewPr snapToGrid="0">
      <p:cViewPr varScale="1">
        <p:scale>
          <a:sx n="65" d="100"/>
          <a:sy n="65" d="100"/>
        </p:scale>
        <p:origin x="128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presProps" Target="presProps.xml"/><Relationship Id="rId68" Type="http://schemas.openxmlformats.org/officeDocument/2006/relationships/customXml" Target="../customXml/item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69" Type="http://schemas.openxmlformats.org/officeDocument/2006/relationships/customXml" Target="../customXml/item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customXml" Target="../customXml/item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921EB4-18E1-44B6-9BA5-5C410D35D36F}"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n-US"/>
        </a:p>
      </dgm:t>
    </dgm:pt>
    <dgm:pt modelId="{A08F9A68-A908-411F-AFC5-1BF55F9BD237}">
      <dgm:prSet custT="1"/>
      <dgm:spPr/>
      <dgm:t>
        <a:bodyPr/>
        <a:lstStyle/>
        <a:p>
          <a:r>
            <a:rPr lang="en-US" sz="2400" b="1" dirty="0"/>
            <a:t>COMAR 21.06.02.04: Minor Irregularities in Bids or Proposals.</a:t>
          </a:r>
          <a:endParaRPr lang="en-US" sz="2400" dirty="0"/>
        </a:p>
      </dgm:t>
    </dgm:pt>
    <dgm:pt modelId="{578E1D76-17A1-4E42-99C6-173F188CEDE0}" type="parTrans" cxnId="{923AE1DA-D37D-404C-8F66-F8C99A60E919}">
      <dgm:prSet/>
      <dgm:spPr/>
      <dgm:t>
        <a:bodyPr/>
        <a:lstStyle/>
        <a:p>
          <a:endParaRPr lang="en-US"/>
        </a:p>
      </dgm:t>
    </dgm:pt>
    <dgm:pt modelId="{75251CA5-8D75-4F5D-B87D-2B36E82F4F2A}" type="sibTrans" cxnId="{923AE1DA-D37D-404C-8F66-F8C99A60E919}">
      <dgm:prSet/>
      <dgm:spPr/>
      <dgm:t>
        <a:bodyPr/>
        <a:lstStyle/>
        <a:p>
          <a:endParaRPr lang="en-US"/>
        </a:p>
      </dgm:t>
    </dgm:pt>
    <dgm:pt modelId="{8761C57A-876F-458B-B605-8143764B88F7}">
      <dgm:prSet custT="1"/>
      <dgm:spPr/>
      <dgm:t>
        <a:bodyPr/>
        <a:lstStyle/>
        <a:p>
          <a:pPr>
            <a:buFont typeface="+mj-lt"/>
            <a:buAutoNum type="alphaUcPeriod"/>
          </a:pPr>
          <a:r>
            <a:rPr lang="en-US" sz="2000" dirty="0"/>
            <a:t> A minor irregularity is one which is merely a matter of form and not of substance or pertains to some immaterial or inconsequential defect or variation in a bid or proposal from the exact requirement of the solicitation, the correction or waiver of which would not be prejudicial to other bidders or offerors.</a:t>
          </a:r>
        </a:p>
      </dgm:t>
    </dgm:pt>
    <dgm:pt modelId="{572557DA-A82C-4490-942C-4E93160B25D4}" type="parTrans" cxnId="{8BD65364-E61D-42DF-AA65-33B03428D9BA}">
      <dgm:prSet/>
      <dgm:spPr/>
      <dgm:t>
        <a:bodyPr/>
        <a:lstStyle/>
        <a:p>
          <a:endParaRPr lang="en-US"/>
        </a:p>
      </dgm:t>
    </dgm:pt>
    <dgm:pt modelId="{ED735958-337A-4100-A85B-4F4F4D9961AA}" type="sibTrans" cxnId="{8BD65364-E61D-42DF-AA65-33B03428D9BA}">
      <dgm:prSet/>
      <dgm:spPr/>
      <dgm:t>
        <a:bodyPr/>
        <a:lstStyle/>
        <a:p>
          <a:endParaRPr lang="en-US"/>
        </a:p>
      </dgm:t>
    </dgm:pt>
    <dgm:pt modelId="{61E76DA0-4392-4886-A82D-4B5BE4A6DD1E}">
      <dgm:prSet custT="1"/>
      <dgm:spPr/>
      <dgm:t>
        <a:bodyPr/>
        <a:lstStyle/>
        <a:p>
          <a:pPr>
            <a:buFont typeface="+mj-lt"/>
            <a:buAutoNum type="alphaUcPeriod"/>
          </a:pPr>
          <a:r>
            <a:rPr lang="en-US" sz="2000" dirty="0"/>
            <a:t>The defect or variation in the bid or proposal is immaterial and inconsequential when its significance as to price, quantity, quality, or delivery is trivial or negligible when contrasted with the total cost or scope of the procurement.</a:t>
          </a:r>
        </a:p>
      </dgm:t>
    </dgm:pt>
    <dgm:pt modelId="{C8B89C00-8119-4FA9-9CDE-BFC94F45621B}" type="parTrans" cxnId="{4DF4FF9A-7559-4C7A-A916-D53D7C00F28C}">
      <dgm:prSet/>
      <dgm:spPr/>
      <dgm:t>
        <a:bodyPr/>
        <a:lstStyle/>
        <a:p>
          <a:endParaRPr lang="en-US"/>
        </a:p>
      </dgm:t>
    </dgm:pt>
    <dgm:pt modelId="{17470901-E39A-4719-BAF0-48EB5698BD89}" type="sibTrans" cxnId="{4DF4FF9A-7559-4C7A-A916-D53D7C00F28C}">
      <dgm:prSet/>
      <dgm:spPr/>
      <dgm:t>
        <a:bodyPr/>
        <a:lstStyle/>
        <a:p>
          <a:endParaRPr lang="en-US"/>
        </a:p>
      </dgm:t>
    </dgm:pt>
    <dgm:pt modelId="{A57F69E4-DA7E-4AAE-BB2F-31DAFE0CD1F9}">
      <dgm:prSet custT="1"/>
      <dgm:spPr/>
      <dgm:t>
        <a:bodyPr/>
        <a:lstStyle/>
        <a:p>
          <a:pPr>
            <a:buFont typeface="+mj-lt"/>
            <a:buAutoNum type="alphaUcPeriod"/>
          </a:pPr>
          <a:r>
            <a:rPr lang="en-US" sz="2000" dirty="0"/>
            <a:t>The procurement officer shall either give the bidder or offeror an opportunity to cure any deficiency resulting from a minor informality or irregularity in a bid or proposal or waive the deficiency, whichever is to the advantage of the State.</a:t>
          </a:r>
        </a:p>
      </dgm:t>
    </dgm:pt>
    <dgm:pt modelId="{7EE277CC-22C9-402E-A625-880235A9783C}" type="parTrans" cxnId="{F8E918C1-C06A-4644-AB26-AACF90558105}">
      <dgm:prSet/>
      <dgm:spPr/>
      <dgm:t>
        <a:bodyPr/>
        <a:lstStyle/>
        <a:p>
          <a:endParaRPr lang="en-US"/>
        </a:p>
      </dgm:t>
    </dgm:pt>
    <dgm:pt modelId="{723E3630-817A-4044-9F41-C47DCF920132}" type="sibTrans" cxnId="{F8E918C1-C06A-4644-AB26-AACF90558105}">
      <dgm:prSet/>
      <dgm:spPr/>
      <dgm:t>
        <a:bodyPr/>
        <a:lstStyle/>
        <a:p>
          <a:endParaRPr lang="en-US"/>
        </a:p>
      </dgm:t>
    </dgm:pt>
    <dgm:pt modelId="{F727C5D3-1F3D-48B6-A12B-BF41B3CFFF9B}">
      <dgm:prSet/>
      <dgm:spPr/>
      <dgm:t>
        <a:bodyPr/>
        <a:lstStyle/>
        <a:p>
          <a:r>
            <a:rPr lang="en-US" dirty="0"/>
            <a:t>Agency’s MBE liaison officer and legal counsel should be consulted on minor irregularity determinations and waiver issues </a:t>
          </a:r>
          <a:r>
            <a:rPr lang="en-US" b="1" i="1" dirty="0"/>
            <a:t>prior to seeking </a:t>
          </a:r>
          <a:r>
            <a:rPr lang="en-US" dirty="0"/>
            <a:t>Governor's Office of Small, Minority &amp; Women Business Affairs weigh in.</a:t>
          </a:r>
        </a:p>
      </dgm:t>
    </dgm:pt>
    <dgm:pt modelId="{118B2A0C-DB89-415B-AB53-A541CA691DF0}" type="parTrans" cxnId="{0E27BF29-3DB5-4A39-9037-206DC9CB8B22}">
      <dgm:prSet/>
      <dgm:spPr/>
      <dgm:t>
        <a:bodyPr/>
        <a:lstStyle/>
        <a:p>
          <a:endParaRPr lang="en-US"/>
        </a:p>
      </dgm:t>
    </dgm:pt>
    <dgm:pt modelId="{31FC2471-7622-489F-9B50-A3F6638280BB}" type="sibTrans" cxnId="{0E27BF29-3DB5-4A39-9037-206DC9CB8B22}">
      <dgm:prSet/>
      <dgm:spPr/>
      <dgm:t>
        <a:bodyPr/>
        <a:lstStyle/>
        <a:p>
          <a:endParaRPr lang="en-US"/>
        </a:p>
      </dgm:t>
    </dgm:pt>
    <dgm:pt modelId="{7A66450F-1D1F-484D-80DE-ADA5F2002231}" type="pres">
      <dgm:prSet presAssocID="{35921EB4-18E1-44B6-9BA5-5C410D35D36F}" presName="linear" presStyleCnt="0">
        <dgm:presLayoutVars>
          <dgm:animLvl val="lvl"/>
          <dgm:resizeHandles val="exact"/>
        </dgm:presLayoutVars>
      </dgm:prSet>
      <dgm:spPr/>
    </dgm:pt>
    <dgm:pt modelId="{58C35C69-0D3B-44D2-BEDA-F82EE109B281}" type="pres">
      <dgm:prSet presAssocID="{A08F9A68-A908-411F-AFC5-1BF55F9BD237}" presName="parentText" presStyleLbl="node1" presStyleIdx="0" presStyleCnt="2" custScaleY="52168">
        <dgm:presLayoutVars>
          <dgm:chMax val="0"/>
          <dgm:bulletEnabled val="1"/>
        </dgm:presLayoutVars>
      </dgm:prSet>
      <dgm:spPr/>
    </dgm:pt>
    <dgm:pt modelId="{7C6DCB82-4A33-4FD7-88F9-3B95A598F388}" type="pres">
      <dgm:prSet presAssocID="{A08F9A68-A908-411F-AFC5-1BF55F9BD237}" presName="childText" presStyleLbl="revTx" presStyleIdx="0" presStyleCnt="1">
        <dgm:presLayoutVars>
          <dgm:bulletEnabled val="1"/>
        </dgm:presLayoutVars>
      </dgm:prSet>
      <dgm:spPr/>
    </dgm:pt>
    <dgm:pt modelId="{3AC98AC4-7BA6-4F01-A86B-5D062EF5D250}" type="pres">
      <dgm:prSet presAssocID="{F727C5D3-1F3D-48B6-A12B-BF41B3CFFF9B}" presName="parentText" presStyleLbl="node1" presStyleIdx="1" presStyleCnt="2">
        <dgm:presLayoutVars>
          <dgm:chMax val="0"/>
          <dgm:bulletEnabled val="1"/>
        </dgm:presLayoutVars>
      </dgm:prSet>
      <dgm:spPr/>
    </dgm:pt>
  </dgm:ptLst>
  <dgm:cxnLst>
    <dgm:cxn modelId="{0E27BF29-3DB5-4A39-9037-206DC9CB8B22}" srcId="{35921EB4-18E1-44B6-9BA5-5C410D35D36F}" destId="{F727C5D3-1F3D-48B6-A12B-BF41B3CFFF9B}" srcOrd="1" destOrd="0" parTransId="{118B2A0C-DB89-415B-AB53-A541CA691DF0}" sibTransId="{31FC2471-7622-489F-9B50-A3F6638280BB}"/>
    <dgm:cxn modelId="{D5A87938-F6AF-4140-B702-AF79AFDC6014}" type="presOf" srcId="{35921EB4-18E1-44B6-9BA5-5C410D35D36F}" destId="{7A66450F-1D1F-484D-80DE-ADA5F2002231}" srcOrd="0" destOrd="0" presId="urn:microsoft.com/office/officeart/2005/8/layout/vList2"/>
    <dgm:cxn modelId="{8BD65364-E61D-42DF-AA65-33B03428D9BA}" srcId="{A08F9A68-A908-411F-AFC5-1BF55F9BD237}" destId="{8761C57A-876F-458B-B605-8143764B88F7}" srcOrd="0" destOrd="0" parTransId="{572557DA-A82C-4490-942C-4E93160B25D4}" sibTransId="{ED735958-337A-4100-A85B-4F4F4D9961AA}"/>
    <dgm:cxn modelId="{2E32C368-4AF9-44CB-A274-4154EDD125BF}" type="presOf" srcId="{61E76DA0-4392-4886-A82D-4B5BE4A6DD1E}" destId="{7C6DCB82-4A33-4FD7-88F9-3B95A598F388}" srcOrd="0" destOrd="1" presId="urn:microsoft.com/office/officeart/2005/8/layout/vList2"/>
    <dgm:cxn modelId="{E1B09A71-821E-4565-86AA-842B50DE2321}" type="presOf" srcId="{8761C57A-876F-458B-B605-8143764B88F7}" destId="{7C6DCB82-4A33-4FD7-88F9-3B95A598F388}" srcOrd="0" destOrd="0" presId="urn:microsoft.com/office/officeart/2005/8/layout/vList2"/>
    <dgm:cxn modelId="{E66F8E9A-3E98-40FE-BA1D-71E8F7D6A936}" type="presOf" srcId="{A08F9A68-A908-411F-AFC5-1BF55F9BD237}" destId="{58C35C69-0D3B-44D2-BEDA-F82EE109B281}" srcOrd="0" destOrd="0" presId="urn:microsoft.com/office/officeart/2005/8/layout/vList2"/>
    <dgm:cxn modelId="{4DF4FF9A-7559-4C7A-A916-D53D7C00F28C}" srcId="{A08F9A68-A908-411F-AFC5-1BF55F9BD237}" destId="{61E76DA0-4392-4886-A82D-4B5BE4A6DD1E}" srcOrd="1" destOrd="0" parTransId="{C8B89C00-8119-4FA9-9CDE-BFC94F45621B}" sibTransId="{17470901-E39A-4719-BAF0-48EB5698BD89}"/>
    <dgm:cxn modelId="{79DD82BE-98D0-4465-9808-CEBC1AEDB3E1}" type="presOf" srcId="{F727C5D3-1F3D-48B6-A12B-BF41B3CFFF9B}" destId="{3AC98AC4-7BA6-4F01-A86B-5D062EF5D250}" srcOrd="0" destOrd="0" presId="urn:microsoft.com/office/officeart/2005/8/layout/vList2"/>
    <dgm:cxn modelId="{F8E918C1-C06A-4644-AB26-AACF90558105}" srcId="{A08F9A68-A908-411F-AFC5-1BF55F9BD237}" destId="{A57F69E4-DA7E-4AAE-BB2F-31DAFE0CD1F9}" srcOrd="2" destOrd="0" parTransId="{7EE277CC-22C9-402E-A625-880235A9783C}" sibTransId="{723E3630-817A-4044-9F41-C47DCF920132}"/>
    <dgm:cxn modelId="{923AE1DA-D37D-404C-8F66-F8C99A60E919}" srcId="{35921EB4-18E1-44B6-9BA5-5C410D35D36F}" destId="{A08F9A68-A908-411F-AFC5-1BF55F9BD237}" srcOrd="0" destOrd="0" parTransId="{578E1D76-17A1-4E42-99C6-173F188CEDE0}" sibTransId="{75251CA5-8D75-4F5D-B87D-2B36E82F4F2A}"/>
    <dgm:cxn modelId="{7817DBE6-80F3-4FDE-8300-00EF0913DBE5}" type="presOf" srcId="{A57F69E4-DA7E-4AAE-BB2F-31DAFE0CD1F9}" destId="{7C6DCB82-4A33-4FD7-88F9-3B95A598F388}" srcOrd="0" destOrd="2" presId="urn:microsoft.com/office/officeart/2005/8/layout/vList2"/>
    <dgm:cxn modelId="{D2147F9E-4E28-4393-8C3F-0F9A9952702F}" type="presParOf" srcId="{7A66450F-1D1F-484D-80DE-ADA5F2002231}" destId="{58C35C69-0D3B-44D2-BEDA-F82EE109B281}" srcOrd="0" destOrd="0" presId="urn:microsoft.com/office/officeart/2005/8/layout/vList2"/>
    <dgm:cxn modelId="{DAC735F7-0DEA-4435-9A73-C262A601B500}" type="presParOf" srcId="{7A66450F-1D1F-484D-80DE-ADA5F2002231}" destId="{7C6DCB82-4A33-4FD7-88F9-3B95A598F388}" srcOrd="1" destOrd="0" presId="urn:microsoft.com/office/officeart/2005/8/layout/vList2"/>
    <dgm:cxn modelId="{2FCEBBFC-8983-49C9-9763-1B239694C0C6}" type="presParOf" srcId="{7A66450F-1D1F-484D-80DE-ADA5F2002231}" destId="{3AC98AC4-7BA6-4F01-A86B-5D062EF5D25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048EB8-E8D4-463B-A4D5-B8AFA7426FF8}" type="doc">
      <dgm:prSet loTypeId="urn:microsoft.com/office/officeart/2005/8/layout/hList1" loCatId="list" qsTypeId="urn:microsoft.com/office/officeart/2005/8/quickstyle/simple1" qsCatId="simple" csTypeId="urn:microsoft.com/office/officeart/2005/8/colors/accent4_5" csCatId="accent4" phldr="1"/>
      <dgm:spPr/>
      <dgm:t>
        <a:bodyPr/>
        <a:lstStyle/>
        <a:p>
          <a:endParaRPr lang="en-US"/>
        </a:p>
      </dgm:t>
    </dgm:pt>
    <dgm:pt modelId="{E0D0A82F-0AAC-4708-99A3-E3ED2E59061F}">
      <dgm:prSet/>
      <dgm:spPr/>
      <dgm:t>
        <a:bodyPr/>
        <a:lstStyle/>
        <a:p>
          <a:r>
            <a:rPr lang="en-US" b="1" dirty="0"/>
            <a:t>FULLY GRADUATED VS PARTIALLY GRADUATED</a:t>
          </a:r>
          <a:endParaRPr lang="en-US" dirty="0"/>
        </a:p>
      </dgm:t>
    </dgm:pt>
    <dgm:pt modelId="{2652312A-3281-4D93-AA7D-5DA34C658C41}" type="parTrans" cxnId="{257493BD-E123-414C-96E9-8205A6557EFE}">
      <dgm:prSet/>
      <dgm:spPr/>
      <dgm:t>
        <a:bodyPr/>
        <a:lstStyle/>
        <a:p>
          <a:endParaRPr lang="en-US"/>
        </a:p>
      </dgm:t>
    </dgm:pt>
    <dgm:pt modelId="{8EA45F27-7FEF-4BC9-AAF7-89917EBAED8B}" type="sibTrans" cxnId="{257493BD-E123-414C-96E9-8205A6557EFE}">
      <dgm:prSet/>
      <dgm:spPr/>
      <dgm:t>
        <a:bodyPr/>
        <a:lstStyle/>
        <a:p>
          <a:endParaRPr lang="en-US"/>
        </a:p>
      </dgm:t>
    </dgm:pt>
    <dgm:pt modelId="{2D44449E-5EC8-44EB-B6A5-0801E2C38640}">
      <dgm:prSet/>
      <dgm:spPr/>
      <dgm:t>
        <a:bodyPr/>
        <a:lstStyle/>
        <a:p>
          <a:r>
            <a:rPr lang="en-US" dirty="0"/>
            <a:t>Fully Graduated Firms - have exceeded the size standard for all of their assigned NAICS code or exceeded the personal net worth (PNW) threshold set for MBE/DBE program participants. Fully graduated firms may not be used for state and/or federal MBE/DBE procurement purposes.</a:t>
          </a:r>
        </a:p>
      </dgm:t>
    </dgm:pt>
    <dgm:pt modelId="{F1382F5E-A1D3-43CA-B24B-D0308E70A328}" type="parTrans" cxnId="{991BFB6C-CD9F-4CE0-8DBA-63E3F69F41BA}">
      <dgm:prSet/>
      <dgm:spPr/>
      <dgm:t>
        <a:bodyPr/>
        <a:lstStyle/>
        <a:p>
          <a:endParaRPr lang="en-US"/>
        </a:p>
      </dgm:t>
    </dgm:pt>
    <dgm:pt modelId="{9C2C4563-681A-465B-BFB1-B95695E255AF}" type="sibTrans" cxnId="{991BFB6C-CD9F-4CE0-8DBA-63E3F69F41BA}">
      <dgm:prSet/>
      <dgm:spPr/>
      <dgm:t>
        <a:bodyPr/>
        <a:lstStyle/>
        <a:p>
          <a:endParaRPr lang="en-US"/>
        </a:p>
      </dgm:t>
    </dgm:pt>
    <dgm:pt modelId="{243ED4AA-0436-45E0-A4A6-4A553BFA7E14}">
      <dgm:prSet/>
      <dgm:spPr/>
      <dgm:t>
        <a:bodyPr/>
        <a:lstStyle/>
        <a:p>
          <a:r>
            <a:rPr lang="en-US" dirty="0"/>
            <a:t>Partially Graduated Firms - have one or more graduated NAICS codes but have at least one assigned NAICS code for which they are not graduated. Only non-graduated codes may be used for state and/or federal MBE/DBE procurement purposes.</a:t>
          </a:r>
        </a:p>
      </dgm:t>
    </dgm:pt>
    <dgm:pt modelId="{B1BDB8CE-6329-4FB1-A2E4-404EFF14AF21}" type="parTrans" cxnId="{6C08EC6D-4747-49E6-B43B-4B62525EED70}">
      <dgm:prSet/>
      <dgm:spPr/>
      <dgm:t>
        <a:bodyPr/>
        <a:lstStyle/>
        <a:p>
          <a:endParaRPr lang="en-US"/>
        </a:p>
      </dgm:t>
    </dgm:pt>
    <dgm:pt modelId="{4D55EB95-47A8-456E-9056-CF93D228EE28}" type="sibTrans" cxnId="{6C08EC6D-4747-49E6-B43B-4B62525EED70}">
      <dgm:prSet/>
      <dgm:spPr/>
      <dgm:t>
        <a:bodyPr/>
        <a:lstStyle/>
        <a:p>
          <a:endParaRPr lang="en-US"/>
        </a:p>
      </dgm:t>
    </dgm:pt>
    <dgm:pt modelId="{267BA2D8-4A2C-4AC4-8A34-B3AC3A956951}" type="pres">
      <dgm:prSet presAssocID="{21048EB8-E8D4-463B-A4D5-B8AFA7426FF8}" presName="Name0" presStyleCnt="0">
        <dgm:presLayoutVars>
          <dgm:dir/>
          <dgm:animLvl val="lvl"/>
          <dgm:resizeHandles val="exact"/>
        </dgm:presLayoutVars>
      </dgm:prSet>
      <dgm:spPr/>
    </dgm:pt>
    <dgm:pt modelId="{F9984B52-B7E8-48B0-BC56-6F5512F7075A}" type="pres">
      <dgm:prSet presAssocID="{E0D0A82F-0AAC-4708-99A3-E3ED2E59061F}" presName="composite" presStyleCnt="0"/>
      <dgm:spPr/>
    </dgm:pt>
    <dgm:pt modelId="{589A32C1-EED8-4CD2-B1A5-71C7DC1FBE3B}" type="pres">
      <dgm:prSet presAssocID="{E0D0A82F-0AAC-4708-99A3-E3ED2E59061F}" presName="parTx" presStyleLbl="alignNode1" presStyleIdx="0" presStyleCnt="1">
        <dgm:presLayoutVars>
          <dgm:chMax val="0"/>
          <dgm:chPref val="0"/>
          <dgm:bulletEnabled val="1"/>
        </dgm:presLayoutVars>
      </dgm:prSet>
      <dgm:spPr/>
    </dgm:pt>
    <dgm:pt modelId="{98A3F9F5-7856-4B9C-B4FF-DB91A8D1747A}" type="pres">
      <dgm:prSet presAssocID="{E0D0A82F-0AAC-4708-99A3-E3ED2E59061F}" presName="desTx" presStyleLbl="alignAccFollowNode1" presStyleIdx="0" presStyleCnt="1" custScaleY="102818">
        <dgm:presLayoutVars>
          <dgm:bulletEnabled val="1"/>
        </dgm:presLayoutVars>
      </dgm:prSet>
      <dgm:spPr/>
    </dgm:pt>
  </dgm:ptLst>
  <dgm:cxnLst>
    <dgm:cxn modelId="{A1B2D402-05D0-479B-928A-7B1C4C6595C1}" type="presOf" srcId="{E0D0A82F-0AAC-4708-99A3-E3ED2E59061F}" destId="{589A32C1-EED8-4CD2-B1A5-71C7DC1FBE3B}" srcOrd="0" destOrd="0" presId="urn:microsoft.com/office/officeart/2005/8/layout/hList1"/>
    <dgm:cxn modelId="{C4B61A0B-3D5A-4B22-8533-EA2BAF28F646}" type="presOf" srcId="{243ED4AA-0436-45E0-A4A6-4A553BFA7E14}" destId="{98A3F9F5-7856-4B9C-B4FF-DB91A8D1747A}" srcOrd="0" destOrd="1" presId="urn:microsoft.com/office/officeart/2005/8/layout/hList1"/>
    <dgm:cxn modelId="{D58B3E5C-151B-40F5-8C8E-1DE0811DEFDF}" type="presOf" srcId="{21048EB8-E8D4-463B-A4D5-B8AFA7426FF8}" destId="{267BA2D8-4A2C-4AC4-8A34-B3AC3A956951}" srcOrd="0" destOrd="0" presId="urn:microsoft.com/office/officeart/2005/8/layout/hList1"/>
    <dgm:cxn modelId="{991BFB6C-CD9F-4CE0-8DBA-63E3F69F41BA}" srcId="{E0D0A82F-0AAC-4708-99A3-E3ED2E59061F}" destId="{2D44449E-5EC8-44EB-B6A5-0801E2C38640}" srcOrd="0" destOrd="0" parTransId="{F1382F5E-A1D3-43CA-B24B-D0308E70A328}" sibTransId="{9C2C4563-681A-465B-BFB1-B95695E255AF}"/>
    <dgm:cxn modelId="{6C08EC6D-4747-49E6-B43B-4B62525EED70}" srcId="{E0D0A82F-0AAC-4708-99A3-E3ED2E59061F}" destId="{243ED4AA-0436-45E0-A4A6-4A553BFA7E14}" srcOrd="1" destOrd="0" parTransId="{B1BDB8CE-6329-4FB1-A2E4-404EFF14AF21}" sibTransId="{4D55EB95-47A8-456E-9056-CF93D228EE28}"/>
    <dgm:cxn modelId="{5DBE4B8E-AFA7-43F1-8B66-A37067E4F9B1}" type="presOf" srcId="{2D44449E-5EC8-44EB-B6A5-0801E2C38640}" destId="{98A3F9F5-7856-4B9C-B4FF-DB91A8D1747A}" srcOrd="0" destOrd="0" presId="urn:microsoft.com/office/officeart/2005/8/layout/hList1"/>
    <dgm:cxn modelId="{257493BD-E123-414C-96E9-8205A6557EFE}" srcId="{21048EB8-E8D4-463B-A4D5-B8AFA7426FF8}" destId="{E0D0A82F-0AAC-4708-99A3-E3ED2E59061F}" srcOrd="0" destOrd="0" parTransId="{2652312A-3281-4D93-AA7D-5DA34C658C41}" sibTransId="{8EA45F27-7FEF-4BC9-AAF7-89917EBAED8B}"/>
    <dgm:cxn modelId="{3B81FEB5-2BEF-422C-AD95-15409DF7D0AE}" type="presParOf" srcId="{267BA2D8-4A2C-4AC4-8A34-B3AC3A956951}" destId="{F9984B52-B7E8-48B0-BC56-6F5512F7075A}" srcOrd="0" destOrd="0" presId="urn:microsoft.com/office/officeart/2005/8/layout/hList1"/>
    <dgm:cxn modelId="{53D49B62-EBCF-4E76-9BC9-9CF67D862E21}" type="presParOf" srcId="{F9984B52-B7E8-48B0-BC56-6F5512F7075A}" destId="{589A32C1-EED8-4CD2-B1A5-71C7DC1FBE3B}" srcOrd="0" destOrd="0" presId="urn:microsoft.com/office/officeart/2005/8/layout/hList1"/>
    <dgm:cxn modelId="{BCE829F6-B0B4-447C-8FBA-EBE3028D62E6}" type="presParOf" srcId="{F9984B52-B7E8-48B0-BC56-6F5512F7075A}" destId="{98A3F9F5-7856-4B9C-B4FF-DB91A8D1747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35C69-0D3B-44D2-BEDA-F82EE109B281}">
      <dsp:nvSpPr>
        <dsp:cNvPr id="0" name=""/>
        <dsp:cNvSpPr/>
      </dsp:nvSpPr>
      <dsp:spPr>
        <a:xfrm>
          <a:off x="0" y="17859"/>
          <a:ext cx="10515600" cy="546506"/>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COMAR 21.06.02.04: Minor Irregularities in Bids or Proposals.</a:t>
          </a:r>
          <a:endParaRPr lang="en-US" sz="2400" kern="1200" dirty="0"/>
        </a:p>
      </dsp:txBody>
      <dsp:txXfrm>
        <a:off x="26678" y="44537"/>
        <a:ext cx="10462244" cy="493150"/>
      </dsp:txXfrm>
    </dsp:sp>
    <dsp:sp modelId="{7C6DCB82-4A33-4FD7-88F9-3B95A598F388}">
      <dsp:nvSpPr>
        <dsp:cNvPr id="0" name=""/>
        <dsp:cNvSpPr/>
      </dsp:nvSpPr>
      <dsp:spPr>
        <a:xfrm>
          <a:off x="0" y="564365"/>
          <a:ext cx="10515600" cy="2989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5400" rIns="142240" bIns="25400" numCol="1" spcCol="1270" anchor="t" anchorCtr="0">
          <a:noAutofit/>
        </a:bodyPr>
        <a:lstStyle/>
        <a:p>
          <a:pPr marL="228600" lvl="1" indent="-228600" algn="l" defTabSz="889000">
            <a:lnSpc>
              <a:spcPct val="90000"/>
            </a:lnSpc>
            <a:spcBef>
              <a:spcPct val="0"/>
            </a:spcBef>
            <a:spcAft>
              <a:spcPct val="20000"/>
            </a:spcAft>
            <a:buFont typeface="+mj-lt"/>
            <a:buAutoNum type="alphaUcPeriod"/>
          </a:pPr>
          <a:r>
            <a:rPr lang="en-US" sz="2000" kern="1200" dirty="0"/>
            <a:t> A minor irregularity is one which is merely a matter of form and not of substance or pertains to some immaterial or inconsequential defect or variation in a bid or proposal from the exact requirement of the solicitation, the correction or waiver of which would not be prejudicial to other bidders or offerors.</a:t>
          </a:r>
        </a:p>
        <a:p>
          <a:pPr marL="228600" lvl="1" indent="-228600" algn="l" defTabSz="889000">
            <a:lnSpc>
              <a:spcPct val="90000"/>
            </a:lnSpc>
            <a:spcBef>
              <a:spcPct val="0"/>
            </a:spcBef>
            <a:spcAft>
              <a:spcPct val="20000"/>
            </a:spcAft>
            <a:buFont typeface="+mj-lt"/>
            <a:buAutoNum type="alphaUcPeriod"/>
          </a:pPr>
          <a:r>
            <a:rPr lang="en-US" sz="2000" kern="1200" dirty="0"/>
            <a:t>The defect or variation in the bid or proposal is immaterial and inconsequential when its significance as to price, quantity, quality, or delivery is trivial or negligible when contrasted with the total cost or scope of the procurement.</a:t>
          </a:r>
        </a:p>
        <a:p>
          <a:pPr marL="228600" lvl="1" indent="-228600" algn="l" defTabSz="889000">
            <a:lnSpc>
              <a:spcPct val="90000"/>
            </a:lnSpc>
            <a:spcBef>
              <a:spcPct val="0"/>
            </a:spcBef>
            <a:spcAft>
              <a:spcPct val="20000"/>
            </a:spcAft>
            <a:buFont typeface="+mj-lt"/>
            <a:buAutoNum type="alphaUcPeriod"/>
          </a:pPr>
          <a:r>
            <a:rPr lang="en-US" sz="2000" kern="1200" dirty="0"/>
            <a:t>The procurement officer shall either give the bidder or offeror an opportunity to cure any deficiency resulting from a minor informality or irregularity in a bid or proposal or waive the deficiency, whichever is to the advantage of the State.</a:t>
          </a:r>
        </a:p>
      </dsp:txBody>
      <dsp:txXfrm>
        <a:off x="0" y="564365"/>
        <a:ext cx="10515600" cy="2989080"/>
      </dsp:txXfrm>
    </dsp:sp>
    <dsp:sp modelId="{3AC98AC4-7BA6-4F01-A86B-5D062EF5D250}">
      <dsp:nvSpPr>
        <dsp:cNvPr id="0" name=""/>
        <dsp:cNvSpPr/>
      </dsp:nvSpPr>
      <dsp:spPr>
        <a:xfrm>
          <a:off x="0" y="3553445"/>
          <a:ext cx="10515600" cy="1047588"/>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Agency’s MBE liaison officer and legal counsel should be consulted on minor irregularity determinations and waiver issues </a:t>
          </a:r>
          <a:r>
            <a:rPr lang="en-US" sz="1800" b="1" i="1" kern="1200" dirty="0"/>
            <a:t>prior to seeking </a:t>
          </a:r>
          <a:r>
            <a:rPr lang="en-US" sz="1800" kern="1200" dirty="0"/>
            <a:t>Governor's Office of Small, Minority &amp; Women Business Affairs weigh in.</a:t>
          </a:r>
        </a:p>
      </dsp:txBody>
      <dsp:txXfrm>
        <a:off x="51139" y="3604584"/>
        <a:ext cx="10413322" cy="945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9A32C1-EED8-4CD2-B1A5-71C7DC1FBE3B}">
      <dsp:nvSpPr>
        <dsp:cNvPr id="0" name=""/>
        <dsp:cNvSpPr/>
      </dsp:nvSpPr>
      <dsp:spPr>
        <a:xfrm>
          <a:off x="0" y="93454"/>
          <a:ext cx="10515600" cy="748800"/>
        </a:xfrm>
        <a:prstGeom prst="rect">
          <a:avLst/>
        </a:prstGeom>
        <a:solidFill>
          <a:schemeClr val="accent4">
            <a:alpha val="9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b="1" kern="1200" dirty="0"/>
            <a:t>FULLY GRADUATED VS PARTIALLY GRADUATED</a:t>
          </a:r>
          <a:endParaRPr lang="en-US" sz="2600" kern="1200" dirty="0"/>
        </a:p>
      </dsp:txBody>
      <dsp:txXfrm>
        <a:off x="0" y="93454"/>
        <a:ext cx="10515600" cy="748800"/>
      </dsp:txXfrm>
    </dsp:sp>
    <dsp:sp modelId="{98A3F9F5-7856-4B9C-B4FF-DB91A8D1747A}">
      <dsp:nvSpPr>
        <dsp:cNvPr id="0" name=""/>
        <dsp:cNvSpPr/>
      </dsp:nvSpPr>
      <dsp:spPr>
        <a:xfrm>
          <a:off x="0" y="791046"/>
          <a:ext cx="10515600" cy="3736711"/>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Fully Graduated Firms - have exceeded the size standard for all of their assigned NAICS code or exceeded the personal net worth (PNW) threshold set for MBE/DBE program participants. Fully graduated firms may not be used for state and/or federal MBE/DBE procurement purposes.</a:t>
          </a:r>
        </a:p>
        <a:p>
          <a:pPr marL="228600" lvl="1" indent="-228600" algn="l" defTabSz="1155700">
            <a:lnSpc>
              <a:spcPct val="90000"/>
            </a:lnSpc>
            <a:spcBef>
              <a:spcPct val="0"/>
            </a:spcBef>
            <a:spcAft>
              <a:spcPct val="15000"/>
            </a:spcAft>
            <a:buChar char="•"/>
          </a:pPr>
          <a:r>
            <a:rPr lang="en-US" sz="2600" kern="1200" dirty="0"/>
            <a:t>Partially Graduated Firms - have one or more graduated NAICS codes but have at least one assigned NAICS code for which they are not graduated. Only non-graduated codes may be used for state and/or federal MBE/DBE procurement purposes.</a:t>
          </a:r>
        </a:p>
      </dsp:txBody>
      <dsp:txXfrm>
        <a:off x="0" y="791046"/>
        <a:ext cx="10515600" cy="373671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1AA6E0-B89F-4514-8F21-ECAA75DD367A}" type="datetimeFigureOut">
              <a:rPr lang="en-US" smtClean="0"/>
              <a:t>6/22/2022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E31811-37BD-4335-A391-A7898C36D8EB}" type="slidenum">
              <a:rPr lang="en-US" smtClean="0"/>
              <a:t>‹#›</a:t>
            </a:fld>
            <a:endParaRPr lang="en-US"/>
          </a:p>
        </p:txBody>
      </p:sp>
    </p:spTree>
    <p:extLst>
      <p:ext uri="{BB962C8B-B14F-4D97-AF65-F5344CB8AC3E}">
        <p14:creationId xmlns:p14="http://schemas.microsoft.com/office/powerpoint/2010/main" val="3639266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E31811-37BD-4335-A391-A7898C36D8EB}" type="slidenum">
              <a:rPr lang="en-US" smtClean="0"/>
              <a:t>3</a:t>
            </a:fld>
            <a:endParaRPr lang="en-US"/>
          </a:p>
        </p:txBody>
      </p:sp>
    </p:spTree>
    <p:extLst>
      <p:ext uri="{BB962C8B-B14F-4D97-AF65-F5344CB8AC3E}">
        <p14:creationId xmlns:p14="http://schemas.microsoft.com/office/powerpoint/2010/main" val="156434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9772EC05-9767-436A-A587-61A8A65D47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FB0ADD81-93F7-4BB6-AD50-2003A98B88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31748" name="Slide Number Placeholder 3">
            <a:extLst>
              <a:ext uri="{FF2B5EF4-FFF2-40B4-BE49-F238E27FC236}">
                <a16:creationId xmlns:a16="http://schemas.microsoft.com/office/drawing/2014/main" id="{A4EC06FC-A49C-4809-939D-15C26F39EF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04B6E19-6918-476A-81A0-763FB85059CA}" type="slidenum">
              <a:rPr lang="en-US" altLang="en-US"/>
              <a:pPr fontAlgn="base">
                <a:spcBef>
                  <a:spcPct val="0"/>
                </a:spcBef>
                <a:spcAft>
                  <a:spcPct val="0"/>
                </a:spcAft>
              </a:pPr>
              <a:t>13</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543642D9-C879-4782-8210-8D0E7A1F15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E10AD2C9-0E48-44F8-8A34-2964C0E868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33796" name="Slide Number Placeholder 3">
            <a:extLst>
              <a:ext uri="{FF2B5EF4-FFF2-40B4-BE49-F238E27FC236}">
                <a16:creationId xmlns:a16="http://schemas.microsoft.com/office/drawing/2014/main" id="{7A54059F-4EDD-4C6B-B4BF-BE932FA841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7BA5F21-1D59-4865-9962-4524F20925DA}" type="slidenum">
              <a:rPr lang="en-US" altLang="en-US"/>
              <a:pPr fontAlgn="base">
                <a:spcBef>
                  <a:spcPct val="0"/>
                </a:spcBef>
                <a:spcAft>
                  <a:spcPct val="0"/>
                </a:spcAft>
              </a:pPr>
              <a:t>14</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3AE250F-B035-4FC1-A58F-8BA43587D4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D2CE2C0E-3E91-4938-8F75-83F6E84271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36868" name="Slide Number Placeholder 3">
            <a:extLst>
              <a:ext uri="{FF2B5EF4-FFF2-40B4-BE49-F238E27FC236}">
                <a16:creationId xmlns:a16="http://schemas.microsoft.com/office/drawing/2014/main" id="{9F3AB2BB-49F5-4228-AE67-9B2AC41679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01B0374-AECB-4C33-8686-693CB570A80B}" type="slidenum">
              <a:rPr lang="en-US" altLang="en-US"/>
              <a:pPr fontAlgn="base">
                <a:spcBef>
                  <a:spcPct val="0"/>
                </a:spcBef>
                <a:spcAft>
                  <a:spcPct val="0"/>
                </a:spcAft>
              </a:pPr>
              <a:t>16</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E31811-37BD-4335-A391-A7898C36D8EB}" type="slidenum">
              <a:rPr lang="en-US" smtClean="0"/>
              <a:t>17</a:t>
            </a:fld>
            <a:endParaRPr lang="en-US"/>
          </a:p>
        </p:txBody>
      </p:sp>
    </p:spTree>
    <p:extLst>
      <p:ext uri="{BB962C8B-B14F-4D97-AF65-F5344CB8AC3E}">
        <p14:creationId xmlns:p14="http://schemas.microsoft.com/office/powerpoint/2010/main" val="3290900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DC5A8D4-6FAC-4F33-B14A-4993B58128CB}" type="slidenum">
              <a:rPr lang="en-US" smtClean="0"/>
              <a:pPr>
                <a:defRPr/>
              </a:pPr>
              <a:t>18</a:t>
            </a:fld>
            <a:endParaRPr lang="en-US"/>
          </a:p>
        </p:txBody>
      </p:sp>
    </p:spTree>
    <p:extLst>
      <p:ext uri="{BB962C8B-B14F-4D97-AF65-F5344CB8AC3E}">
        <p14:creationId xmlns:p14="http://schemas.microsoft.com/office/powerpoint/2010/main" val="1361441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E7B5393-AF18-4D5A-839B-615F24785F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84C68EA7-D356-445A-8DF2-69CA93ADAF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0964" name="Slide Number Placeholder 3">
            <a:extLst>
              <a:ext uri="{FF2B5EF4-FFF2-40B4-BE49-F238E27FC236}">
                <a16:creationId xmlns:a16="http://schemas.microsoft.com/office/drawing/2014/main" id="{6B23996F-307A-49A6-BC77-1E1FC91D54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B2AD758-8F2A-46EB-8128-E4D7632C7739}" type="slidenum">
              <a:rPr lang="en-US" altLang="en-US"/>
              <a:pPr fontAlgn="base">
                <a:spcBef>
                  <a:spcPct val="0"/>
                </a:spcBef>
                <a:spcAft>
                  <a:spcPct val="0"/>
                </a:spcAft>
              </a:pPr>
              <a:t>19</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E7B5393-AF18-4D5A-839B-615F24785F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84C68EA7-D356-445A-8DF2-69CA93ADAF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0964" name="Slide Number Placeholder 3">
            <a:extLst>
              <a:ext uri="{FF2B5EF4-FFF2-40B4-BE49-F238E27FC236}">
                <a16:creationId xmlns:a16="http://schemas.microsoft.com/office/drawing/2014/main" id="{6B23996F-307A-49A6-BC77-1E1FC91D54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B2AD758-8F2A-46EB-8128-E4D7632C7739}" type="slidenum">
              <a:rPr lang="en-US" altLang="en-US"/>
              <a:pPr fontAlgn="base">
                <a:spcBef>
                  <a:spcPct val="0"/>
                </a:spcBef>
                <a:spcAft>
                  <a:spcPct val="0"/>
                </a:spcAft>
              </a:pPr>
              <a:t>21</a:t>
            </a:fld>
            <a:endParaRPr lang="en-US" altLang="en-US"/>
          </a:p>
        </p:txBody>
      </p:sp>
    </p:spTree>
    <p:extLst>
      <p:ext uri="{BB962C8B-B14F-4D97-AF65-F5344CB8AC3E}">
        <p14:creationId xmlns:p14="http://schemas.microsoft.com/office/powerpoint/2010/main" val="959270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E7B5393-AF18-4D5A-839B-615F24785F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84C68EA7-D356-445A-8DF2-69CA93ADAF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0964" name="Slide Number Placeholder 3">
            <a:extLst>
              <a:ext uri="{FF2B5EF4-FFF2-40B4-BE49-F238E27FC236}">
                <a16:creationId xmlns:a16="http://schemas.microsoft.com/office/drawing/2014/main" id="{6B23996F-307A-49A6-BC77-1E1FC91D54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B2AD758-8F2A-46EB-8128-E4D7632C7739}" type="slidenum">
              <a:rPr lang="en-US" altLang="en-US"/>
              <a:pPr fontAlgn="base">
                <a:spcBef>
                  <a:spcPct val="0"/>
                </a:spcBef>
                <a:spcAft>
                  <a:spcPct val="0"/>
                </a:spcAft>
              </a:pPr>
              <a:t>22</a:t>
            </a:fld>
            <a:endParaRPr lang="en-US" altLang="en-US"/>
          </a:p>
        </p:txBody>
      </p:sp>
    </p:spTree>
    <p:extLst>
      <p:ext uri="{BB962C8B-B14F-4D97-AF65-F5344CB8AC3E}">
        <p14:creationId xmlns:p14="http://schemas.microsoft.com/office/powerpoint/2010/main" val="380600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E7B5393-AF18-4D5A-839B-615F24785F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84C68EA7-D356-445A-8DF2-69CA93ADAF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0964" name="Slide Number Placeholder 3">
            <a:extLst>
              <a:ext uri="{FF2B5EF4-FFF2-40B4-BE49-F238E27FC236}">
                <a16:creationId xmlns:a16="http://schemas.microsoft.com/office/drawing/2014/main" id="{6B23996F-307A-49A6-BC77-1E1FC91D54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B2AD758-8F2A-46EB-8128-E4D7632C7739}" type="slidenum">
              <a:rPr lang="en-US" altLang="en-US"/>
              <a:pPr fontAlgn="base">
                <a:spcBef>
                  <a:spcPct val="0"/>
                </a:spcBef>
                <a:spcAft>
                  <a:spcPct val="0"/>
                </a:spcAft>
              </a:pPr>
              <a:t>23</a:t>
            </a:fld>
            <a:endParaRPr lang="en-US" altLang="en-US"/>
          </a:p>
        </p:txBody>
      </p:sp>
    </p:spTree>
    <p:extLst>
      <p:ext uri="{BB962C8B-B14F-4D97-AF65-F5344CB8AC3E}">
        <p14:creationId xmlns:p14="http://schemas.microsoft.com/office/powerpoint/2010/main" val="2065789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E7B5393-AF18-4D5A-839B-615F24785F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84C68EA7-D356-445A-8DF2-69CA93ADAF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0964" name="Slide Number Placeholder 3">
            <a:extLst>
              <a:ext uri="{FF2B5EF4-FFF2-40B4-BE49-F238E27FC236}">
                <a16:creationId xmlns:a16="http://schemas.microsoft.com/office/drawing/2014/main" id="{6B23996F-307A-49A6-BC77-1E1FC91D54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B2AD758-8F2A-46EB-8128-E4D7632C7739}" type="slidenum">
              <a:rPr lang="en-US" altLang="en-US"/>
              <a:pPr fontAlgn="base">
                <a:spcBef>
                  <a:spcPct val="0"/>
                </a:spcBef>
                <a:spcAft>
                  <a:spcPct val="0"/>
                </a:spcAft>
              </a:pPr>
              <a:t>24</a:t>
            </a:fld>
            <a:endParaRPr lang="en-US" altLang="en-US"/>
          </a:p>
        </p:txBody>
      </p:sp>
    </p:spTree>
    <p:extLst>
      <p:ext uri="{BB962C8B-B14F-4D97-AF65-F5344CB8AC3E}">
        <p14:creationId xmlns:p14="http://schemas.microsoft.com/office/powerpoint/2010/main" val="2642128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52E151-A633-4BD1-9AD2-5C7E5D29C3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6666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8F2E3A59-D496-4196-952F-C6CD3C65B1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5E546E1B-DF1F-4BEF-AAEA-C5B887EB92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3012" name="Slide Number Placeholder 3">
            <a:extLst>
              <a:ext uri="{FF2B5EF4-FFF2-40B4-BE49-F238E27FC236}">
                <a16:creationId xmlns:a16="http://schemas.microsoft.com/office/drawing/2014/main" id="{84578794-295F-475F-87F7-648657FBE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B16BC93-F16D-47C2-97BA-CECA60EF996B}" type="slidenum">
              <a:rPr lang="en-US" altLang="en-US"/>
              <a:pPr fontAlgn="base">
                <a:spcBef>
                  <a:spcPct val="0"/>
                </a:spcBef>
                <a:spcAft>
                  <a:spcPct val="0"/>
                </a:spcAft>
              </a:pPr>
              <a:t>25</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DC5A8D4-6FAC-4F33-B14A-4993B58128CB}" type="slidenum">
              <a:rPr lang="en-US" smtClean="0"/>
              <a:pPr>
                <a:defRPr/>
              </a:pPr>
              <a:t>26</a:t>
            </a:fld>
            <a:endParaRPr lang="en-US"/>
          </a:p>
        </p:txBody>
      </p:sp>
    </p:spTree>
    <p:extLst>
      <p:ext uri="{BB962C8B-B14F-4D97-AF65-F5344CB8AC3E}">
        <p14:creationId xmlns:p14="http://schemas.microsoft.com/office/powerpoint/2010/main" val="1907189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DC5A8D4-6FAC-4F33-B14A-4993B58128CB}" type="slidenum">
              <a:rPr lang="en-US" smtClean="0"/>
              <a:pPr>
                <a:defRPr/>
              </a:pPr>
              <a:t>27</a:t>
            </a:fld>
            <a:endParaRPr lang="en-US"/>
          </a:p>
        </p:txBody>
      </p:sp>
    </p:spTree>
    <p:extLst>
      <p:ext uri="{BB962C8B-B14F-4D97-AF65-F5344CB8AC3E}">
        <p14:creationId xmlns:p14="http://schemas.microsoft.com/office/powerpoint/2010/main" val="876405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DC5A8D4-6FAC-4F33-B14A-4993B58128CB}" type="slidenum">
              <a:rPr lang="en-US" smtClean="0"/>
              <a:pPr>
                <a:defRPr/>
              </a:pPr>
              <a:t>28</a:t>
            </a:fld>
            <a:endParaRPr lang="en-US"/>
          </a:p>
        </p:txBody>
      </p:sp>
    </p:spTree>
    <p:extLst>
      <p:ext uri="{BB962C8B-B14F-4D97-AF65-F5344CB8AC3E}">
        <p14:creationId xmlns:p14="http://schemas.microsoft.com/office/powerpoint/2010/main" val="13266479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E31811-37BD-4335-A391-A7898C36D8EB}" type="slidenum">
              <a:rPr lang="en-US" smtClean="0"/>
              <a:t>29</a:t>
            </a:fld>
            <a:endParaRPr lang="en-US"/>
          </a:p>
        </p:txBody>
      </p:sp>
    </p:spTree>
    <p:extLst>
      <p:ext uri="{BB962C8B-B14F-4D97-AF65-F5344CB8AC3E}">
        <p14:creationId xmlns:p14="http://schemas.microsoft.com/office/powerpoint/2010/main" val="350254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E31811-37BD-4335-A391-A7898C36D8EB}" type="slidenum">
              <a:rPr lang="en-US" smtClean="0"/>
              <a:t>31</a:t>
            </a:fld>
            <a:endParaRPr lang="en-US"/>
          </a:p>
        </p:txBody>
      </p:sp>
    </p:spTree>
    <p:extLst>
      <p:ext uri="{BB962C8B-B14F-4D97-AF65-F5344CB8AC3E}">
        <p14:creationId xmlns:p14="http://schemas.microsoft.com/office/powerpoint/2010/main" val="29736412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E31811-37BD-4335-A391-A7898C36D8EB}" type="slidenum">
              <a:rPr lang="en-US" smtClean="0"/>
              <a:t>32</a:t>
            </a:fld>
            <a:endParaRPr lang="en-US"/>
          </a:p>
        </p:txBody>
      </p:sp>
    </p:spTree>
    <p:extLst>
      <p:ext uri="{BB962C8B-B14F-4D97-AF65-F5344CB8AC3E}">
        <p14:creationId xmlns:p14="http://schemas.microsoft.com/office/powerpoint/2010/main" val="1326975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E7B5393-AF18-4D5A-839B-615F24785F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84C68EA7-D356-445A-8DF2-69CA93ADAF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0964" name="Slide Number Placeholder 3">
            <a:extLst>
              <a:ext uri="{FF2B5EF4-FFF2-40B4-BE49-F238E27FC236}">
                <a16:creationId xmlns:a16="http://schemas.microsoft.com/office/drawing/2014/main" id="{6B23996F-307A-49A6-BC77-1E1FC91D54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B2AD758-8F2A-46EB-8128-E4D7632C7739}" type="slidenum">
              <a:rPr lang="en-US" altLang="en-US"/>
              <a:pPr fontAlgn="base">
                <a:spcBef>
                  <a:spcPct val="0"/>
                </a:spcBef>
                <a:spcAft>
                  <a:spcPct val="0"/>
                </a:spcAft>
              </a:pPr>
              <a:t>34</a:t>
            </a:fld>
            <a:endParaRPr lang="en-US" altLang="en-US"/>
          </a:p>
        </p:txBody>
      </p:sp>
    </p:spTree>
    <p:extLst>
      <p:ext uri="{BB962C8B-B14F-4D97-AF65-F5344CB8AC3E}">
        <p14:creationId xmlns:p14="http://schemas.microsoft.com/office/powerpoint/2010/main" val="4178650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4B6A3292-F1FA-40FF-A06C-9F56750632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E3C7641D-F231-4A7E-8C4E-B0C681902D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9156" name="Slide Number Placeholder 3">
            <a:extLst>
              <a:ext uri="{FF2B5EF4-FFF2-40B4-BE49-F238E27FC236}">
                <a16:creationId xmlns:a16="http://schemas.microsoft.com/office/drawing/2014/main" id="{418A4393-6166-4AAE-ABE7-4AAC4B3578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91386DB-8A9D-4C41-88EA-93EA91B2C9CF}" type="slidenum">
              <a:rPr lang="en-US" altLang="en-US"/>
              <a:pPr fontAlgn="base">
                <a:spcBef>
                  <a:spcPct val="0"/>
                </a:spcBef>
                <a:spcAft>
                  <a:spcPct val="0"/>
                </a:spcAft>
              </a:pPr>
              <a:t>37</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E31811-37BD-4335-A391-A7898C36D8EB}" type="slidenum">
              <a:rPr lang="en-US" smtClean="0"/>
              <a:t>39</a:t>
            </a:fld>
            <a:endParaRPr lang="en-US"/>
          </a:p>
        </p:txBody>
      </p:sp>
    </p:spTree>
    <p:extLst>
      <p:ext uri="{BB962C8B-B14F-4D97-AF65-F5344CB8AC3E}">
        <p14:creationId xmlns:p14="http://schemas.microsoft.com/office/powerpoint/2010/main" val="690732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4B6A3292-F1FA-40FF-A06C-9F56750632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E3C7641D-F231-4A7E-8C4E-B0C681902D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9156" name="Slide Number Placeholder 3">
            <a:extLst>
              <a:ext uri="{FF2B5EF4-FFF2-40B4-BE49-F238E27FC236}">
                <a16:creationId xmlns:a16="http://schemas.microsoft.com/office/drawing/2014/main" id="{418A4393-6166-4AAE-ABE7-4AAC4B3578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91386DB-8A9D-4C41-88EA-93EA91B2C9CF}" type="slidenum">
              <a:rPr lang="en-US" altLang="en-US"/>
              <a:pPr fontAlgn="base">
                <a:spcBef>
                  <a:spcPct val="0"/>
                </a:spcBef>
                <a:spcAft>
                  <a:spcPct val="0"/>
                </a:spcAft>
              </a:pPr>
              <a:t>5</a:t>
            </a:fld>
            <a:endParaRPr lang="en-US" altLang="en-US"/>
          </a:p>
        </p:txBody>
      </p:sp>
    </p:spTree>
    <p:extLst>
      <p:ext uri="{BB962C8B-B14F-4D97-AF65-F5344CB8AC3E}">
        <p14:creationId xmlns:p14="http://schemas.microsoft.com/office/powerpoint/2010/main" val="7822524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DC5A8D4-6FAC-4F33-B14A-4993B58128CB}" type="slidenum">
              <a:rPr lang="en-US" smtClean="0"/>
              <a:pPr>
                <a:defRPr/>
              </a:pPr>
              <a:t>40</a:t>
            </a:fld>
            <a:endParaRPr lang="en-US"/>
          </a:p>
        </p:txBody>
      </p:sp>
    </p:spTree>
    <p:extLst>
      <p:ext uri="{BB962C8B-B14F-4D97-AF65-F5344CB8AC3E}">
        <p14:creationId xmlns:p14="http://schemas.microsoft.com/office/powerpoint/2010/main" val="37286251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DC5A8D4-6FAC-4F33-B14A-4993B58128CB}" type="slidenum">
              <a:rPr lang="en-US" smtClean="0"/>
              <a:pPr>
                <a:defRPr/>
              </a:pPr>
              <a:t>41</a:t>
            </a:fld>
            <a:endParaRPr lang="en-US"/>
          </a:p>
        </p:txBody>
      </p:sp>
    </p:spTree>
    <p:extLst>
      <p:ext uri="{BB962C8B-B14F-4D97-AF65-F5344CB8AC3E}">
        <p14:creationId xmlns:p14="http://schemas.microsoft.com/office/powerpoint/2010/main" val="11136080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E31811-37BD-4335-A391-A7898C36D8EB}" type="slidenum">
              <a:rPr lang="en-US" smtClean="0"/>
              <a:t>42</a:t>
            </a:fld>
            <a:endParaRPr lang="en-US"/>
          </a:p>
        </p:txBody>
      </p:sp>
    </p:spTree>
    <p:extLst>
      <p:ext uri="{BB962C8B-B14F-4D97-AF65-F5344CB8AC3E}">
        <p14:creationId xmlns:p14="http://schemas.microsoft.com/office/powerpoint/2010/main" val="40238380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E31811-37BD-4335-A391-A7898C36D8EB}" type="slidenum">
              <a:rPr lang="en-US" smtClean="0"/>
              <a:t>45</a:t>
            </a:fld>
            <a:endParaRPr lang="en-US"/>
          </a:p>
        </p:txBody>
      </p:sp>
    </p:spTree>
    <p:extLst>
      <p:ext uri="{BB962C8B-B14F-4D97-AF65-F5344CB8AC3E}">
        <p14:creationId xmlns:p14="http://schemas.microsoft.com/office/powerpoint/2010/main" val="22368946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E31811-37BD-4335-A391-A7898C36D8EB}" type="slidenum">
              <a:rPr lang="en-US" smtClean="0"/>
              <a:t>52</a:t>
            </a:fld>
            <a:endParaRPr lang="en-US"/>
          </a:p>
        </p:txBody>
      </p:sp>
    </p:spTree>
    <p:extLst>
      <p:ext uri="{BB962C8B-B14F-4D97-AF65-F5344CB8AC3E}">
        <p14:creationId xmlns:p14="http://schemas.microsoft.com/office/powerpoint/2010/main" val="40596496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DC5A8D4-6FAC-4F33-B14A-4993B58128CB}" type="slidenum">
              <a:rPr lang="en-US" smtClean="0"/>
              <a:pPr>
                <a:defRPr/>
              </a:pPr>
              <a:t>55</a:t>
            </a:fld>
            <a:endParaRPr lang="en-US"/>
          </a:p>
        </p:txBody>
      </p:sp>
    </p:spTree>
    <p:extLst>
      <p:ext uri="{BB962C8B-B14F-4D97-AF65-F5344CB8AC3E}">
        <p14:creationId xmlns:p14="http://schemas.microsoft.com/office/powerpoint/2010/main" val="35292532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DC5A8D4-6FAC-4F33-B14A-4993B58128CB}" type="slidenum">
              <a:rPr lang="en-US" smtClean="0"/>
              <a:pPr>
                <a:defRPr/>
              </a:pPr>
              <a:t>56</a:t>
            </a:fld>
            <a:endParaRPr lang="en-US"/>
          </a:p>
        </p:txBody>
      </p:sp>
    </p:spTree>
    <p:extLst>
      <p:ext uri="{BB962C8B-B14F-4D97-AF65-F5344CB8AC3E}">
        <p14:creationId xmlns:p14="http://schemas.microsoft.com/office/powerpoint/2010/main" val="19715811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52E151-A633-4BD1-9AD2-5C7E5D29C3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2400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DC5A8D4-6FAC-4F33-B14A-4993B58128CB}" type="slidenum">
              <a:rPr lang="en-US" smtClean="0"/>
              <a:pPr>
                <a:defRPr/>
              </a:pPr>
              <a:t>6</a:t>
            </a:fld>
            <a:endParaRPr lang="en-US"/>
          </a:p>
        </p:txBody>
      </p:sp>
    </p:spTree>
    <p:extLst>
      <p:ext uri="{BB962C8B-B14F-4D97-AF65-F5344CB8AC3E}">
        <p14:creationId xmlns:p14="http://schemas.microsoft.com/office/powerpoint/2010/main" val="3562417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E31811-37BD-4335-A391-A7898C36D8EB}" type="slidenum">
              <a:rPr lang="en-US" smtClean="0"/>
              <a:t>7</a:t>
            </a:fld>
            <a:endParaRPr lang="en-US"/>
          </a:p>
        </p:txBody>
      </p:sp>
    </p:spTree>
    <p:extLst>
      <p:ext uri="{BB962C8B-B14F-4D97-AF65-F5344CB8AC3E}">
        <p14:creationId xmlns:p14="http://schemas.microsoft.com/office/powerpoint/2010/main" val="2227226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E7B5393-AF18-4D5A-839B-615F24785F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84C68EA7-D356-445A-8DF2-69CA93ADAF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0964" name="Slide Number Placeholder 3">
            <a:extLst>
              <a:ext uri="{FF2B5EF4-FFF2-40B4-BE49-F238E27FC236}">
                <a16:creationId xmlns:a16="http://schemas.microsoft.com/office/drawing/2014/main" id="{6B23996F-307A-49A6-BC77-1E1FC91D54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B2AD758-8F2A-46EB-8128-E4D7632C7739}" type="slidenum">
              <a:rPr lang="en-US" altLang="en-US"/>
              <a:pPr fontAlgn="base">
                <a:spcBef>
                  <a:spcPct val="0"/>
                </a:spcBef>
                <a:spcAft>
                  <a:spcPct val="0"/>
                </a:spcAft>
              </a:pPr>
              <a:t>8</a:t>
            </a:fld>
            <a:endParaRPr lang="en-US" altLang="en-US"/>
          </a:p>
        </p:txBody>
      </p:sp>
    </p:spTree>
    <p:extLst>
      <p:ext uri="{BB962C8B-B14F-4D97-AF65-F5344CB8AC3E}">
        <p14:creationId xmlns:p14="http://schemas.microsoft.com/office/powerpoint/2010/main" val="653642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E7B5393-AF18-4D5A-839B-615F24785F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84C68EA7-D356-445A-8DF2-69CA93ADAF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0964" name="Slide Number Placeholder 3">
            <a:extLst>
              <a:ext uri="{FF2B5EF4-FFF2-40B4-BE49-F238E27FC236}">
                <a16:creationId xmlns:a16="http://schemas.microsoft.com/office/drawing/2014/main" id="{6B23996F-307A-49A6-BC77-1E1FC91D54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B2AD758-8F2A-46EB-8128-E4D7632C7739}" type="slidenum">
              <a:rPr lang="en-US" altLang="en-US"/>
              <a:pPr fontAlgn="base">
                <a:spcBef>
                  <a:spcPct val="0"/>
                </a:spcBef>
                <a:spcAft>
                  <a:spcPct val="0"/>
                </a:spcAft>
              </a:pPr>
              <a:t>9</a:t>
            </a:fld>
            <a:endParaRPr lang="en-US" altLang="en-US"/>
          </a:p>
        </p:txBody>
      </p:sp>
    </p:spTree>
    <p:extLst>
      <p:ext uri="{BB962C8B-B14F-4D97-AF65-F5344CB8AC3E}">
        <p14:creationId xmlns:p14="http://schemas.microsoft.com/office/powerpoint/2010/main" val="3483526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E7B5393-AF18-4D5A-839B-615F24785F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84C68EA7-D356-445A-8DF2-69CA93ADAF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0964" name="Slide Number Placeholder 3">
            <a:extLst>
              <a:ext uri="{FF2B5EF4-FFF2-40B4-BE49-F238E27FC236}">
                <a16:creationId xmlns:a16="http://schemas.microsoft.com/office/drawing/2014/main" id="{6B23996F-307A-49A6-BC77-1E1FC91D54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B2AD758-8F2A-46EB-8128-E4D7632C7739}" type="slidenum">
              <a:rPr lang="en-US" altLang="en-US"/>
              <a:pPr fontAlgn="base">
                <a:spcBef>
                  <a:spcPct val="0"/>
                </a:spcBef>
                <a:spcAft>
                  <a:spcPct val="0"/>
                </a:spcAft>
              </a:pPr>
              <a:t>10</a:t>
            </a:fld>
            <a:endParaRPr lang="en-US" altLang="en-US"/>
          </a:p>
        </p:txBody>
      </p:sp>
    </p:spTree>
    <p:extLst>
      <p:ext uri="{BB962C8B-B14F-4D97-AF65-F5344CB8AC3E}">
        <p14:creationId xmlns:p14="http://schemas.microsoft.com/office/powerpoint/2010/main" val="3744485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63A0C313-9F1B-4093-9994-88B10D1D31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DB354AB3-0535-44E8-BB7F-5325B3B6DE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28676" name="Slide Number Placeholder 3">
            <a:extLst>
              <a:ext uri="{FF2B5EF4-FFF2-40B4-BE49-F238E27FC236}">
                <a16:creationId xmlns:a16="http://schemas.microsoft.com/office/drawing/2014/main" id="{AE0F37E5-E361-4399-BE5C-7DBC96ECB4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4C90257-70BB-4B2C-B387-45471A828222}" type="slidenum">
              <a:rPr lang="en-US" altLang="en-US"/>
              <a:pPr fontAlgn="base">
                <a:spcBef>
                  <a:spcPct val="0"/>
                </a:spcBef>
                <a:spcAft>
                  <a:spcPct val="0"/>
                </a:spcAft>
              </a:pPr>
              <a:t>11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3E6B4-C9FE-431A-F7ED-067EC2EA02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AEE52A-DF1F-2E9F-1AAF-8B670B182C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3F53DD-6469-338D-3310-9C235F71BA17}"/>
              </a:ext>
            </a:extLst>
          </p:cNvPr>
          <p:cNvSpPr>
            <a:spLocks noGrp="1"/>
          </p:cNvSpPr>
          <p:nvPr>
            <p:ph type="dt" sz="half" idx="10"/>
          </p:nvPr>
        </p:nvSpPr>
        <p:spPr/>
        <p:txBody>
          <a:bodyPr/>
          <a:lstStyle/>
          <a:p>
            <a:fld id="{DF1CD75D-152A-47B9-9B2F-FD824808113D}" type="datetimeFigureOut">
              <a:rPr lang="en-US" smtClean="0"/>
              <a:t>6/22/2022</a:t>
            </a:fld>
            <a:endParaRPr lang="en-US"/>
          </a:p>
        </p:txBody>
      </p:sp>
      <p:sp>
        <p:nvSpPr>
          <p:cNvPr id="5" name="Footer Placeholder 4">
            <a:extLst>
              <a:ext uri="{FF2B5EF4-FFF2-40B4-BE49-F238E27FC236}">
                <a16:creationId xmlns:a16="http://schemas.microsoft.com/office/drawing/2014/main" id="{52F55DD3-9CFF-C53B-2F9C-AA1DC23C15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B25E8D-A760-E15C-5B11-596531E08201}"/>
              </a:ext>
            </a:extLst>
          </p:cNvPr>
          <p:cNvSpPr>
            <a:spLocks noGrp="1"/>
          </p:cNvSpPr>
          <p:nvPr>
            <p:ph type="sldNum" sz="quarter" idx="12"/>
          </p:nvPr>
        </p:nvSpPr>
        <p:spPr/>
        <p:txBody>
          <a:bodyPr/>
          <a:lstStyle/>
          <a:p>
            <a:fld id="{E2635A14-096D-40B5-811C-2EDF3BD07E51}" type="slidenum">
              <a:rPr lang="en-US" smtClean="0"/>
              <a:t>‹#›</a:t>
            </a:fld>
            <a:endParaRPr lang="en-US"/>
          </a:p>
        </p:txBody>
      </p:sp>
    </p:spTree>
    <p:extLst>
      <p:ext uri="{BB962C8B-B14F-4D97-AF65-F5344CB8AC3E}">
        <p14:creationId xmlns:p14="http://schemas.microsoft.com/office/powerpoint/2010/main" val="3066702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CB4E8-FDB8-AEED-0943-0F493422F3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8642C1-2CD1-4422-764B-0EEC7BD67A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7B40A1-0B50-2919-6F69-DA2B03012405}"/>
              </a:ext>
            </a:extLst>
          </p:cNvPr>
          <p:cNvSpPr>
            <a:spLocks noGrp="1"/>
          </p:cNvSpPr>
          <p:nvPr>
            <p:ph type="dt" sz="half" idx="10"/>
          </p:nvPr>
        </p:nvSpPr>
        <p:spPr/>
        <p:txBody>
          <a:bodyPr/>
          <a:lstStyle/>
          <a:p>
            <a:fld id="{DF1CD75D-152A-47B9-9B2F-FD824808113D}" type="datetimeFigureOut">
              <a:rPr lang="en-US" smtClean="0"/>
              <a:t>6/22/2022</a:t>
            </a:fld>
            <a:endParaRPr lang="en-US"/>
          </a:p>
        </p:txBody>
      </p:sp>
      <p:sp>
        <p:nvSpPr>
          <p:cNvPr id="5" name="Footer Placeholder 4">
            <a:extLst>
              <a:ext uri="{FF2B5EF4-FFF2-40B4-BE49-F238E27FC236}">
                <a16:creationId xmlns:a16="http://schemas.microsoft.com/office/drawing/2014/main" id="{9CEF99AD-7880-E71B-3F6F-C4473D6025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F87D67-6D32-AF1A-3C3A-672826C660B3}"/>
              </a:ext>
            </a:extLst>
          </p:cNvPr>
          <p:cNvSpPr>
            <a:spLocks noGrp="1"/>
          </p:cNvSpPr>
          <p:nvPr>
            <p:ph type="sldNum" sz="quarter" idx="12"/>
          </p:nvPr>
        </p:nvSpPr>
        <p:spPr/>
        <p:txBody>
          <a:bodyPr/>
          <a:lstStyle/>
          <a:p>
            <a:fld id="{E2635A14-096D-40B5-811C-2EDF3BD07E51}" type="slidenum">
              <a:rPr lang="en-US" smtClean="0"/>
              <a:t>‹#›</a:t>
            </a:fld>
            <a:endParaRPr lang="en-US"/>
          </a:p>
        </p:txBody>
      </p:sp>
    </p:spTree>
    <p:extLst>
      <p:ext uri="{BB962C8B-B14F-4D97-AF65-F5344CB8AC3E}">
        <p14:creationId xmlns:p14="http://schemas.microsoft.com/office/powerpoint/2010/main" val="498549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0EEABA-5A33-3F72-DD22-9258AE18A6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1DDA2E-F600-44B5-B30F-FED7C3F9FA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C491D9-0065-3E5B-44FC-599CF9932422}"/>
              </a:ext>
            </a:extLst>
          </p:cNvPr>
          <p:cNvSpPr>
            <a:spLocks noGrp="1"/>
          </p:cNvSpPr>
          <p:nvPr>
            <p:ph type="dt" sz="half" idx="10"/>
          </p:nvPr>
        </p:nvSpPr>
        <p:spPr/>
        <p:txBody>
          <a:bodyPr/>
          <a:lstStyle/>
          <a:p>
            <a:fld id="{DF1CD75D-152A-47B9-9B2F-FD824808113D}" type="datetimeFigureOut">
              <a:rPr lang="en-US" smtClean="0"/>
              <a:t>6/22/2022</a:t>
            </a:fld>
            <a:endParaRPr lang="en-US"/>
          </a:p>
        </p:txBody>
      </p:sp>
      <p:sp>
        <p:nvSpPr>
          <p:cNvPr id="5" name="Footer Placeholder 4">
            <a:extLst>
              <a:ext uri="{FF2B5EF4-FFF2-40B4-BE49-F238E27FC236}">
                <a16:creationId xmlns:a16="http://schemas.microsoft.com/office/drawing/2014/main" id="{A76C04E8-5B96-24DF-16BE-C147575097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016802-2AEE-13C9-7B93-1EEB55794496}"/>
              </a:ext>
            </a:extLst>
          </p:cNvPr>
          <p:cNvSpPr>
            <a:spLocks noGrp="1"/>
          </p:cNvSpPr>
          <p:nvPr>
            <p:ph type="sldNum" sz="quarter" idx="12"/>
          </p:nvPr>
        </p:nvSpPr>
        <p:spPr/>
        <p:txBody>
          <a:bodyPr/>
          <a:lstStyle/>
          <a:p>
            <a:fld id="{E2635A14-096D-40B5-811C-2EDF3BD07E51}" type="slidenum">
              <a:rPr lang="en-US" smtClean="0"/>
              <a:t>‹#›</a:t>
            </a:fld>
            <a:endParaRPr lang="en-US"/>
          </a:p>
        </p:txBody>
      </p:sp>
    </p:spTree>
    <p:extLst>
      <p:ext uri="{BB962C8B-B14F-4D97-AF65-F5344CB8AC3E}">
        <p14:creationId xmlns:p14="http://schemas.microsoft.com/office/powerpoint/2010/main" val="2065285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EBCD5-FACB-46FA-8DE3-6137E0CB79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1D6049-881B-405F-B2FA-5D2FC4C46E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a:extLst>
              <a:ext uri="{FF2B5EF4-FFF2-40B4-BE49-F238E27FC236}">
                <a16:creationId xmlns:a16="http://schemas.microsoft.com/office/drawing/2014/main" id="{EB421685-0396-4EEB-9429-661340249FDA}"/>
              </a:ext>
            </a:extLst>
          </p:cNvPr>
          <p:cNvSpPr>
            <a:spLocks noGrp="1"/>
          </p:cNvSpPr>
          <p:nvPr>
            <p:ph type="dt" sz="half" idx="10"/>
          </p:nvPr>
        </p:nvSpPr>
        <p:spPr/>
        <p:txBody>
          <a:bodyPr/>
          <a:lstStyle/>
          <a:p>
            <a:fld id="{0302BC85-51BF-4F57-BB29-E8419FEAB58A}" type="datetime1">
              <a:rPr lang="en-US" smtClean="0"/>
              <a:t>6/22/2022</a:t>
            </a:fld>
            <a:endParaRPr lang="en-US"/>
          </a:p>
        </p:txBody>
      </p:sp>
      <p:sp>
        <p:nvSpPr>
          <p:cNvPr id="8" name="Footer Placeholder 7">
            <a:extLst>
              <a:ext uri="{FF2B5EF4-FFF2-40B4-BE49-F238E27FC236}">
                <a16:creationId xmlns:a16="http://schemas.microsoft.com/office/drawing/2014/main" id="{528495AD-0F2A-48F7-A9E8-DC1CB366FD05}"/>
              </a:ext>
            </a:extLst>
          </p:cNvPr>
          <p:cNvSpPr>
            <a:spLocks noGrp="1"/>
          </p:cNvSpPr>
          <p:nvPr>
            <p:ph type="ftr" sz="quarter" idx="11"/>
          </p:nvPr>
        </p:nvSpPr>
        <p:spPr/>
        <p:txBody>
          <a:bodyPr/>
          <a:lstStyle/>
          <a:p>
            <a:r>
              <a:rPr lang="en-US"/>
              <a:t>Governor's Office of Small, Minority &amp; Women Business Affairs</a:t>
            </a:r>
            <a:endParaRPr lang="en-US" sz="1400" dirty="0"/>
          </a:p>
        </p:txBody>
      </p:sp>
      <p:sp>
        <p:nvSpPr>
          <p:cNvPr id="9" name="Slide Number Placeholder 8">
            <a:extLst>
              <a:ext uri="{FF2B5EF4-FFF2-40B4-BE49-F238E27FC236}">
                <a16:creationId xmlns:a16="http://schemas.microsoft.com/office/drawing/2014/main" id="{29F07F57-0F1E-4B5F-84B7-B660681452A5}"/>
              </a:ext>
            </a:extLst>
          </p:cNvPr>
          <p:cNvSpPr>
            <a:spLocks noGrp="1"/>
          </p:cNvSpPr>
          <p:nvPr>
            <p:ph type="sldNum" sz="quarter" idx="12"/>
          </p:nvPr>
        </p:nvSpPr>
        <p:spPr/>
        <p:txBody>
          <a:bodyPr/>
          <a:lstStyle/>
          <a:p>
            <a:fld id="{8EB64C42-5689-49CB-A460-8802642AE8CB}" type="slidenum">
              <a:rPr lang="en-US" smtClean="0"/>
              <a:t>‹#›</a:t>
            </a:fld>
            <a:endParaRPr lang="en-US"/>
          </a:p>
        </p:txBody>
      </p:sp>
    </p:spTree>
    <p:extLst>
      <p:ext uri="{BB962C8B-B14F-4D97-AF65-F5344CB8AC3E}">
        <p14:creationId xmlns:p14="http://schemas.microsoft.com/office/powerpoint/2010/main" val="928725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C4292-1102-423D-A8E2-77C79F2FEA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01E628-4F78-43F1-84BF-AFB5546B6E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5095C0-302B-4A77-B220-6EBB27502148}"/>
              </a:ext>
            </a:extLst>
          </p:cNvPr>
          <p:cNvSpPr>
            <a:spLocks noGrp="1"/>
          </p:cNvSpPr>
          <p:nvPr>
            <p:ph type="dt" sz="half" idx="10"/>
          </p:nvPr>
        </p:nvSpPr>
        <p:spPr/>
        <p:txBody>
          <a:bodyPr/>
          <a:lstStyle/>
          <a:p>
            <a:fld id="{FC8400EB-B7AD-4F3B-9881-015CA3AB80A2}" type="datetime1">
              <a:rPr lang="en-US" smtClean="0"/>
              <a:t>6/22/2022</a:t>
            </a:fld>
            <a:endParaRPr lang="en-US"/>
          </a:p>
        </p:txBody>
      </p:sp>
      <p:sp>
        <p:nvSpPr>
          <p:cNvPr id="5" name="Footer Placeholder 4">
            <a:extLst>
              <a:ext uri="{FF2B5EF4-FFF2-40B4-BE49-F238E27FC236}">
                <a16:creationId xmlns:a16="http://schemas.microsoft.com/office/drawing/2014/main" id="{9E791B2B-5904-4F2B-AA26-D35CAD4747F8}"/>
              </a:ext>
            </a:extLst>
          </p:cNvPr>
          <p:cNvSpPr>
            <a:spLocks noGrp="1"/>
          </p:cNvSpPr>
          <p:nvPr>
            <p:ph type="ftr" sz="quarter" idx="11"/>
          </p:nvPr>
        </p:nvSpPr>
        <p:spPr/>
        <p:txBody>
          <a:bodyPr/>
          <a:lstStyle/>
          <a:p>
            <a:r>
              <a:rPr lang="en-US"/>
              <a:t>Governor's Office of Small, Minority &amp; Women Business Affairs</a:t>
            </a:r>
          </a:p>
        </p:txBody>
      </p:sp>
      <p:sp>
        <p:nvSpPr>
          <p:cNvPr id="6" name="Slide Number Placeholder 5">
            <a:extLst>
              <a:ext uri="{FF2B5EF4-FFF2-40B4-BE49-F238E27FC236}">
                <a16:creationId xmlns:a16="http://schemas.microsoft.com/office/drawing/2014/main" id="{5CDB3BFC-64E1-4235-B025-418ACA2EEEDC}"/>
              </a:ext>
            </a:extLst>
          </p:cNvPr>
          <p:cNvSpPr>
            <a:spLocks noGrp="1"/>
          </p:cNvSpPr>
          <p:nvPr>
            <p:ph type="sldNum" sz="quarter" idx="12"/>
          </p:nvPr>
        </p:nvSpPr>
        <p:spPr/>
        <p:txBody>
          <a:bodyPr/>
          <a:lstStyle/>
          <a:p>
            <a:fld id="{8EB64C42-5689-49CB-A460-8802642AE8CB}" type="slidenum">
              <a:rPr lang="en-US" smtClean="0"/>
              <a:t>‹#›</a:t>
            </a:fld>
            <a:endParaRPr lang="en-US"/>
          </a:p>
        </p:txBody>
      </p:sp>
    </p:spTree>
    <p:extLst>
      <p:ext uri="{BB962C8B-B14F-4D97-AF65-F5344CB8AC3E}">
        <p14:creationId xmlns:p14="http://schemas.microsoft.com/office/powerpoint/2010/main" val="881893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531B7-D9BA-4DD9-9264-5610CCC1CA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BB7C26-0C55-4E56-91DB-A2E38C9678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D764B5-C049-4E4E-A778-66A34FD69365}"/>
              </a:ext>
            </a:extLst>
          </p:cNvPr>
          <p:cNvSpPr>
            <a:spLocks noGrp="1"/>
          </p:cNvSpPr>
          <p:nvPr>
            <p:ph type="dt" sz="half" idx="10"/>
          </p:nvPr>
        </p:nvSpPr>
        <p:spPr/>
        <p:txBody>
          <a:bodyPr/>
          <a:lstStyle/>
          <a:p>
            <a:fld id="{09EC607E-6C82-4ABA-B9AB-F54620E84314}" type="datetime1">
              <a:rPr lang="en-US" smtClean="0"/>
              <a:t>6/22/2022</a:t>
            </a:fld>
            <a:endParaRPr lang="en-US"/>
          </a:p>
        </p:txBody>
      </p:sp>
      <p:sp>
        <p:nvSpPr>
          <p:cNvPr id="5" name="Footer Placeholder 4">
            <a:extLst>
              <a:ext uri="{FF2B5EF4-FFF2-40B4-BE49-F238E27FC236}">
                <a16:creationId xmlns:a16="http://schemas.microsoft.com/office/drawing/2014/main" id="{39A8A9C3-BEB0-46CC-8E23-5F5AB8EFB2E6}"/>
              </a:ext>
            </a:extLst>
          </p:cNvPr>
          <p:cNvSpPr>
            <a:spLocks noGrp="1"/>
          </p:cNvSpPr>
          <p:nvPr>
            <p:ph type="ftr" sz="quarter" idx="11"/>
          </p:nvPr>
        </p:nvSpPr>
        <p:spPr/>
        <p:txBody>
          <a:bodyPr/>
          <a:lstStyle/>
          <a:p>
            <a:r>
              <a:rPr lang="en-US"/>
              <a:t>Governor's Office of Small, Minority &amp; Women Business Affairs</a:t>
            </a:r>
          </a:p>
        </p:txBody>
      </p:sp>
      <p:sp>
        <p:nvSpPr>
          <p:cNvPr id="6" name="Slide Number Placeholder 5">
            <a:extLst>
              <a:ext uri="{FF2B5EF4-FFF2-40B4-BE49-F238E27FC236}">
                <a16:creationId xmlns:a16="http://schemas.microsoft.com/office/drawing/2014/main" id="{F10BF208-CF17-4BAE-8E61-8273CE0CC5F6}"/>
              </a:ext>
            </a:extLst>
          </p:cNvPr>
          <p:cNvSpPr>
            <a:spLocks noGrp="1"/>
          </p:cNvSpPr>
          <p:nvPr>
            <p:ph type="sldNum" sz="quarter" idx="12"/>
          </p:nvPr>
        </p:nvSpPr>
        <p:spPr/>
        <p:txBody>
          <a:bodyPr/>
          <a:lstStyle/>
          <a:p>
            <a:fld id="{8EB64C42-5689-49CB-A460-8802642AE8CB}" type="slidenum">
              <a:rPr lang="en-US" smtClean="0"/>
              <a:t>‹#›</a:t>
            </a:fld>
            <a:endParaRPr lang="en-US"/>
          </a:p>
        </p:txBody>
      </p:sp>
    </p:spTree>
    <p:extLst>
      <p:ext uri="{BB962C8B-B14F-4D97-AF65-F5344CB8AC3E}">
        <p14:creationId xmlns:p14="http://schemas.microsoft.com/office/powerpoint/2010/main" val="762309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8691A-9953-45AC-8B05-CEE06EE626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8CACE2-FA75-41C8-A8FB-00DDFD2534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B0C739-3B1E-4748-B816-30F860B222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51CD49-CE34-4D89-9E58-0BDCDC9FDECF}"/>
              </a:ext>
            </a:extLst>
          </p:cNvPr>
          <p:cNvSpPr>
            <a:spLocks noGrp="1"/>
          </p:cNvSpPr>
          <p:nvPr>
            <p:ph type="dt" sz="half" idx="10"/>
          </p:nvPr>
        </p:nvSpPr>
        <p:spPr/>
        <p:txBody>
          <a:bodyPr/>
          <a:lstStyle/>
          <a:p>
            <a:fld id="{451A24FF-056D-4CCB-8445-551D0DBC4197}" type="datetime1">
              <a:rPr lang="en-US" smtClean="0"/>
              <a:t>6/22/2022</a:t>
            </a:fld>
            <a:endParaRPr lang="en-US"/>
          </a:p>
        </p:txBody>
      </p:sp>
      <p:sp>
        <p:nvSpPr>
          <p:cNvPr id="6" name="Footer Placeholder 5">
            <a:extLst>
              <a:ext uri="{FF2B5EF4-FFF2-40B4-BE49-F238E27FC236}">
                <a16:creationId xmlns:a16="http://schemas.microsoft.com/office/drawing/2014/main" id="{830BD3D9-B7BC-4D89-AC1F-9FF6D26E7960}"/>
              </a:ext>
            </a:extLst>
          </p:cNvPr>
          <p:cNvSpPr>
            <a:spLocks noGrp="1"/>
          </p:cNvSpPr>
          <p:nvPr>
            <p:ph type="ftr" sz="quarter" idx="11"/>
          </p:nvPr>
        </p:nvSpPr>
        <p:spPr/>
        <p:txBody>
          <a:bodyPr/>
          <a:lstStyle/>
          <a:p>
            <a:r>
              <a:rPr lang="en-US"/>
              <a:t>Governor's Office of Small, Minority &amp; Women Business Affairs</a:t>
            </a:r>
          </a:p>
        </p:txBody>
      </p:sp>
      <p:sp>
        <p:nvSpPr>
          <p:cNvPr id="7" name="Slide Number Placeholder 6">
            <a:extLst>
              <a:ext uri="{FF2B5EF4-FFF2-40B4-BE49-F238E27FC236}">
                <a16:creationId xmlns:a16="http://schemas.microsoft.com/office/drawing/2014/main" id="{60C48485-A983-40ED-9E82-D6823B6BBE69}"/>
              </a:ext>
            </a:extLst>
          </p:cNvPr>
          <p:cNvSpPr>
            <a:spLocks noGrp="1"/>
          </p:cNvSpPr>
          <p:nvPr>
            <p:ph type="sldNum" sz="quarter" idx="12"/>
          </p:nvPr>
        </p:nvSpPr>
        <p:spPr/>
        <p:txBody>
          <a:bodyPr/>
          <a:lstStyle/>
          <a:p>
            <a:fld id="{8EB64C42-5689-49CB-A460-8802642AE8CB}" type="slidenum">
              <a:rPr lang="en-US" smtClean="0"/>
              <a:t>‹#›</a:t>
            </a:fld>
            <a:endParaRPr lang="en-US"/>
          </a:p>
        </p:txBody>
      </p:sp>
    </p:spTree>
    <p:extLst>
      <p:ext uri="{BB962C8B-B14F-4D97-AF65-F5344CB8AC3E}">
        <p14:creationId xmlns:p14="http://schemas.microsoft.com/office/powerpoint/2010/main" val="2825505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FF69B-1CF9-4554-B2FA-D953832A76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BDEB8E-5392-4745-AF0B-9810B9901F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A03E65-8BBA-4A77-9915-D6EE73BAFC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A14E2F-52AB-48B4-9BB4-F4DC791108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E44BA3-9BC4-47D0-A88C-CD165084C7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3CFA8A-BFD6-404B-8CD3-4B147968B91C}"/>
              </a:ext>
            </a:extLst>
          </p:cNvPr>
          <p:cNvSpPr>
            <a:spLocks noGrp="1"/>
          </p:cNvSpPr>
          <p:nvPr>
            <p:ph type="dt" sz="half" idx="10"/>
          </p:nvPr>
        </p:nvSpPr>
        <p:spPr/>
        <p:txBody>
          <a:bodyPr/>
          <a:lstStyle/>
          <a:p>
            <a:fld id="{9C5C2916-6BD6-4164-A15E-3445AE9CACE8}" type="datetime1">
              <a:rPr lang="en-US" smtClean="0"/>
              <a:t>6/22/2022</a:t>
            </a:fld>
            <a:endParaRPr lang="en-US"/>
          </a:p>
        </p:txBody>
      </p:sp>
      <p:sp>
        <p:nvSpPr>
          <p:cNvPr id="8" name="Footer Placeholder 7">
            <a:extLst>
              <a:ext uri="{FF2B5EF4-FFF2-40B4-BE49-F238E27FC236}">
                <a16:creationId xmlns:a16="http://schemas.microsoft.com/office/drawing/2014/main" id="{844C41CD-3957-4135-AF95-78EB7EA84EB8}"/>
              </a:ext>
            </a:extLst>
          </p:cNvPr>
          <p:cNvSpPr>
            <a:spLocks noGrp="1"/>
          </p:cNvSpPr>
          <p:nvPr>
            <p:ph type="ftr" sz="quarter" idx="11"/>
          </p:nvPr>
        </p:nvSpPr>
        <p:spPr/>
        <p:txBody>
          <a:bodyPr/>
          <a:lstStyle/>
          <a:p>
            <a:r>
              <a:rPr lang="en-US"/>
              <a:t>Governor's Office of Small, Minority &amp; Women Business Affairs</a:t>
            </a:r>
          </a:p>
        </p:txBody>
      </p:sp>
      <p:sp>
        <p:nvSpPr>
          <p:cNvPr id="9" name="Slide Number Placeholder 8">
            <a:extLst>
              <a:ext uri="{FF2B5EF4-FFF2-40B4-BE49-F238E27FC236}">
                <a16:creationId xmlns:a16="http://schemas.microsoft.com/office/drawing/2014/main" id="{4DBD0AD4-3F22-4274-A0AA-964E31BB2BD9}"/>
              </a:ext>
            </a:extLst>
          </p:cNvPr>
          <p:cNvSpPr>
            <a:spLocks noGrp="1"/>
          </p:cNvSpPr>
          <p:nvPr>
            <p:ph type="sldNum" sz="quarter" idx="12"/>
          </p:nvPr>
        </p:nvSpPr>
        <p:spPr/>
        <p:txBody>
          <a:bodyPr/>
          <a:lstStyle/>
          <a:p>
            <a:fld id="{8EB64C42-5689-49CB-A460-8802642AE8CB}" type="slidenum">
              <a:rPr lang="en-US" smtClean="0"/>
              <a:t>‹#›</a:t>
            </a:fld>
            <a:endParaRPr lang="en-US"/>
          </a:p>
        </p:txBody>
      </p:sp>
    </p:spTree>
    <p:extLst>
      <p:ext uri="{BB962C8B-B14F-4D97-AF65-F5344CB8AC3E}">
        <p14:creationId xmlns:p14="http://schemas.microsoft.com/office/powerpoint/2010/main" val="2874310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7A9FB-31F7-4CA2-B180-9E0DEED6E9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8B1919-AC37-43B7-B47E-DCADCF2CD1AC}"/>
              </a:ext>
            </a:extLst>
          </p:cNvPr>
          <p:cNvSpPr>
            <a:spLocks noGrp="1"/>
          </p:cNvSpPr>
          <p:nvPr>
            <p:ph type="dt" sz="half" idx="10"/>
          </p:nvPr>
        </p:nvSpPr>
        <p:spPr/>
        <p:txBody>
          <a:bodyPr/>
          <a:lstStyle/>
          <a:p>
            <a:fld id="{E2D81690-84EE-422B-9E6A-AB05880D682C}" type="datetime1">
              <a:rPr lang="en-US" smtClean="0"/>
              <a:t>6/22/2022</a:t>
            </a:fld>
            <a:endParaRPr lang="en-US"/>
          </a:p>
        </p:txBody>
      </p:sp>
      <p:sp>
        <p:nvSpPr>
          <p:cNvPr id="4" name="Footer Placeholder 3">
            <a:extLst>
              <a:ext uri="{FF2B5EF4-FFF2-40B4-BE49-F238E27FC236}">
                <a16:creationId xmlns:a16="http://schemas.microsoft.com/office/drawing/2014/main" id="{90164DC4-0C4E-4ECA-9779-440E1F158241}"/>
              </a:ext>
            </a:extLst>
          </p:cNvPr>
          <p:cNvSpPr>
            <a:spLocks noGrp="1"/>
          </p:cNvSpPr>
          <p:nvPr>
            <p:ph type="ftr" sz="quarter" idx="11"/>
          </p:nvPr>
        </p:nvSpPr>
        <p:spPr/>
        <p:txBody>
          <a:bodyPr/>
          <a:lstStyle/>
          <a:p>
            <a:r>
              <a:rPr lang="en-US"/>
              <a:t>Governor's Office of Small, Minority &amp; Women Business Affairs</a:t>
            </a:r>
          </a:p>
        </p:txBody>
      </p:sp>
      <p:sp>
        <p:nvSpPr>
          <p:cNvPr id="5" name="Slide Number Placeholder 4">
            <a:extLst>
              <a:ext uri="{FF2B5EF4-FFF2-40B4-BE49-F238E27FC236}">
                <a16:creationId xmlns:a16="http://schemas.microsoft.com/office/drawing/2014/main" id="{9F42B41B-61C9-4493-99F7-F0B4EE00FB78}"/>
              </a:ext>
            </a:extLst>
          </p:cNvPr>
          <p:cNvSpPr>
            <a:spLocks noGrp="1"/>
          </p:cNvSpPr>
          <p:nvPr>
            <p:ph type="sldNum" sz="quarter" idx="12"/>
          </p:nvPr>
        </p:nvSpPr>
        <p:spPr/>
        <p:txBody>
          <a:bodyPr/>
          <a:lstStyle/>
          <a:p>
            <a:fld id="{8EB64C42-5689-49CB-A460-8802642AE8CB}" type="slidenum">
              <a:rPr lang="en-US" smtClean="0"/>
              <a:t>‹#›</a:t>
            </a:fld>
            <a:endParaRPr lang="en-US"/>
          </a:p>
        </p:txBody>
      </p:sp>
    </p:spTree>
    <p:extLst>
      <p:ext uri="{BB962C8B-B14F-4D97-AF65-F5344CB8AC3E}">
        <p14:creationId xmlns:p14="http://schemas.microsoft.com/office/powerpoint/2010/main" val="8607799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11ECC-035E-43C5-B682-A28DDC3E00E3}"/>
              </a:ext>
            </a:extLst>
          </p:cNvPr>
          <p:cNvSpPr>
            <a:spLocks noGrp="1"/>
          </p:cNvSpPr>
          <p:nvPr>
            <p:ph type="dt" sz="half" idx="10"/>
          </p:nvPr>
        </p:nvSpPr>
        <p:spPr/>
        <p:txBody>
          <a:bodyPr/>
          <a:lstStyle/>
          <a:p>
            <a:fld id="{FC5FBF77-638F-42C3-87EF-D47CACE3F806}" type="datetime1">
              <a:rPr lang="en-US" smtClean="0"/>
              <a:t>6/22/2022</a:t>
            </a:fld>
            <a:endParaRPr lang="en-US"/>
          </a:p>
        </p:txBody>
      </p:sp>
      <p:sp>
        <p:nvSpPr>
          <p:cNvPr id="3" name="Footer Placeholder 2">
            <a:extLst>
              <a:ext uri="{FF2B5EF4-FFF2-40B4-BE49-F238E27FC236}">
                <a16:creationId xmlns:a16="http://schemas.microsoft.com/office/drawing/2014/main" id="{8990AC75-CA43-4A02-8385-A351F3D04241}"/>
              </a:ext>
            </a:extLst>
          </p:cNvPr>
          <p:cNvSpPr>
            <a:spLocks noGrp="1"/>
          </p:cNvSpPr>
          <p:nvPr>
            <p:ph type="ftr" sz="quarter" idx="11"/>
          </p:nvPr>
        </p:nvSpPr>
        <p:spPr>
          <a:xfrm>
            <a:off x="1519311" y="6203852"/>
            <a:ext cx="9115863" cy="517623"/>
          </a:xfrm>
        </p:spPr>
        <p:txBody>
          <a:bodyPr/>
          <a:lstStyle>
            <a:lvl1pPr>
              <a:defRPr sz="1600" b="0">
                <a:solidFill>
                  <a:schemeClr val="tx1"/>
                </a:solidFill>
              </a:defRPr>
            </a:lvl1pPr>
          </a:lstStyle>
          <a:p>
            <a:r>
              <a:rPr lang="en-US" dirty="0"/>
              <a:t>Governor's Office of Small, Minority &amp; Women Business Affairs</a:t>
            </a:r>
            <a:endParaRPr lang="en-US" b="0" dirty="0"/>
          </a:p>
        </p:txBody>
      </p:sp>
      <p:sp>
        <p:nvSpPr>
          <p:cNvPr id="4" name="Slide Number Placeholder 3">
            <a:extLst>
              <a:ext uri="{FF2B5EF4-FFF2-40B4-BE49-F238E27FC236}">
                <a16:creationId xmlns:a16="http://schemas.microsoft.com/office/drawing/2014/main" id="{00771226-47E8-4F71-B620-D8AE54EF56B7}"/>
              </a:ext>
            </a:extLst>
          </p:cNvPr>
          <p:cNvSpPr>
            <a:spLocks noGrp="1"/>
          </p:cNvSpPr>
          <p:nvPr>
            <p:ph type="sldNum" sz="quarter" idx="12"/>
          </p:nvPr>
        </p:nvSpPr>
        <p:spPr/>
        <p:txBody>
          <a:bodyPr/>
          <a:lstStyle/>
          <a:p>
            <a:fld id="{8EB64C42-5689-49CB-A460-8802642AE8CB}" type="slidenum">
              <a:rPr lang="en-US" smtClean="0"/>
              <a:t>‹#›</a:t>
            </a:fld>
            <a:endParaRPr lang="en-US"/>
          </a:p>
        </p:txBody>
      </p:sp>
    </p:spTree>
    <p:extLst>
      <p:ext uri="{BB962C8B-B14F-4D97-AF65-F5344CB8AC3E}">
        <p14:creationId xmlns:p14="http://schemas.microsoft.com/office/powerpoint/2010/main" val="2132187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A5200-E9E3-474C-8FC3-8E209C82D5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654592-2945-4F9E-9FBC-87C9A16D0C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89CC2C-4B22-482D-BB56-EAFF56E43A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B5CE57-7262-4D56-8968-714ED443ADFD}"/>
              </a:ext>
            </a:extLst>
          </p:cNvPr>
          <p:cNvSpPr>
            <a:spLocks noGrp="1"/>
          </p:cNvSpPr>
          <p:nvPr>
            <p:ph type="dt" sz="half" idx="10"/>
          </p:nvPr>
        </p:nvSpPr>
        <p:spPr/>
        <p:txBody>
          <a:bodyPr/>
          <a:lstStyle/>
          <a:p>
            <a:fld id="{C34051A4-DED8-426C-8CB7-2183DE91AE99}" type="datetime1">
              <a:rPr lang="en-US" smtClean="0"/>
              <a:t>6/22/2022</a:t>
            </a:fld>
            <a:endParaRPr lang="en-US"/>
          </a:p>
        </p:txBody>
      </p:sp>
      <p:sp>
        <p:nvSpPr>
          <p:cNvPr id="6" name="Footer Placeholder 5">
            <a:extLst>
              <a:ext uri="{FF2B5EF4-FFF2-40B4-BE49-F238E27FC236}">
                <a16:creationId xmlns:a16="http://schemas.microsoft.com/office/drawing/2014/main" id="{A56BB605-0919-4688-AEAB-BA1FBD66379F}"/>
              </a:ext>
            </a:extLst>
          </p:cNvPr>
          <p:cNvSpPr>
            <a:spLocks noGrp="1"/>
          </p:cNvSpPr>
          <p:nvPr>
            <p:ph type="ftr" sz="quarter" idx="11"/>
          </p:nvPr>
        </p:nvSpPr>
        <p:spPr/>
        <p:txBody>
          <a:bodyPr/>
          <a:lstStyle/>
          <a:p>
            <a:r>
              <a:rPr lang="en-US"/>
              <a:t>Governor's Office of Small, Minority &amp; Women Business Affairs</a:t>
            </a:r>
          </a:p>
        </p:txBody>
      </p:sp>
      <p:sp>
        <p:nvSpPr>
          <p:cNvPr id="7" name="Slide Number Placeholder 6">
            <a:extLst>
              <a:ext uri="{FF2B5EF4-FFF2-40B4-BE49-F238E27FC236}">
                <a16:creationId xmlns:a16="http://schemas.microsoft.com/office/drawing/2014/main" id="{C200CB54-C079-4624-8214-082BEC25F025}"/>
              </a:ext>
            </a:extLst>
          </p:cNvPr>
          <p:cNvSpPr>
            <a:spLocks noGrp="1"/>
          </p:cNvSpPr>
          <p:nvPr>
            <p:ph type="sldNum" sz="quarter" idx="12"/>
          </p:nvPr>
        </p:nvSpPr>
        <p:spPr/>
        <p:txBody>
          <a:bodyPr/>
          <a:lstStyle/>
          <a:p>
            <a:fld id="{8EB64C42-5689-49CB-A460-8802642AE8CB}" type="slidenum">
              <a:rPr lang="en-US" smtClean="0"/>
              <a:t>‹#›</a:t>
            </a:fld>
            <a:endParaRPr lang="en-US"/>
          </a:p>
        </p:txBody>
      </p:sp>
    </p:spTree>
    <p:extLst>
      <p:ext uri="{BB962C8B-B14F-4D97-AF65-F5344CB8AC3E}">
        <p14:creationId xmlns:p14="http://schemas.microsoft.com/office/powerpoint/2010/main" val="3393285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FCEAA-3F3D-4A59-272B-C97EFC2282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951478-D27E-CC09-F5C0-E9E7D543C1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522056-5C45-E8C2-37E6-21E93DCF5DD6}"/>
              </a:ext>
            </a:extLst>
          </p:cNvPr>
          <p:cNvSpPr>
            <a:spLocks noGrp="1"/>
          </p:cNvSpPr>
          <p:nvPr>
            <p:ph type="dt" sz="half" idx="10"/>
          </p:nvPr>
        </p:nvSpPr>
        <p:spPr/>
        <p:txBody>
          <a:bodyPr/>
          <a:lstStyle/>
          <a:p>
            <a:fld id="{DF1CD75D-152A-47B9-9B2F-FD824808113D}" type="datetimeFigureOut">
              <a:rPr lang="en-US" smtClean="0"/>
              <a:t>6/22/2022</a:t>
            </a:fld>
            <a:endParaRPr lang="en-US"/>
          </a:p>
        </p:txBody>
      </p:sp>
      <p:sp>
        <p:nvSpPr>
          <p:cNvPr id="5" name="Footer Placeholder 4">
            <a:extLst>
              <a:ext uri="{FF2B5EF4-FFF2-40B4-BE49-F238E27FC236}">
                <a16:creationId xmlns:a16="http://schemas.microsoft.com/office/drawing/2014/main" id="{3FA32530-00A9-8E96-00B9-7D29B33F85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D05135-6C31-F75F-D0A8-C80F1A89B82A}"/>
              </a:ext>
            </a:extLst>
          </p:cNvPr>
          <p:cNvSpPr>
            <a:spLocks noGrp="1"/>
          </p:cNvSpPr>
          <p:nvPr>
            <p:ph type="sldNum" sz="quarter" idx="12"/>
          </p:nvPr>
        </p:nvSpPr>
        <p:spPr/>
        <p:txBody>
          <a:bodyPr/>
          <a:lstStyle/>
          <a:p>
            <a:fld id="{E2635A14-096D-40B5-811C-2EDF3BD07E51}" type="slidenum">
              <a:rPr lang="en-US" smtClean="0"/>
              <a:t>‹#›</a:t>
            </a:fld>
            <a:endParaRPr lang="en-US"/>
          </a:p>
        </p:txBody>
      </p:sp>
    </p:spTree>
    <p:extLst>
      <p:ext uri="{BB962C8B-B14F-4D97-AF65-F5344CB8AC3E}">
        <p14:creationId xmlns:p14="http://schemas.microsoft.com/office/powerpoint/2010/main" val="34961798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57201-DABD-44AF-AAAF-D00A9F0B38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12ECFB-8FA5-4C2A-9042-97E85A52C5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71247D-E1FD-4DAA-94FB-DC8F447810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A28416-6ED9-4528-A93A-D58B931C7586}"/>
              </a:ext>
            </a:extLst>
          </p:cNvPr>
          <p:cNvSpPr>
            <a:spLocks noGrp="1"/>
          </p:cNvSpPr>
          <p:nvPr>
            <p:ph type="dt" sz="half" idx="10"/>
          </p:nvPr>
        </p:nvSpPr>
        <p:spPr/>
        <p:txBody>
          <a:bodyPr/>
          <a:lstStyle/>
          <a:p>
            <a:fld id="{42A93078-2B17-4FD5-AD61-3AEA4794A71E}" type="datetime1">
              <a:rPr lang="en-US" smtClean="0"/>
              <a:t>6/22/2022</a:t>
            </a:fld>
            <a:endParaRPr lang="en-US"/>
          </a:p>
        </p:txBody>
      </p:sp>
      <p:sp>
        <p:nvSpPr>
          <p:cNvPr id="6" name="Footer Placeholder 5">
            <a:extLst>
              <a:ext uri="{FF2B5EF4-FFF2-40B4-BE49-F238E27FC236}">
                <a16:creationId xmlns:a16="http://schemas.microsoft.com/office/drawing/2014/main" id="{C125AE31-7A25-445D-BBE5-66174E151904}"/>
              </a:ext>
            </a:extLst>
          </p:cNvPr>
          <p:cNvSpPr>
            <a:spLocks noGrp="1"/>
          </p:cNvSpPr>
          <p:nvPr>
            <p:ph type="ftr" sz="quarter" idx="11"/>
          </p:nvPr>
        </p:nvSpPr>
        <p:spPr/>
        <p:txBody>
          <a:bodyPr/>
          <a:lstStyle/>
          <a:p>
            <a:r>
              <a:rPr lang="en-US"/>
              <a:t>Governor's Office of Small, Minority &amp; Women Business Affairs</a:t>
            </a:r>
          </a:p>
        </p:txBody>
      </p:sp>
      <p:sp>
        <p:nvSpPr>
          <p:cNvPr id="7" name="Slide Number Placeholder 6">
            <a:extLst>
              <a:ext uri="{FF2B5EF4-FFF2-40B4-BE49-F238E27FC236}">
                <a16:creationId xmlns:a16="http://schemas.microsoft.com/office/drawing/2014/main" id="{CFF6BCE5-29E6-4F26-9D23-14EC46A1BA0B}"/>
              </a:ext>
            </a:extLst>
          </p:cNvPr>
          <p:cNvSpPr>
            <a:spLocks noGrp="1"/>
          </p:cNvSpPr>
          <p:nvPr>
            <p:ph type="sldNum" sz="quarter" idx="12"/>
          </p:nvPr>
        </p:nvSpPr>
        <p:spPr/>
        <p:txBody>
          <a:bodyPr/>
          <a:lstStyle/>
          <a:p>
            <a:fld id="{8EB64C42-5689-49CB-A460-8802642AE8CB}" type="slidenum">
              <a:rPr lang="en-US" smtClean="0"/>
              <a:t>‹#›</a:t>
            </a:fld>
            <a:endParaRPr lang="en-US"/>
          </a:p>
        </p:txBody>
      </p:sp>
    </p:spTree>
    <p:extLst>
      <p:ext uri="{BB962C8B-B14F-4D97-AF65-F5344CB8AC3E}">
        <p14:creationId xmlns:p14="http://schemas.microsoft.com/office/powerpoint/2010/main" val="1444055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E17CD-89C8-4904-91A4-CDF83F282F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E9766F-26BD-465F-8D29-3C9E1D3E59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7D145-7B6C-4980-8184-482A36195305}"/>
              </a:ext>
            </a:extLst>
          </p:cNvPr>
          <p:cNvSpPr>
            <a:spLocks noGrp="1"/>
          </p:cNvSpPr>
          <p:nvPr>
            <p:ph type="dt" sz="half" idx="10"/>
          </p:nvPr>
        </p:nvSpPr>
        <p:spPr/>
        <p:txBody>
          <a:bodyPr/>
          <a:lstStyle/>
          <a:p>
            <a:fld id="{7136CCC7-C3E9-4675-8FF3-607FC83CB8BE}" type="datetime1">
              <a:rPr lang="en-US" smtClean="0"/>
              <a:t>6/22/2022</a:t>
            </a:fld>
            <a:endParaRPr lang="en-US"/>
          </a:p>
        </p:txBody>
      </p:sp>
      <p:sp>
        <p:nvSpPr>
          <p:cNvPr id="5" name="Footer Placeholder 4">
            <a:extLst>
              <a:ext uri="{FF2B5EF4-FFF2-40B4-BE49-F238E27FC236}">
                <a16:creationId xmlns:a16="http://schemas.microsoft.com/office/drawing/2014/main" id="{C9214454-C082-4E97-B9AF-C389A789E065}"/>
              </a:ext>
            </a:extLst>
          </p:cNvPr>
          <p:cNvSpPr>
            <a:spLocks noGrp="1"/>
          </p:cNvSpPr>
          <p:nvPr>
            <p:ph type="ftr" sz="quarter" idx="11"/>
          </p:nvPr>
        </p:nvSpPr>
        <p:spPr/>
        <p:txBody>
          <a:bodyPr/>
          <a:lstStyle/>
          <a:p>
            <a:r>
              <a:rPr lang="en-US"/>
              <a:t>Governor's Office of Small, Minority &amp; Women Business Affairs</a:t>
            </a:r>
          </a:p>
        </p:txBody>
      </p:sp>
      <p:sp>
        <p:nvSpPr>
          <p:cNvPr id="6" name="Slide Number Placeholder 5">
            <a:extLst>
              <a:ext uri="{FF2B5EF4-FFF2-40B4-BE49-F238E27FC236}">
                <a16:creationId xmlns:a16="http://schemas.microsoft.com/office/drawing/2014/main" id="{197C47AA-7BD0-40C2-B291-1109244388EA}"/>
              </a:ext>
            </a:extLst>
          </p:cNvPr>
          <p:cNvSpPr>
            <a:spLocks noGrp="1"/>
          </p:cNvSpPr>
          <p:nvPr>
            <p:ph type="sldNum" sz="quarter" idx="12"/>
          </p:nvPr>
        </p:nvSpPr>
        <p:spPr/>
        <p:txBody>
          <a:bodyPr/>
          <a:lstStyle/>
          <a:p>
            <a:fld id="{8EB64C42-5689-49CB-A460-8802642AE8CB}" type="slidenum">
              <a:rPr lang="en-US" smtClean="0"/>
              <a:t>‹#›</a:t>
            </a:fld>
            <a:endParaRPr lang="en-US"/>
          </a:p>
        </p:txBody>
      </p:sp>
    </p:spTree>
    <p:extLst>
      <p:ext uri="{BB962C8B-B14F-4D97-AF65-F5344CB8AC3E}">
        <p14:creationId xmlns:p14="http://schemas.microsoft.com/office/powerpoint/2010/main" val="630270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8CB4D-6FCF-4C62-BEA8-19665D2205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812546-AA39-4B51-BECA-1AB4BC78C1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BA0E65-97ED-4A59-8EF3-3B56ED90D28D}"/>
              </a:ext>
            </a:extLst>
          </p:cNvPr>
          <p:cNvSpPr>
            <a:spLocks noGrp="1"/>
          </p:cNvSpPr>
          <p:nvPr>
            <p:ph type="dt" sz="half" idx="10"/>
          </p:nvPr>
        </p:nvSpPr>
        <p:spPr/>
        <p:txBody>
          <a:bodyPr/>
          <a:lstStyle/>
          <a:p>
            <a:fld id="{ABD58282-635E-4857-A3DC-0F5BAC11DD66}" type="datetime1">
              <a:rPr lang="en-US" smtClean="0"/>
              <a:t>6/22/2022</a:t>
            </a:fld>
            <a:endParaRPr lang="en-US"/>
          </a:p>
        </p:txBody>
      </p:sp>
      <p:sp>
        <p:nvSpPr>
          <p:cNvPr id="5" name="Footer Placeholder 4">
            <a:extLst>
              <a:ext uri="{FF2B5EF4-FFF2-40B4-BE49-F238E27FC236}">
                <a16:creationId xmlns:a16="http://schemas.microsoft.com/office/drawing/2014/main" id="{D016CB55-5ACF-4359-844D-DF964CA56795}"/>
              </a:ext>
            </a:extLst>
          </p:cNvPr>
          <p:cNvSpPr>
            <a:spLocks noGrp="1"/>
          </p:cNvSpPr>
          <p:nvPr>
            <p:ph type="ftr" sz="quarter" idx="11"/>
          </p:nvPr>
        </p:nvSpPr>
        <p:spPr/>
        <p:txBody>
          <a:bodyPr/>
          <a:lstStyle/>
          <a:p>
            <a:r>
              <a:rPr lang="en-US"/>
              <a:t>Governor's Office of Small, Minority &amp; Women Business Affairs</a:t>
            </a:r>
          </a:p>
        </p:txBody>
      </p:sp>
      <p:sp>
        <p:nvSpPr>
          <p:cNvPr id="6" name="Slide Number Placeholder 5">
            <a:extLst>
              <a:ext uri="{FF2B5EF4-FFF2-40B4-BE49-F238E27FC236}">
                <a16:creationId xmlns:a16="http://schemas.microsoft.com/office/drawing/2014/main" id="{75B9CA69-7B46-40D0-8EB0-431B53CA7EAD}"/>
              </a:ext>
            </a:extLst>
          </p:cNvPr>
          <p:cNvSpPr>
            <a:spLocks noGrp="1"/>
          </p:cNvSpPr>
          <p:nvPr>
            <p:ph type="sldNum" sz="quarter" idx="12"/>
          </p:nvPr>
        </p:nvSpPr>
        <p:spPr/>
        <p:txBody>
          <a:bodyPr/>
          <a:lstStyle/>
          <a:p>
            <a:fld id="{8EB64C42-5689-49CB-A460-8802642AE8CB}" type="slidenum">
              <a:rPr lang="en-US" smtClean="0"/>
              <a:t>‹#›</a:t>
            </a:fld>
            <a:endParaRPr lang="en-US"/>
          </a:p>
        </p:txBody>
      </p:sp>
    </p:spTree>
    <p:extLst>
      <p:ext uri="{BB962C8B-B14F-4D97-AF65-F5344CB8AC3E}">
        <p14:creationId xmlns:p14="http://schemas.microsoft.com/office/powerpoint/2010/main" val="20592533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ADE55-826B-4183-81C4-C11E91EC39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B66E59-1C3A-4278-A1E2-927BCF8473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BD216C-8D50-42BA-901F-41298FE968A3}"/>
              </a:ext>
            </a:extLst>
          </p:cNvPr>
          <p:cNvSpPr>
            <a:spLocks noGrp="1"/>
          </p:cNvSpPr>
          <p:nvPr>
            <p:ph type="dt" sz="half" idx="10"/>
          </p:nvPr>
        </p:nvSpPr>
        <p:spPr/>
        <p:txBody>
          <a:bodyPr/>
          <a:lstStyle/>
          <a:p>
            <a:fld id="{92012381-930E-4382-A38E-FB83EBCA84DA}" type="datetime1">
              <a:rPr lang="en-US" smtClean="0"/>
              <a:t>6/22/2022</a:t>
            </a:fld>
            <a:endParaRPr lang="en-US"/>
          </a:p>
        </p:txBody>
      </p:sp>
      <p:sp>
        <p:nvSpPr>
          <p:cNvPr id="5" name="Footer Placeholder 4">
            <a:extLst>
              <a:ext uri="{FF2B5EF4-FFF2-40B4-BE49-F238E27FC236}">
                <a16:creationId xmlns:a16="http://schemas.microsoft.com/office/drawing/2014/main" id="{92993B43-60B4-4F8E-9A08-43C7C7A3F421}"/>
              </a:ext>
            </a:extLst>
          </p:cNvPr>
          <p:cNvSpPr>
            <a:spLocks noGrp="1"/>
          </p:cNvSpPr>
          <p:nvPr>
            <p:ph type="ftr" sz="quarter" idx="11"/>
          </p:nvPr>
        </p:nvSpPr>
        <p:spPr/>
        <p:txBody>
          <a:bodyPr/>
          <a:lstStyle/>
          <a:p>
            <a:r>
              <a:rPr lang="en-US"/>
              <a:t>For Internal Training Purposes Only</a:t>
            </a:r>
          </a:p>
        </p:txBody>
      </p:sp>
      <p:sp>
        <p:nvSpPr>
          <p:cNvPr id="6" name="Slide Number Placeholder 5">
            <a:extLst>
              <a:ext uri="{FF2B5EF4-FFF2-40B4-BE49-F238E27FC236}">
                <a16:creationId xmlns:a16="http://schemas.microsoft.com/office/drawing/2014/main" id="{F48229FE-87AB-43E8-A945-6806C8344819}"/>
              </a:ext>
            </a:extLst>
          </p:cNvPr>
          <p:cNvSpPr>
            <a:spLocks noGrp="1"/>
          </p:cNvSpPr>
          <p:nvPr>
            <p:ph type="sldNum" sz="quarter" idx="12"/>
          </p:nvPr>
        </p:nvSpPr>
        <p:spPr/>
        <p:txBody>
          <a:bodyPr/>
          <a:lstStyle/>
          <a:p>
            <a:fld id="{67C030F3-AF27-4921-B0F4-8B1F55AEDAD5}" type="slidenum">
              <a:rPr lang="en-US" smtClean="0"/>
              <a:t>‹#›</a:t>
            </a:fld>
            <a:endParaRPr lang="en-US"/>
          </a:p>
        </p:txBody>
      </p:sp>
    </p:spTree>
    <p:extLst>
      <p:ext uri="{BB962C8B-B14F-4D97-AF65-F5344CB8AC3E}">
        <p14:creationId xmlns:p14="http://schemas.microsoft.com/office/powerpoint/2010/main" val="996891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F425F-E45F-47EA-ACF2-4E49DA3F74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F86F63-5EBC-4B5D-AA13-4B8226A793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ACF4D8-3C15-4712-BDAB-3A592776CDAD}"/>
              </a:ext>
            </a:extLst>
          </p:cNvPr>
          <p:cNvSpPr>
            <a:spLocks noGrp="1"/>
          </p:cNvSpPr>
          <p:nvPr>
            <p:ph type="dt" sz="half" idx="10"/>
          </p:nvPr>
        </p:nvSpPr>
        <p:spPr/>
        <p:txBody>
          <a:bodyPr/>
          <a:lstStyle/>
          <a:p>
            <a:fld id="{9894A651-55CE-4F2E-ABBA-ABE1137830D8}" type="datetime1">
              <a:rPr lang="en-US" smtClean="0"/>
              <a:t>6/22/2022</a:t>
            </a:fld>
            <a:endParaRPr lang="en-US"/>
          </a:p>
        </p:txBody>
      </p:sp>
      <p:sp>
        <p:nvSpPr>
          <p:cNvPr id="5" name="Footer Placeholder 4">
            <a:extLst>
              <a:ext uri="{FF2B5EF4-FFF2-40B4-BE49-F238E27FC236}">
                <a16:creationId xmlns:a16="http://schemas.microsoft.com/office/drawing/2014/main" id="{5F2384B4-8385-4CB7-8DF2-477BAB428BD0}"/>
              </a:ext>
            </a:extLst>
          </p:cNvPr>
          <p:cNvSpPr>
            <a:spLocks noGrp="1"/>
          </p:cNvSpPr>
          <p:nvPr>
            <p:ph type="ftr" sz="quarter" idx="11"/>
          </p:nvPr>
        </p:nvSpPr>
        <p:spPr/>
        <p:txBody>
          <a:bodyPr/>
          <a:lstStyle/>
          <a:p>
            <a:r>
              <a:rPr lang="en-US" dirty="0"/>
              <a:t>For Internal Training Purposes Only</a:t>
            </a:r>
          </a:p>
        </p:txBody>
      </p:sp>
      <p:sp>
        <p:nvSpPr>
          <p:cNvPr id="6" name="Slide Number Placeholder 5">
            <a:extLst>
              <a:ext uri="{FF2B5EF4-FFF2-40B4-BE49-F238E27FC236}">
                <a16:creationId xmlns:a16="http://schemas.microsoft.com/office/drawing/2014/main" id="{BDB9A511-9418-4E96-A3C6-543F33751D54}"/>
              </a:ext>
            </a:extLst>
          </p:cNvPr>
          <p:cNvSpPr>
            <a:spLocks noGrp="1"/>
          </p:cNvSpPr>
          <p:nvPr>
            <p:ph type="sldNum" sz="quarter" idx="12"/>
          </p:nvPr>
        </p:nvSpPr>
        <p:spPr/>
        <p:txBody>
          <a:bodyPr/>
          <a:lstStyle/>
          <a:p>
            <a:fld id="{67C030F3-AF27-4921-B0F4-8B1F55AEDAD5}" type="slidenum">
              <a:rPr lang="en-US" smtClean="0"/>
              <a:t>‹#›</a:t>
            </a:fld>
            <a:endParaRPr lang="en-US" dirty="0"/>
          </a:p>
        </p:txBody>
      </p:sp>
    </p:spTree>
    <p:extLst>
      <p:ext uri="{BB962C8B-B14F-4D97-AF65-F5344CB8AC3E}">
        <p14:creationId xmlns:p14="http://schemas.microsoft.com/office/powerpoint/2010/main" val="1654614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0EDA8-4866-49BB-A291-94E9B6661D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AC0FAE-1ACC-4844-A4C2-197BEAD880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46FF26-42D5-45BA-BFCE-DED8A5D5CD23}"/>
              </a:ext>
            </a:extLst>
          </p:cNvPr>
          <p:cNvSpPr>
            <a:spLocks noGrp="1"/>
          </p:cNvSpPr>
          <p:nvPr>
            <p:ph type="dt" sz="half" idx="10"/>
          </p:nvPr>
        </p:nvSpPr>
        <p:spPr/>
        <p:txBody>
          <a:bodyPr/>
          <a:lstStyle/>
          <a:p>
            <a:fld id="{C9AC5176-76BC-44C6-A324-F2BEEEB4DD11}" type="datetime1">
              <a:rPr lang="en-US" smtClean="0"/>
              <a:t>6/22/2022</a:t>
            </a:fld>
            <a:endParaRPr lang="en-US"/>
          </a:p>
        </p:txBody>
      </p:sp>
      <p:sp>
        <p:nvSpPr>
          <p:cNvPr id="5" name="Footer Placeholder 4">
            <a:extLst>
              <a:ext uri="{FF2B5EF4-FFF2-40B4-BE49-F238E27FC236}">
                <a16:creationId xmlns:a16="http://schemas.microsoft.com/office/drawing/2014/main" id="{A8EA6D90-7A40-4045-845D-CA4DE350AC52}"/>
              </a:ext>
            </a:extLst>
          </p:cNvPr>
          <p:cNvSpPr>
            <a:spLocks noGrp="1"/>
          </p:cNvSpPr>
          <p:nvPr>
            <p:ph type="ftr" sz="quarter" idx="11"/>
          </p:nvPr>
        </p:nvSpPr>
        <p:spPr/>
        <p:txBody>
          <a:bodyPr/>
          <a:lstStyle/>
          <a:p>
            <a:r>
              <a:rPr lang="en-US"/>
              <a:t>For Internal Training Purposes Only</a:t>
            </a:r>
          </a:p>
        </p:txBody>
      </p:sp>
      <p:sp>
        <p:nvSpPr>
          <p:cNvPr id="6" name="Slide Number Placeholder 5">
            <a:extLst>
              <a:ext uri="{FF2B5EF4-FFF2-40B4-BE49-F238E27FC236}">
                <a16:creationId xmlns:a16="http://schemas.microsoft.com/office/drawing/2014/main" id="{60E9A225-D27E-416E-B114-156D7E57632A}"/>
              </a:ext>
            </a:extLst>
          </p:cNvPr>
          <p:cNvSpPr>
            <a:spLocks noGrp="1"/>
          </p:cNvSpPr>
          <p:nvPr>
            <p:ph type="sldNum" sz="quarter" idx="12"/>
          </p:nvPr>
        </p:nvSpPr>
        <p:spPr/>
        <p:txBody>
          <a:bodyPr/>
          <a:lstStyle/>
          <a:p>
            <a:fld id="{67C030F3-AF27-4921-B0F4-8B1F55AEDAD5}" type="slidenum">
              <a:rPr lang="en-US" smtClean="0"/>
              <a:t>‹#›</a:t>
            </a:fld>
            <a:endParaRPr lang="en-US"/>
          </a:p>
        </p:txBody>
      </p:sp>
    </p:spTree>
    <p:extLst>
      <p:ext uri="{BB962C8B-B14F-4D97-AF65-F5344CB8AC3E}">
        <p14:creationId xmlns:p14="http://schemas.microsoft.com/office/powerpoint/2010/main" val="1522150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F13ED-5D18-4E08-A3D4-1813FAEE18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E65C7C-5930-40B2-92E0-4EB3020896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C3A4C1-E54F-491D-A15E-91D128BE29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1F06EB-9A8F-4359-8579-EA5467CFAA18}"/>
              </a:ext>
            </a:extLst>
          </p:cNvPr>
          <p:cNvSpPr>
            <a:spLocks noGrp="1"/>
          </p:cNvSpPr>
          <p:nvPr>
            <p:ph type="dt" sz="half" idx="10"/>
          </p:nvPr>
        </p:nvSpPr>
        <p:spPr/>
        <p:txBody>
          <a:bodyPr/>
          <a:lstStyle/>
          <a:p>
            <a:fld id="{A3A47FA9-96BD-442F-A889-490C8CEE3550}" type="datetime1">
              <a:rPr lang="en-US" smtClean="0"/>
              <a:t>6/22/2022</a:t>
            </a:fld>
            <a:endParaRPr lang="en-US"/>
          </a:p>
        </p:txBody>
      </p:sp>
      <p:sp>
        <p:nvSpPr>
          <p:cNvPr id="6" name="Footer Placeholder 5">
            <a:extLst>
              <a:ext uri="{FF2B5EF4-FFF2-40B4-BE49-F238E27FC236}">
                <a16:creationId xmlns:a16="http://schemas.microsoft.com/office/drawing/2014/main" id="{2D8E3B86-75F9-4F72-B6CF-4EDBD239354D}"/>
              </a:ext>
            </a:extLst>
          </p:cNvPr>
          <p:cNvSpPr>
            <a:spLocks noGrp="1"/>
          </p:cNvSpPr>
          <p:nvPr>
            <p:ph type="ftr" sz="quarter" idx="11"/>
          </p:nvPr>
        </p:nvSpPr>
        <p:spPr/>
        <p:txBody>
          <a:bodyPr/>
          <a:lstStyle/>
          <a:p>
            <a:r>
              <a:rPr lang="en-US"/>
              <a:t>For Internal Training Purposes Only</a:t>
            </a:r>
          </a:p>
        </p:txBody>
      </p:sp>
      <p:sp>
        <p:nvSpPr>
          <p:cNvPr id="7" name="Slide Number Placeholder 6">
            <a:extLst>
              <a:ext uri="{FF2B5EF4-FFF2-40B4-BE49-F238E27FC236}">
                <a16:creationId xmlns:a16="http://schemas.microsoft.com/office/drawing/2014/main" id="{6D4F12FF-5AA1-42CB-A027-B98C5961A3B7}"/>
              </a:ext>
            </a:extLst>
          </p:cNvPr>
          <p:cNvSpPr>
            <a:spLocks noGrp="1"/>
          </p:cNvSpPr>
          <p:nvPr>
            <p:ph type="sldNum" sz="quarter" idx="12"/>
          </p:nvPr>
        </p:nvSpPr>
        <p:spPr/>
        <p:txBody>
          <a:bodyPr/>
          <a:lstStyle/>
          <a:p>
            <a:fld id="{67C030F3-AF27-4921-B0F4-8B1F55AEDAD5}" type="slidenum">
              <a:rPr lang="en-US" smtClean="0"/>
              <a:t>‹#›</a:t>
            </a:fld>
            <a:endParaRPr lang="en-US"/>
          </a:p>
        </p:txBody>
      </p:sp>
    </p:spTree>
    <p:extLst>
      <p:ext uri="{BB962C8B-B14F-4D97-AF65-F5344CB8AC3E}">
        <p14:creationId xmlns:p14="http://schemas.microsoft.com/office/powerpoint/2010/main" val="33249596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44F1B-B2DE-4155-B2F8-CD4625A021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27F03B-898C-42A4-BA37-27A99AB789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F9C5E0-7B9A-4DB4-B5FF-BABCD6C8EE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64C9AE-FE17-4D61-BA43-19A6352081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5F702-90B0-4C5A-BEB7-E435DBC858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F9620B-8ECB-45EF-83BF-B85F7A3C9C64}"/>
              </a:ext>
            </a:extLst>
          </p:cNvPr>
          <p:cNvSpPr>
            <a:spLocks noGrp="1"/>
          </p:cNvSpPr>
          <p:nvPr>
            <p:ph type="dt" sz="half" idx="10"/>
          </p:nvPr>
        </p:nvSpPr>
        <p:spPr/>
        <p:txBody>
          <a:bodyPr/>
          <a:lstStyle/>
          <a:p>
            <a:fld id="{613F3313-E988-4B04-B8B0-DFEE2E1B0FBF}" type="datetime1">
              <a:rPr lang="en-US" smtClean="0"/>
              <a:t>6/22/2022</a:t>
            </a:fld>
            <a:endParaRPr lang="en-US"/>
          </a:p>
        </p:txBody>
      </p:sp>
      <p:sp>
        <p:nvSpPr>
          <p:cNvPr id="8" name="Footer Placeholder 7">
            <a:extLst>
              <a:ext uri="{FF2B5EF4-FFF2-40B4-BE49-F238E27FC236}">
                <a16:creationId xmlns:a16="http://schemas.microsoft.com/office/drawing/2014/main" id="{6F14EA05-137B-457F-83C9-3DD7253ED904}"/>
              </a:ext>
            </a:extLst>
          </p:cNvPr>
          <p:cNvSpPr>
            <a:spLocks noGrp="1"/>
          </p:cNvSpPr>
          <p:nvPr>
            <p:ph type="ftr" sz="quarter" idx="11"/>
          </p:nvPr>
        </p:nvSpPr>
        <p:spPr/>
        <p:txBody>
          <a:bodyPr/>
          <a:lstStyle/>
          <a:p>
            <a:r>
              <a:rPr lang="en-US"/>
              <a:t>For Internal Training Purposes Only</a:t>
            </a:r>
          </a:p>
        </p:txBody>
      </p:sp>
      <p:sp>
        <p:nvSpPr>
          <p:cNvPr id="9" name="Slide Number Placeholder 8">
            <a:extLst>
              <a:ext uri="{FF2B5EF4-FFF2-40B4-BE49-F238E27FC236}">
                <a16:creationId xmlns:a16="http://schemas.microsoft.com/office/drawing/2014/main" id="{C3AA8A34-2DDC-4075-B408-3220BF5C4741}"/>
              </a:ext>
            </a:extLst>
          </p:cNvPr>
          <p:cNvSpPr>
            <a:spLocks noGrp="1"/>
          </p:cNvSpPr>
          <p:nvPr>
            <p:ph type="sldNum" sz="quarter" idx="12"/>
          </p:nvPr>
        </p:nvSpPr>
        <p:spPr/>
        <p:txBody>
          <a:bodyPr/>
          <a:lstStyle/>
          <a:p>
            <a:fld id="{67C030F3-AF27-4921-B0F4-8B1F55AEDAD5}" type="slidenum">
              <a:rPr lang="en-US" smtClean="0"/>
              <a:t>‹#›</a:t>
            </a:fld>
            <a:endParaRPr lang="en-US"/>
          </a:p>
        </p:txBody>
      </p:sp>
    </p:spTree>
    <p:extLst>
      <p:ext uri="{BB962C8B-B14F-4D97-AF65-F5344CB8AC3E}">
        <p14:creationId xmlns:p14="http://schemas.microsoft.com/office/powerpoint/2010/main" val="40421985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8123C-CCD2-4F96-AEC3-7BDC5B1A95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36BF62-2CFB-4411-B724-69F68F96388C}"/>
              </a:ext>
            </a:extLst>
          </p:cNvPr>
          <p:cNvSpPr>
            <a:spLocks noGrp="1"/>
          </p:cNvSpPr>
          <p:nvPr>
            <p:ph type="dt" sz="half" idx="10"/>
          </p:nvPr>
        </p:nvSpPr>
        <p:spPr/>
        <p:txBody>
          <a:bodyPr/>
          <a:lstStyle/>
          <a:p>
            <a:fld id="{3EC84868-333B-4059-9225-127035B4BBDF}" type="datetime1">
              <a:rPr lang="en-US" smtClean="0"/>
              <a:t>6/22/2022</a:t>
            </a:fld>
            <a:endParaRPr lang="en-US"/>
          </a:p>
        </p:txBody>
      </p:sp>
      <p:sp>
        <p:nvSpPr>
          <p:cNvPr id="4" name="Footer Placeholder 3">
            <a:extLst>
              <a:ext uri="{FF2B5EF4-FFF2-40B4-BE49-F238E27FC236}">
                <a16:creationId xmlns:a16="http://schemas.microsoft.com/office/drawing/2014/main" id="{B831A38B-4FB7-4B89-9CCF-425DF37A890A}"/>
              </a:ext>
            </a:extLst>
          </p:cNvPr>
          <p:cNvSpPr>
            <a:spLocks noGrp="1"/>
          </p:cNvSpPr>
          <p:nvPr>
            <p:ph type="ftr" sz="quarter" idx="11"/>
          </p:nvPr>
        </p:nvSpPr>
        <p:spPr/>
        <p:txBody>
          <a:bodyPr/>
          <a:lstStyle/>
          <a:p>
            <a:r>
              <a:rPr lang="en-US"/>
              <a:t>For Internal Training Purposes Only</a:t>
            </a:r>
          </a:p>
        </p:txBody>
      </p:sp>
      <p:sp>
        <p:nvSpPr>
          <p:cNvPr id="5" name="Slide Number Placeholder 4">
            <a:extLst>
              <a:ext uri="{FF2B5EF4-FFF2-40B4-BE49-F238E27FC236}">
                <a16:creationId xmlns:a16="http://schemas.microsoft.com/office/drawing/2014/main" id="{D15F1859-091B-455F-9D58-FEE10ADD7E0D}"/>
              </a:ext>
            </a:extLst>
          </p:cNvPr>
          <p:cNvSpPr>
            <a:spLocks noGrp="1"/>
          </p:cNvSpPr>
          <p:nvPr>
            <p:ph type="sldNum" sz="quarter" idx="12"/>
          </p:nvPr>
        </p:nvSpPr>
        <p:spPr/>
        <p:txBody>
          <a:bodyPr/>
          <a:lstStyle/>
          <a:p>
            <a:fld id="{67C030F3-AF27-4921-B0F4-8B1F55AEDAD5}" type="slidenum">
              <a:rPr lang="en-US" smtClean="0"/>
              <a:t>‹#›</a:t>
            </a:fld>
            <a:endParaRPr lang="en-US"/>
          </a:p>
        </p:txBody>
      </p:sp>
    </p:spTree>
    <p:extLst>
      <p:ext uri="{BB962C8B-B14F-4D97-AF65-F5344CB8AC3E}">
        <p14:creationId xmlns:p14="http://schemas.microsoft.com/office/powerpoint/2010/main" val="28247904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3B9677-8C71-450B-B24C-E8553C29A946}"/>
              </a:ext>
            </a:extLst>
          </p:cNvPr>
          <p:cNvSpPr>
            <a:spLocks noGrp="1"/>
          </p:cNvSpPr>
          <p:nvPr>
            <p:ph type="dt" sz="half" idx="10"/>
          </p:nvPr>
        </p:nvSpPr>
        <p:spPr/>
        <p:txBody>
          <a:bodyPr/>
          <a:lstStyle/>
          <a:p>
            <a:fld id="{35136FA8-BC62-4F34-8FE6-D00E38E99E2E}" type="datetime1">
              <a:rPr lang="en-US" smtClean="0"/>
              <a:t>6/22/2022</a:t>
            </a:fld>
            <a:endParaRPr lang="en-US"/>
          </a:p>
        </p:txBody>
      </p:sp>
      <p:sp>
        <p:nvSpPr>
          <p:cNvPr id="3" name="Footer Placeholder 2">
            <a:extLst>
              <a:ext uri="{FF2B5EF4-FFF2-40B4-BE49-F238E27FC236}">
                <a16:creationId xmlns:a16="http://schemas.microsoft.com/office/drawing/2014/main" id="{CC1797E9-DBF9-4ED5-B029-D3E66BFCAC44}"/>
              </a:ext>
            </a:extLst>
          </p:cNvPr>
          <p:cNvSpPr>
            <a:spLocks noGrp="1"/>
          </p:cNvSpPr>
          <p:nvPr>
            <p:ph type="ftr" sz="quarter" idx="11"/>
          </p:nvPr>
        </p:nvSpPr>
        <p:spPr/>
        <p:txBody>
          <a:bodyPr/>
          <a:lstStyle/>
          <a:p>
            <a:r>
              <a:rPr lang="en-US"/>
              <a:t>For Internal Training Purposes Only</a:t>
            </a:r>
          </a:p>
        </p:txBody>
      </p:sp>
      <p:sp>
        <p:nvSpPr>
          <p:cNvPr id="4" name="Slide Number Placeholder 3">
            <a:extLst>
              <a:ext uri="{FF2B5EF4-FFF2-40B4-BE49-F238E27FC236}">
                <a16:creationId xmlns:a16="http://schemas.microsoft.com/office/drawing/2014/main" id="{69FFBB3B-83D8-453D-876E-3721B3BDF5AF}"/>
              </a:ext>
            </a:extLst>
          </p:cNvPr>
          <p:cNvSpPr>
            <a:spLocks noGrp="1"/>
          </p:cNvSpPr>
          <p:nvPr>
            <p:ph type="sldNum" sz="quarter" idx="12"/>
          </p:nvPr>
        </p:nvSpPr>
        <p:spPr/>
        <p:txBody>
          <a:bodyPr/>
          <a:lstStyle/>
          <a:p>
            <a:fld id="{67C030F3-AF27-4921-B0F4-8B1F55AEDAD5}" type="slidenum">
              <a:rPr lang="en-US" smtClean="0"/>
              <a:t>‹#›</a:t>
            </a:fld>
            <a:endParaRPr lang="en-US"/>
          </a:p>
        </p:txBody>
      </p:sp>
    </p:spTree>
    <p:extLst>
      <p:ext uri="{BB962C8B-B14F-4D97-AF65-F5344CB8AC3E}">
        <p14:creationId xmlns:p14="http://schemas.microsoft.com/office/powerpoint/2010/main" val="1827207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15D4E-5551-08DB-3C51-AF6D371228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77B65D-87EE-94D6-4359-00B7869D1F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21B999-DED0-5832-AD5D-90DD97BDA8EF}"/>
              </a:ext>
            </a:extLst>
          </p:cNvPr>
          <p:cNvSpPr>
            <a:spLocks noGrp="1"/>
          </p:cNvSpPr>
          <p:nvPr>
            <p:ph type="dt" sz="half" idx="10"/>
          </p:nvPr>
        </p:nvSpPr>
        <p:spPr/>
        <p:txBody>
          <a:bodyPr/>
          <a:lstStyle/>
          <a:p>
            <a:fld id="{DF1CD75D-152A-47B9-9B2F-FD824808113D}" type="datetimeFigureOut">
              <a:rPr lang="en-US" smtClean="0"/>
              <a:t>6/22/2022</a:t>
            </a:fld>
            <a:endParaRPr lang="en-US"/>
          </a:p>
        </p:txBody>
      </p:sp>
      <p:sp>
        <p:nvSpPr>
          <p:cNvPr id="5" name="Footer Placeholder 4">
            <a:extLst>
              <a:ext uri="{FF2B5EF4-FFF2-40B4-BE49-F238E27FC236}">
                <a16:creationId xmlns:a16="http://schemas.microsoft.com/office/drawing/2014/main" id="{CD630547-79B8-4615-8453-975BA826D9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B2BA03-0E50-B767-B1A0-B55B08025D03}"/>
              </a:ext>
            </a:extLst>
          </p:cNvPr>
          <p:cNvSpPr>
            <a:spLocks noGrp="1"/>
          </p:cNvSpPr>
          <p:nvPr>
            <p:ph type="sldNum" sz="quarter" idx="12"/>
          </p:nvPr>
        </p:nvSpPr>
        <p:spPr/>
        <p:txBody>
          <a:bodyPr/>
          <a:lstStyle/>
          <a:p>
            <a:fld id="{E2635A14-096D-40B5-811C-2EDF3BD07E51}" type="slidenum">
              <a:rPr lang="en-US" smtClean="0"/>
              <a:t>‹#›</a:t>
            </a:fld>
            <a:endParaRPr lang="en-US"/>
          </a:p>
        </p:txBody>
      </p:sp>
    </p:spTree>
    <p:extLst>
      <p:ext uri="{BB962C8B-B14F-4D97-AF65-F5344CB8AC3E}">
        <p14:creationId xmlns:p14="http://schemas.microsoft.com/office/powerpoint/2010/main" val="18708119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3416F-D002-4F13-A4BB-3B651BAAD0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7C24AB-2D9B-41DB-ACEF-F58AC92329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56E196-4A63-48C7-A030-1208662057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755E25-7577-4110-9F4A-EBE587A2F7BF}"/>
              </a:ext>
            </a:extLst>
          </p:cNvPr>
          <p:cNvSpPr>
            <a:spLocks noGrp="1"/>
          </p:cNvSpPr>
          <p:nvPr>
            <p:ph type="dt" sz="half" idx="10"/>
          </p:nvPr>
        </p:nvSpPr>
        <p:spPr/>
        <p:txBody>
          <a:bodyPr/>
          <a:lstStyle/>
          <a:p>
            <a:fld id="{B1B964CD-9A9F-4F2A-8FB5-7E09BBFEDC9E}" type="datetime1">
              <a:rPr lang="en-US" smtClean="0"/>
              <a:t>6/22/2022</a:t>
            </a:fld>
            <a:endParaRPr lang="en-US"/>
          </a:p>
        </p:txBody>
      </p:sp>
      <p:sp>
        <p:nvSpPr>
          <p:cNvPr id="6" name="Footer Placeholder 5">
            <a:extLst>
              <a:ext uri="{FF2B5EF4-FFF2-40B4-BE49-F238E27FC236}">
                <a16:creationId xmlns:a16="http://schemas.microsoft.com/office/drawing/2014/main" id="{79FC4486-444F-44EB-9B96-94E21D4CFAEA}"/>
              </a:ext>
            </a:extLst>
          </p:cNvPr>
          <p:cNvSpPr>
            <a:spLocks noGrp="1"/>
          </p:cNvSpPr>
          <p:nvPr>
            <p:ph type="ftr" sz="quarter" idx="11"/>
          </p:nvPr>
        </p:nvSpPr>
        <p:spPr/>
        <p:txBody>
          <a:bodyPr/>
          <a:lstStyle/>
          <a:p>
            <a:r>
              <a:rPr lang="en-US"/>
              <a:t>For Internal Training Purposes Only</a:t>
            </a:r>
          </a:p>
        </p:txBody>
      </p:sp>
      <p:sp>
        <p:nvSpPr>
          <p:cNvPr id="7" name="Slide Number Placeholder 6">
            <a:extLst>
              <a:ext uri="{FF2B5EF4-FFF2-40B4-BE49-F238E27FC236}">
                <a16:creationId xmlns:a16="http://schemas.microsoft.com/office/drawing/2014/main" id="{5FE44481-66D5-4111-8BD3-7C1D1AD7BB9D}"/>
              </a:ext>
            </a:extLst>
          </p:cNvPr>
          <p:cNvSpPr>
            <a:spLocks noGrp="1"/>
          </p:cNvSpPr>
          <p:nvPr>
            <p:ph type="sldNum" sz="quarter" idx="12"/>
          </p:nvPr>
        </p:nvSpPr>
        <p:spPr/>
        <p:txBody>
          <a:bodyPr/>
          <a:lstStyle/>
          <a:p>
            <a:fld id="{67C030F3-AF27-4921-B0F4-8B1F55AEDAD5}" type="slidenum">
              <a:rPr lang="en-US" smtClean="0"/>
              <a:t>‹#›</a:t>
            </a:fld>
            <a:endParaRPr lang="en-US"/>
          </a:p>
        </p:txBody>
      </p:sp>
    </p:spTree>
    <p:extLst>
      <p:ext uri="{BB962C8B-B14F-4D97-AF65-F5344CB8AC3E}">
        <p14:creationId xmlns:p14="http://schemas.microsoft.com/office/powerpoint/2010/main" val="26161470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6A8CD-EB58-4DF0-A5AB-507EF14A9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2C4D6D-3680-4348-A4DF-95A4AB44EB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74CD1E-D2B7-4C86-91A9-280F62B0BD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2A2556-68DD-49B1-B296-3E19FAC7590B}"/>
              </a:ext>
            </a:extLst>
          </p:cNvPr>
          <p:cNvSpPr>
            <a:spLocks noGrp="1"/>
          </p:cNvSpPr>
          <p:nvPr>
            <p:ph type="dt" sz="half" idx="10"/>
          </p:nvPr>
        </p:nvSpPr>
        <p:spPr/>
        <p:txBody>
          <a:bodyPr/>
          <a:lstStyle/>
          <a:p>
            <a:fld id="{662CA780-7E5F-4E24-8B04-1B6EF5A891AA}" type="datetime1">
              <a:rPr lang="en-US" smtClean="0"/>
              <a:t>6/22/2022</a:t>
            </a:fld>
            <a:endParaRPr lang="en-US"/>
          </a:p>
        </p:txBody>
      </p:sp>
      <p:sp>
        <p:nvSpPr>
          <p:cNvPr id="6" name="Footer Placeholder 5">
            <a:extLst>
              <a:ext uri="{FF2B5EF4-FFF2-40B4-BE49-F238E27FC236}">
                <a16:creationId xmlns:a16="http://schemas.microsoft.com/office/drawing/2014/main" id="{100DBF85-52E1-449F-848E-AE2B5C2C9913}"/>
              </a:ext>
            </a:extLst>
          </p:cNvPr>
          <p:cNvSpPr>
            <a:spLocks noGrp="1"/>
          </p:cNvSpPr>
          <p:nvPr>
            <p:ph type="ftr" sz="quarter" idx="11"/>
          </p:nvPr>
        </p:nvSpPr>
        <p:spPr/>
        <p:txBody>
          <a:bodyPr/>
          <a:lstStyle/>
          <a:p>
            <a:r>
              <a:rPr lang="en-US"/>
              <a:t>For Internal Training Purposes Only</a:t>
            </a:r>
          </a:p>
        </p:txBody>
      </p:sp>
      <p:sp>
        <p:nvSpPr>
          <p:cNvPr id="7" name="Slide Number Placeholder 6">
            <a:extLst>
              <a:ext uri="{FF2B5EF4-FFF2-40B4-BE49-F238E27FC236}">
                <a16:creationId xmlns:a16="http://schemas.microsoft.com/office/drawing/2014/main" id="{AA635362-6520-4C20-9DA4-4EF893CD4B6D}"/>
              </a:ext>
            </a:extLst>
          </p:cNvPr>
          <p:cNvSpPr>
            <a:spLocks noGrp="1"/>
          </p:cNvSpPr>
          <p:nvPr>
            <p:ph type="sldNum" sz="quarter" idx="12"/>
          </p:nvPr>
        </p:nvSpPr>
        <p:spPr/>
        <p:txBody>
          <a:bodyPr/>
          <a:lstStyle/>
          <a:p>
            <a:fld id="{67C030F3-AF27-4921-B0F4-8B1F55AEDAD5}" type="slidenum">
              <a:rPr lang="en-US" smtClean="0"/>
              <a:t>‹#›</a:t>
            </a:fld>
            <a:endParaRPr lang="en-US"/>
          </a:p>
        </p:txBody>
      </p:sp>
    </p:spTree>
    <p:extLst>
      <p:ext uri="{BB962C8B-B14F-4D97-AF65-F5344CB8AC3E}">
        <p14:creationId xmlns:p14="http://schemas.microsoft.com/office/powerpoint/2010/main" val="23630592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5B1F-B850-48F2-ADAA-24F5BFE22F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8D1F38-B8D0-439E-B7A2-3759AAD7D4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817F55-216E-4C64-8B54-CDFB113132F8}"/>
              </a:ext>
            </a:extLst>
          </p:cNvPr>
          <p:cNvSpPr>
            <a:spLocks noGrp="1"/>
          </p:cNvSpPr>
          <p:nvPr>
            <p:ph type="dt" sz="half" idx="10"/>
          </p:nvPr>
        </p:nvSpPr>
        <p:spPr/>
        <p:txBody>
          <a:bodyPr/>
          <a:lstStyle/>
          <a:p>
            <a:fld id="{89841148-A19E-4CCE-BB8C-EC5BDD1C6D7A}" type="datetime1">
              <a:rPr lang="en-US" smtClean="0"/>
              <a:t>6/22/2022</a:t>
            </a:fld>
            <a:endParaRPr lang="en-US"/>
          </a:p>
        </p:txBody>
      </p:sp>
      <p:sp>
        <p:nvSpPr>
          <p:cNvPr id="5" name="Footer Placeholder 4">
            <a:extLst>
              <a:ext uri="{FF2B5EF4-FFF2-40B4-BE49-F238E27FC236}">
                <a16:creationId xmlns:a16="http://schemas.microsoft.com/office/drawing/2014/main" id="{E8282EE4-FA3E-4C2F-8779-7C3478A33CB9}"/>
              </a:ext>
            </a:extLst>
          </p:cNvPr>
          <p:cNvSpPr>
            <a:spLocks noGrp="1"/>
          </p:cNvSpPr>
          <p:nvPr>
            <p:ph type="ftr" sz="quarter" idx="11"/>
          </p:nvPr>
        </p:nvSpPr>
        <p:spPr/>
        <p:txBody>
          <a:bodyPr/>
          <a:lstStyle/>
          <a:p>
            <a:r>
              <a:rPr lang="en-US"/>
              <a:t>For Internal Training Purposes Only</a:t>
            </a:r>
          </a:p>
        </p:txBody>
      </p:sp>
      <p:sp>
        <p:nvSpPr>
          <p:cNvPr id="6" name="Slide Number Placeholder 5">
            <a:extLst>
              <a:ext uri="{FF2B5EF4-FFF2-40B4-BE49-F238E27FC236}">
                <a16:creationId xmlns:a16="http://schemas.microsoft.com/office/drawing/2014/main" id="{AA28E338-9291-4DE5-99E2-553256DAC618}"/>
              </a:ext>
            </a:extLst>
          </p:cNvPr>
          <p:cNvSpPr>
            <a:spLocks noGrp="1"/>
          </p:cNvSpPr>
          <p:nvPr>
            <p:ph type="sldNum" sz="quarter" idx="12"/>
          </p:nvPr>
        </p:nvSpPr>
        <p:spPr/>
        <p:txBody>
          <a:bodyPr/>
          <a:lstStyle/>
          <a:p>
            <a:fld id="{67C030F3-AF27-4921-B0F4-8B1F55AEDAD5}" type="slidenum">
              <a:rPr lang="en-US" smtClean="0"/>
              <a:t>‹#›</a:t>
            </a:fld>
            <a:endParaRPr lang="en-US"/>
          </a:p>
        </p:txBody>
      </p:sp>
    </p:spTree>
    <p:extLst>
      <p:ext uri="{BB962C8B-B14F-4D97-AF65-F5344CB8AC3E}">
        <p14:creationId xmlns:p14="http://schemas.microsoft.com/office/powerpoint/2010/main" val="26484873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7979D9-B15D-412F-8E43-22FC9AA015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D3AD54-167A-4901-B4AF-7CA52C4834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AEBF80-F058-4218-9EDD-012537DC2C25}"/>
              </a:ext>
            </a:extLst>
          </p:cNvPr>
          <p:cNvSpPr>
            <a:spLocks noGrp="1"/>
          </p:cNvSpPr>
          <p:nvPr>
            <p:ph type="dt" sz="half" idx="10"/>
          </p:nvPr>
        </p:nvSpPr>
        <p:spPr/>
        <p:txBody>
          <a:bodyPr/>
          <a:lstStyle/>
          <a:p>
            <a:fld id="{0BCAEF4B-DB4A-458D-B662-A700750DDC0F}" type="datetime1">
              <a:rPr lang="en-US" smtClean="0"/>
              <a:t>6/22/2022</a:t>
            </a:fld>
            <a:endParaRPr lang="en-US"/>
          </a:p>
        </p:txBody>
      </p:sp>
      <p:sp>
        <p:nvSpPr>
          <p:cNvPr id="5" name="Footer Placeholder 4">
            <a:extLst>
              <a:ext uri="{FF2B5EF4-FFF2-40B4-BE49-F238E27FC236}">
                <a16:creationId xmlns:a16="http://schemas.microsoft.com/office/drawing/2014/main" id="{2081B289-831F-4047-82F7-8DD0A3274EEB}"/>
              </a:ext>
            </a:extLst>
          </p:cNvPr>
          <p:cNvSpPr>
            <a:spLocks noGrp="1"/>
          </p:cNvSpPr>
          <p:nvPr>
            <p:ph type="ftr" sz="quarter" idx="11"/>
          </p:nvPr>
        </p:nvSpPr>
        <p:spPr/>
        <p:txBody>
          <a:bodyPr/>
          <a:lstStyle/>
          <a:p>
            <a:r>
              <a:rPr lang="en-US"/>
              <a:t>For Internal Training Purposes Only</a:t>
            </a:r>
          </a:p>
        </p:txBody>
      </p:sp>
      <p:sp>
        <p:nvSpPr>
          <p:cNvPr id="6" name="Slide Number Placeholder 5">
            <a:extLst>
              <a:ext uri="{FF2B5EF4-FFF2-40B4-BE49-F238E27FC236}">
                <a16:creationId xmlns:a16="http://schemas.microsoft.com/office/drawing/2014/main" id="{BCBEBF17-D746-4C22-B0A3-B00E339DE9AB}"/>
              </a:ext>
            </a:extLst>
          </p:cNvPr>
          <p:cNvSpPr>
            <a:spLocks noGrp="1"/>
          </p:cNvSpPr>
          <p:nvPr>
            <p:ph type="sldNum" sz="quarter" idx="12"/>
          </p:nvPr>
        </p:nvSpPr>
        <p:spPr/>
        <p:txBody>
          <a:bodyPr/>
          <a:lstStyle/>
          <a:p>
            <a:fld id="{67C030F3-AF27-4921-B0F4-8B1F55AEDAD5}" type="slidenum">
              <a:rPr lang="en-US" smtClean="0"/>
              <a:t>‹#›</a:t>
            </a:fld>
            <a:endParaRPr lang="en-US"/>
          </a:p>
        </p:txBody>
      </p:sp>
    </p:spTree>
    <p:extLst>
      <p:ext uri="{BB962C8B-B14F-4D97-AF65-F5344CB8AC3E}">
        <p14:creationId xmlns:p14="http://schemas.microsoft.com/office/powerpoint/2010/main" val="161254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DA3DF-195E-0715-3922-057CAFAE38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DFD41C-E19F-13C6-6CA8-29AB71CFB4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15D0C9-3D7E-5581-4649-BAD9D8C7FF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A26E3E-5495-99D7-995C-F9BA4895F3AA}"/>
              </a:ext>
            </a:extLst>
          </p:cNvPr>
          <p:cNvSpPr>
            <a:spLocks noGrp="1"/>
          </p:cNvSpPr>
          <p:nvPr>
            <p:ph type="dt" sz="half" idx="10"/>
          </p:nvPr>
        </p:nvSpPr>
        <p:spPr/>
        <p:txBody>
          <a:bodyPr/>
          <a:lstStyle/>
          <a:p>
            <a:fld id="{DF1CD75D-152A-47B9-9B2F-FD824808113D}" type="datetimeFigureOut">
              <a:rPr lang="en-US" smtClean="0"/>
              <a:t>6/22/2022</a:t>
            </a:fld>
            <a:endParaRPr lang="en-US"/>
          </a:p>
        </p:txBody>
      </p:sp>
      <p:sp>
        <p:nvSpPr>
          <p:cNvPr id="6" name="Footer Placeholder 5">
            <a:extLst>
              <a:ext uri="{FF2B5EF4-FFF2-40B4-BE49-F238E27FC236}">
                <a16:creationId xmlns:a16="http://schemas.microsoft.com/office/drawing/2014/main" id="{F4A30E7F-A820-50C5-3687-F634857D98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017FF5-FCBF-1BC4-DBA9-D193B5C58AAF}"/>
              </a:ext>
            </a:extLst>
          </p:cNvPr>
          <p:cNvSpPr>
            <a:spLocks noGrp="1"/>
          </p:cNvSpPr>
          <p:nvPr>
            <p:ph type="sldNum" sz="quarter" idx="12"/>
          </p:nvPr>
        </p:nvSpPr>
        <p:spPr/>
        <p:txBody>
          <a:bodyPr/>
          <a:lstStyle/>
          <a:p>
            <a:fld id="{E2635A14-096D-40B5-811C-2EDF3BD07E51}" type="slidenum">
              <a:rPr lang="en-US" smtClean="0"/>
              <a:t>‹#›</a:t>
            </a:fld>
            <a:endParaRPr lang="en-US"/>
          </a:p>
        </p:txBody>
      </p:sp>
    </p:spTree>
    <p:extLst>
      <p:ext uri="{BB962C8B-B14F-4D97-AF65-F5344CB8AC3E}">
        <p14:creationId xmlns:p14="http://schemas.microsoft.com/office/powerpoint/2010/main" val="2470684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33BC-7F2C-F179-17B6-50F459B593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3AFBD7-D180-6F33-D32C-8E6DD38FE4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E6DFB0-D782-E0F9-8A40-DF71DE95C6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C520D7-ED0D-B17B-3E3F-09707D0A58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33EF1F-5818-8DAA-15E5-273FA006EF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479A68-AD90-5F4F-AC9E-27EE82555B42}"/>
              </a:ext>
            </a:extLst>
          </p:cNvPr>
          <p:cNvSpPr>
            <a:spLocks noGrp="1"/>
          </p:cNvSpPr>
          <p:nvPr>
            <p:ph type="dt" sz="half" idx="10"/>
          </p:nvPr>
        </p:nvSpPr>
        <p:spPr/>
        <p:txBody>
          <a:bodyPr/>
          <a:lstStyle/>
          <a:p>
            <a:fld id="{DF1CD75D-152A-47B9-9B2F-FD824808113D}" type="datetimeFigureOut">
              <a:rPr lang="en-US" smtClean="0"/>
              <a:t>6/22/2022</a:t>
            </a:fld>
            <a:endParaRPr lang="en-US"/>
          </a:p>
        </p:txBody>
      </p:sp>
      <p:sp>
        <p:nvSpPr>
          <p:cNvPr id="8" name="Footer Placeholder 7">
            <a:extLst>
              <a:ext uri="{FF2B5EF4-FFF2-40B4-BE49-F238E27FC236}">
                <a16:creationId xmlns:a16="http://schemas.microsoft.com/office/drawing/2014/main" id="{E49255BD-6ACB-C301-A14A-51CA8FE656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CF8CCC-E0F8-0EE7-F8C9-8EE12A37C999}"/>
              </a:ext>
            </a:extLst>
          </p:cNvPr>
          <p:cNvSpPr>
            <a:spLocks noGrp="1"/>
          </p:cNvSpPr>
          <p:nvPr>
            <p:ph type="sldNum" sz="quarter" idx="12"/>
          </p:nvPr>
        </p:nvSpPr>
        <p:spPr/>
        <p:txBody>
          <a:bodyPr/>
          <a:lstStyle/>
          <a:p>
            <a:fld id="{E2635A14-096D-40B5-811C-2EDF3BD07E51}" type="slidenum">
              <a:rPr lang="en-US" smtClean="0"/>
              <a:t>‹#›</a:t>
            </a:fld>
            <a:endParaRPr lang="en-US"/>
          </a:p>
        </p:txBody>
      </p:sp>
    </p:spTree>
    <p:extLst>
      <p:ext uri="{BB962C8B-B14F-4D97-AF65-F5344CB8AC3E}">
        <p14:creationId xmlns:p14="http://schemas.microsoft.com/office/powerpoint/2010/main" val="863725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B4C9A-7BEC-86CB-332B-7A928D5CDB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B77C4F-C306-0273-5F17-D370EC52F4AC}"/>
              </a:ext>
            </a:extLst>
          </p:cNvPr>
          <p:cNvSpPr>
            <a:spLocks noGrp="1"/>
          </p:cNvSpPr>
          <p:nvPr>
            <p:ph type="dt" sz="half" idx="10"/>
          </p:nvPr>
        </p:nvSpPr>
        <p:spPr/>
        <p:txBody>
          <a:bodyPr/>
          <a:lstStyle/>
          <a:p>
            <a:fld id="{DF1CD75D-152A-47B9-9B2F-FD824808113D}" type="datetimeFigureOut">
              <a:rPr lang="en-US" smtClean="0"/>
              <a:t>6/22/2022</a:t>
            </a:fld>
            <a:endParaRPr lang="en-US"/>
          </a:p>
        </p:txBody>
      </p:sp>
      <p:sp>
        <p:nvSpPr>
          <p:cNvPr id="4" name="Footer Placeholder 3">
            <a:extLst>
              <a:ext uri="{FF2B5EF4-FFF2-40B4-BE49-F238E27FC236}">
                <a16:creationId xmlns:a16="http://schemas.microsoft.com/office/drawing/2014/main" id="{676A5F4A-99C5-545F-A735-BD87BCE847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7B0B5A-5781-DEA4-CFBD-353C79C734B5}"/>
              </a:ext>
            </a:extLst>
          </p:cNvPr>
          <p:cNvSpPr>
            <a:spLocks noGrp="1"/>
          </p:cNvSpPr>
          <p:nvPr>
            <p:ph type="sldNum" sz="quarter" idx="12"/>
          </p:nvPr>
        </p:nvSpPr>
        <p:spPr/>
        <p:txBody>
          <a:bodyPr/>
          <a:lstStyle/>
          <a:p>
            <a:fld id="{E2635A14-096D-40B5-811C-2EDF3BD07E51}" type="slidenum">
              <a:rPr lang="en-US" smtClean="0"/>
              <a:t>‹#›</a:t>
            </a:fld>
            <a:endParaRPr lang="en-US"/>
          </a:p>
        </p:txBody>
      </p:sp>
    </p:spTree>
    <p:extLst>
      <p:ext uri="{BB962C8B-B14F-4D97-AF65-F5344CB8AC3E}">
        <p14:creationId xmlns:p14="http://schemas.microsoft.com/office/powerpoint/2010/main" val="1390371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C68146-9F96-DA17-261F-86B169E6A2FB}"/>
              </a:ext>
            </a:extLst>
          </p:cNvPr>
          <p:cNvSpPr>
            <a:spLocks noGrp="1"/>
          </p:cNvSpPr>
          <p:nvPr>
            <p:ph type="dt" sz="half" idx="10"/>
          </p:nvPr>
        </p:nvSpPr>
        <p:spPr/>
        <p:txBody>
          <a:bodyPr/>
          <a:lstStyle/>
          <a:p>
            <a:fld id="{DF1CD75D-152A-47B9-9B2F-FD824808113D}" type="datetimeFigureOut">
              <a:rPr lang="en-US" smtClean="0"/>
              <a:t>6/22/2022</a:t>
            </a:fld>
            <a:endParaRPr lang="en-US"/>
          </a:p>
        </p:txBody>
      </p:sp>
      <p:sp>
        <p:nvSpPr>
          <p:cNvPr id="3" name="Footer Placeholder 2">
            <a:extLst>
              <a:ext uri="{FF2B5EF4-FFF2-40B4-BE49-F238E27FC236}">
                <a16:creationId xmlns:a16="http://schemas.microsoft.com/office/drawing/2014/main" id="{9E076D9D-5054-6EA0-593E-9BAFA26B6A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36D12A-7EA0-7B80-0BF0-2C91A25529E3}"/>
              </a:ext>
            </a:extLst>
          </p:cNvPr>
          <p:cNvSpPr>
            <a:spLocks noGrp="1"/>
          </p:cNvSpPr>
          <p:nvPr>
            <p:ph type="sldNum" sz="quarter" idx="12"/>
          </p:nvPr>
        </p:nvSpPr>
        <p:spPr/>
        <p:txBody>
          <a:bodyPr/>
          <a:lstStyle/>
          <a:p>
            <a:fld id="{E2635A14-096D-40B5-811C-2EDF3BD07E51}" type="slidenum">
              <a:rPr lang="en-US" smtClean="0"/>
              <a:t>‹#›</a:t>
            </a:fld>
            <a:endParaRPr lang="en-US"/>
          </a:p>
        </p:txBody>
      </p:sp>
    </p:spTree>
    <p:extLst>
      <p:ext uri="{BB962C8B-B14F-4D97-AF65-F5344CB8AC3E}">
        <p14:creationId xmlns:p14="http://schemas.microsoft.com/office/powerpoint/2010/main" val="2673152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89698-7DAE-4F8D-4E61-88C6E77BF3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305CBD-5740-3BE4-C76B-60F007706D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3DA3AE-993D-CB82-414A-52B51893E5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5BD53A-0836-6523-1C44-C900C0E2F533}"/>
              </a:ext>
            </a:extLst>
          </p:cNvPr>
          <p:cNvSpPr>
            <a:spLocks noGrp="1"/>
          </p:cNvSpPr>
          <p:nvPr>
            <p:ph type="dt" sz="half" idx="10"/>
          </p:nvPr>
        </p:nvSpPr>
        <p:spPr/>
        <p:txBody>
          <a:bodyPr/>
          <a:lstStyle/>
          <a:p>
            <a:fld id="{DF1CD75D-152A-47B9-9B2F-FD824808113D}" type="datetimeFigureOut">
              <a:rPr lang="en-US" smtClean="0"/>
              <a:t>6/22/2022</a:t>
            </a:fld>
            <a:endParaRPr lang="en-US"/>
          </a:p>
        </p:txBody>
      </p:sp>
      <p:sp>
        <p:nvSpPr>
          <p:cNvPr id="6" name="Footer Placeholder 5">
            <a:extLst>
              <a:ext uri="{FF2B5EF4-FFF2-40B4-BE49-F238E27FC236}">
                <a16:creationId xmlns:a16="http://schemas.microsoft.com/office/drawing/2014/main" id="{9C93A33E-165F-0A01-E718-BDA1D0036B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4C6CB7-9230-2646-0C83-2A6FB8BB5070}"/>
              </a:ext>
            </a:extLst>
          </p:cNvPr>
          <p:cNvSpPr>
            <a:spLocks noGrp="1"/>
          </p:cNvSpPr>
          <p:nvPr>
            <p:ph type="sldNum" sz="quarter" idx="12"/>
          </p:nvPr>
        </p:nvSpPr>
        <p:spPr/>
        <p:txBody>
          <a:bodyPr/>
          <a:lstStyle/>
          <a:p>
            <a:fld id="{E2635A14-096D-40B5-811C-2EDF3BD07E51}" type="slidenum">
              <a:rPr lang="en-US" smtClean="0"/>
              <a:t>‹#›</a:t>
            </a:fld>
            <a:endParaRPr lang="en-US"/>
          </a:p>
        </p:txBody>
      </p:sp>
    </p:spTree>
    <p:extLst>
      <p:ext uri="{BB962C8B-B14F-4D97-AF65-F5344CB8AC3E}">
        <p14:creationId xmlns:p14="http://schemas.microsoft.com/office/powerpoint/2010/main" val="814846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AD466-B05F-E73E-229E-E80155E530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206CA9-6158-758F-538D-3240E3416B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FCB061-24DC-F3C1-2ECE-1F0A0E96AF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D6BE5E-57D5-3613-EC90-225E22C34837}"/>
              </a:ext>
            </a:extLst>
          </p:cNvPr>
          <p:cNvSpPr>
            <a:spLocks noGrp="1"/>
          </p:cNvSpPr>
          <p:nvPr>
            <p:ph type="dt" sz="half" idx="10"/>
          </p:nvPr>
        </p:nvSpPr>
        <p:spPr/>
        <p:txBody>
          <a:bodyPr/>
          <a:lstStyle/>
          <a:p>
            <a:fld id="{DF1CD75D-152A-47B9-9B2F-FD824808113D}" type="datetimeFigureOut">
              <a:rPr lang="en-US" smtClean="0"/>
              <a:t>6/22/2022</a:t>
            </a:fld>
            <a:endParaRPr lang="en-US"/>
          </a:p>
        </p:txBody>
      </p:sp>
      <p:sp>
        <p:nvSpPr>
          <p:cNvPr id="6" name="Footer Placeholder 5">
            <a:extLst>
              <a:ext uri="{FF2B5EF4-FFF2-40B4-BE49-F238E27FC236}">
                <a16:creationId xmlns:a16="http://schemas.microsoft.com/office/drawing/2014/main" id="{45573ABA-7B46-E5D5-59C6-7775154D26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B5387A-620E-6DAC-B743-6865F4CB0303}"/>
              </a:ext>
            </a:extLst>
          </p:cNvPr>
          <p:cNvSpPr>
            <a:spLocks noGrp="1"/>
          </p:cNvSpPr>
          <p:nvPr>
            <p:ph type="sldNum" sz="quarter" idx="12"/>
          </p:nvPr>
        </p:nvSpPr>
        <p:spPr/>
        <p:txBody>
          <a:bodyPr/>
          <a:lstStyle/>
          <a:p>
            <a:fld id="{E2635A14-096D-40B5-811C-2EDF3BD07E51}" type="slidenum">
              <a:rPr lang="en-US" smtClean="0"/>
              <a:t>‹#›</a:t>
            </a:fld>
            <a:endParaRPr lang="en-US"/>
          </a:p>
        </p:txBody>
      </p:sp>
    </p:spTree>
    <p:extLst>
      <p:ext uri="{BB962C8B-B14F-4D97-AF65-F5344CB8AC3E}">
        <p14:creationId xmlns:p14="http://schemas.microsoft.com/office/powerpoint/2010/main" val="2481611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A26262-0BB0-2352-D77F-5FA1C137D9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80EE0A-95C0-DD07-4708-C559080F81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6DFB7B-3A97-6F5F-FFF2-2B981D3AE2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1CD75D-152A-47B9-9B2F-FD824808113D}" type="datetimeFigureOut">
              <a:rPr lang="en-US" smtClean="0"/>
              <a:t>6/22/2022</a:t>
            </a:fld>
            <a:endParaRPr lang="en-US"/>
          </a:p>
        </p:txBody>
      </p:sp>
      <p:sp>
        <p:nvSpPr>
          <p:cNvPr id="5" name="Footer Placeholder 4">
            <a:extLst>
              <a:ext uri="{FF2B5EF4-FFF2-40B4-BE49-F238E27FC236}">
                <a16:creationId xmlns:a16="http://schemas.microsoft.com/office/drawing/2014/main" id="{A57AB462-7CB7-F61B-2818-10543CD4B7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EC5363-D8BB-6FE0-6619-B5DABAE966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635A14-096D-40B5-811C-2EDF3BD07E51}" type="slidenum">
              <a:rPr lang="en-US" smtClean="0"/>
              <a:t>‹#›</a:t>
            </a:fld>
            <a:endParaRPr lang="en-US"/>
          </a:p>
        </p:txBody>
      </p:sp>
    </p:spTree>
    <p:extLst>
      <p:ext uri="{BB962C8B-B14F-4D97-AF65-F5344CB8AC3E}">
        <p14:creationId xmlns:p14="http://schemas.microsoft.com/office/powerpoint/2010/main" val="3272768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B3266E-5EA3-4355-B801-821C359FC9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3ED792-E12B-4DBD-9DAA-E0F3075194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7361D8-BBBB-4EEC-A297-74E712B93A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02BC85-51BF-4F57-BB29-E8419FEAB58A}" type="datetime1">
              <a:rPr lang="en-US" smtClean="0"/>
              <a:t>6/22/2022</a:t>
            </a:fld>
            <a:endParaRPr lang="en-US"/>
          </a:p>
        </p:txBody>
      </p:sp>
      <p:sp>
        <p:nvSpPr>
          <p:cNvPr id="5" name="Footer Placeholder 4">
            <a:extLst>
              <a:ext uri="{FF2B5EF4-FFF2-40B4-BE49-F238E27FC236}">
                <a16:creationId xmlns:a16="http://schemas.microsoft.com/office/drawing/2014/main" id="{CF006DBB-7F29-4517-99DB-3E9596C8EDEF}"/>
              </a:ext>
            </a:extLst>
          </p:cNvPr>
          <p:cNvSpPr>
            <a:spLocks noGrp="1"/>
          </p:cNvSpPr>
          <p:nvPr>
            <p:ph type="ftr" sz="quarter" idx="3"/>
          </p:nvPr>
        </p:nvSpPr>
        <p:spPr>
          <a:xfrm>
            <a:off x="1533378" y="6356350"/>
            <a:ext cx="9059594" cy="501650"/>
          </a:xfrm>
          <a:prstGeom prst="rect">
            <a:avLst/>
          </a:prstGeom>
        </p:spPr>
        <p:txBody>
          <a:bodyPr vert="horz" lIns="91440" tIns="45720" rIns="91440" bIns="45720" rtlCol="0" anchor="ctr"/>
          <a:lstStyle>
            <a:lvl1pPr algn="ctr">
              <a:defRPr sz="1400">
                <a:solidFill>
                  <a:schemeClr val="tx1"/>
                </a:solidFill>
              </a:defRPr>
            </a:lvl1pPr>
          </a:lstStyle>
          <a:p>
            <a:r>
              <a:rPr lang="en-US" dirty="0"/>
              <a:t>Governor's Office of Small, Minority &amp; Women Business Affairs</a:t>
            </a:r>
            <a:endParaRPr lang="en-US" sz="1400" dirty="0"/>
          </a:p>
        </p:txBody>
      </p:sp>
      <p:sp>
        <p:nvSpPr>
          <p:cNvPr id="6" name="Slide Number Placeholder 5">
            <a:extLst>
              <a:ext uri="{FF2B5EF4-FFF2-40B4-BE49-F238E27FC236}">
                <a16:creationId xmlns:a16="http://schemas.microsoft.com/office/drawing/2014/main" id="{DBBC3BAD-D1C0-4A10-A5F5-5670179160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B64C42-5689-49CB-A460-8802642AE8CB}" type="slidenum">
              <a:rPr lang="en-US" smtClean="0"/>
              <a:t>‹#›</a:t>
            </a:fld>
            <a:endParaRPr lang="en-US"/>
          </a:p>
        </p:txBody>
      </p:sp>
    </p:spTree>
    <p:extLst>
      <p:ext uri="{BB962C8B-B14F-4D97-AF65-F5344CB8AC3E}">
        <p14:creationId xmlns:p14="http://schemas.microsoft.com/office/powerpoint/2010/main" val="2059043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CBF4F7-2C3A-49EC-8F98-E1553B82AE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B49190-F34E-4FCB-B6AE-8A97FF4C02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A373C-F858-4DF3-B74B-2262CA8407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DE3E08-8FBB-4294-A59F-BA9494E1A3D9}" type="datetime1">
              <a:rPr lang="en-US" smtClean="0"/>
              <a:t>6/22/2022</a:t>
            </a:fld>
            <a:endParaRPr lang="en-US"/>
          </a:p>
        </p:txBody>
      </p:sp>
      <p:sp>
        <p:nvSpPr>
          <p:cNvPr id="5" name="Footer Placeholder 4">
            <a:extLst>
              <a:ext uri="{FF2B5EF4-FFF2-40B4-BE49-F238E27FC236}">
                <a16:creationId xmlns:a16="http://schemas.microsoft.com/office/drawing/2014/main" id="{F72CE0C7-4CA8-4008-BA3F-B57E09968C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For Internal Training Purposes Only</a:t>
            </a:r>
          </a:p>
        </p:txBody>
      </p:sp>
      <p:sp>
        <p:nvSpPr>
          <p:cNvPr id="6" name="Slide Number Placeholder 5">
            <a:extLst>
              <a:ext uri="{FF2B5EF4-FFF2-40B4-BE49-F238E27FC236}">
                <a16:creationId xmlns:a16="http://schemas.microsoft.com/office/drawing/2014/main" id="{94533C87-E7AE-4FEC-B362-4624B20D21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C030F3-AF27-4921-B0F4-8B1F55AEDAD5}" type="slidenum">
              <a:rPr lang="en-US" smtClean="0"/>
              <a:t>‹#›</a:t>
            </a:fld>
            <a:endParaRPr lang="en-US"/>
          </a:p>
        </p:txBody>
      </p:sp>
    </p:spTree>
    <p:extLst>
      <p:ext uri="{BB962C8B-B14F-4D97-AF65-F5344CB8AC3E}">
        <p14:creationId xmlns:p14="http://schemas.microsoft.com/office/powerpoint/2010/main" val="14646810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sba.gov/federal-contracting/contracting-guide/size-standard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www.dsd.state.md.us/comar/comarhtml/21/21.11.03.15.ht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hyperlink" Target="https://gomdsmallbiz.maryland.gov/SiteAssets/Pages/Reporting-Tool-MBE/SAMPLE%20FORMS_AttachmentDMBE-Forms-1%20as%20of%202.2021%20AS%20OF%209.15.2021.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microsoft.com/office/2007/relationships/hdphoto" Target="../media/hdphoto3.wdp"/><Relationship Id="rId5" Type="http://schemas.openxmlformats.org/officeDocument/2006/relationships/image" Target="../media/image7.png"/><Relationship Id="rId4" Type="http://schemas.microsoft.com/office/2007/relationships/hdphoto" Target="../media/hdphoto2.wdp"/></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microsoft.com/office/2007/relationships/hdphoto" Target="../media/hdphoto2.wdp"/></Relationships>
</file>

<file path=ppt/slides/_rels/slide58.xml.rels><?xml version="1.0" encoding="UTF-8" standalone="yes"?>
<Relationships xmlns="http://schemas.openxmlformats.org/package/2006/relationships"><Relationship Id="rId3" Type="http://schemas.openxmlformats.org/officeDocument/2006/relationships/hyperlink" Target="mailto:Nichelle.johnson1@Maryland.gov" TargetMode="External"/><Relationship Id="rId2" Type="http://schemas.openxmlformats.org/officeDocument/2006/relationships/image" Target="../media/image34.jpeg"/><Relationship Id="rId1" Type="http://schemas.openxmlformats.org/officeDocument/2006/relationships/slideLayout" Target="../slideLayouts/slideLayout24.xml"/><Relationship Id="rId5" Type="http://schemas.openxmlformats.org/officeDocument/2006/relationships/image" Target="../media/image35.png"/><Relationship Id="rId4" Type="http://schemas.openxmlformats.org/officeDocument/2006/relationships/hyperlink" Target="mailto:Karen.reyes@maryland.gov"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procurement.maryland.gov/rf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hyperlink" Target="https://marylandmdbe.mdbecert.com/"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 name="Rectangle 111">
            <a:extLst>
              <a:ext uri="{FF2B5EF4-FFF2-40B4-BE49-F238E27FC236}">
                <a16:creationId xmlns:a16="http://schemas.microsoft.com/office/drawing/2014/main" id="{D1520B01-A2E4-41C2-8A8F-7683F2508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A3DC36-6942-E095-0A69-EF43D487894A}"/>
              </a:ext>
            </a:extLst>
          </p:cNvPr>
          <p:cNvSpPr>
            <a:spLocks noGrp="1"/>
          </p:cNvSpPr>
          <p:nvPr>
            <p:ph type="ctrTitle"/>
          </p:nvPr>
        </p:nvSpPr>
        <p:spPr>
          <a:xfrm>
            <a:off x="3805749" y="-7"/>
            <a:ext cx="4580502" cy="3114698"/>
          </a:xfrm>
        </p:spPr>
        <p:txBody>
          <a:bodyPr>
            <a:normAutofit/>
          </a:bodyPr>
          <a:lstStyle/>
          <a:p>
            <a:r>
              <a:rPr lang="en-US" sz="6500" b="1" dirty="0">
                <a:solidFill>
                  <a:schemeClr val="bg1"/>
                </a:solidFill>
                <a:effectLst>
                  <a:outerShdw blurRad="38100" dist="38100" dir="2700000" algn="tl">
                    <a:srgbClr val="000000">
                      <a:alpha val="43137"/>
                    </a:srgbClr>
                  </a:outerShdw>
                </a:effectLst>
              </a:rPr>
              <a:t>MBE Forms Training</a:t>
            </a:r>
          </a:p>
        </p:txBody>
      </p:sp>
      <p:sp>
        <p:nvSpPr>
          <p:cNvPr id="3" name="Subtitle 2">
            <a:extLst>
              <a:ext uri="{FF2B5EF4-FFF2-40B4-BE49-F238E27FC236}">
                <a16:creationId xmlns:a16="http://schemas.microsoft.com/office/drawing/2014/main" id="{75D5C1A2-7D4F-7DDB-8310-C206AB8AC217}"/>
              </a:ext>
            </a:extLst>
          </p:cNvPr>
          <p:cNvSpPr>
            <a:spLocks noGrp="1"/>
          </p:cNvSpPr>
          <p:nvPr>
            <p:ph type="subTitle" idx="1"/>
          </p:nvPr>
        </p:nvSpPr>
        <p:spPr>
          <a:xfrm>
            <a:off x="4087641" y="3914796"/>
            <a:ext cx="4016718" cy="1671616"/>
          </a:xfrm>
        </p:spPr>
        <p:txBody>
          <a:bodyPr>
            <a:normAutofit/>
          </a:bodyPr>
          <a:lstStyle/>
          <a:p>
            <a:r>
              <a:rPr lang="en-US" sz="2800" dirty="0">
                <a:solidFill>
                  <a:schemeClr val="bg1"/>
                </a:solidFill>
                <a:effectLst>
                  <a:outerShdw blurRad="38100" dist="38100" dir="2700000" algn="tl">
                    <a:srgbClr val="000000">
                      <a:alpha val="43137"/>
                    </a:srgbClr>
                  </a:outerShdw>
                </a:effectLst>
              </a:rPr>
              <a:t>Presented by the Governor’s Office of Small, Minority &amp; Women Business Affairs</a:t>
            </a:r>
          </a:p>
        </p:txBody>
      </p:sp>
      <p:grpSp>
        <p:nvGrpSpPr>
          <p:cNvPr id="114" name="Group 113">
            <a:extLst>
              <a:ext uri="{FF2B5EF4-FFF2-40B4-BE49-F238E27FC236}">
                <a16:creationId xmlns:a16="http://schemas.microsoft.com/office/drawing/2014/main" id="{1F634C0A-A487-42AF-8DFD-4DAD62FE92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087640" cy="6858000"/>
            <a:chOff x="1" y="0"/>
            <a:chExt cx="4087640" cy="6858000"/>
          </a:xfrm>
          <a:effectLst>
            <a:outerShdw blurRad="381000" dist="152400" algn="ctr" rotWithShape="0">
              <a:srgbClr val="000000">
                <a:alpha val="10000"/>
              </a:srgbClr>
            </a:outerShdw>
          </a:effectLst>
        </p:grpSpPr>
        <p:sp>
          <p:nvSpPr>
            <p:cNvPr id="115" name="Freeform: Shape 114">
              <a:extLst>
                <a:ext uri="{FF2B5EF4-FFF2-40B4-BE49-F238E27FC236}">
                  <a16:creationId xmlns:a16="http://schemas.microsoft.com/office/drawing/2014/main" id="{7412B137-E115-42F2-8CF9-67E40B5D2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0779E94B-3A8C-4695-9DA1-2EDEFB170B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5" name="Picture 4">
            <a:extLst>
              <a:ext uri="{FF2B5EF4-FFF2-40B4-BE49-F238E27FC236}">
                <a16:creationId xmlns:a16="http://schemas.microsoft.com/office/drawing/2014/main" id="{06A4F33C-D0C2-4436-3347-66ECE5A6D4F5}"/>
              </a:ext>
            </a:extLst>
          </p:cNvPr>
          <p:cNvPicPr>
            <a:picLocks noChangeAspect="1"/>
          </p:cNvPicPr>
          <p:nvPr/>
        </p:nvPicPr>
        <p:blipFill rotWithShape="1">
          <a:blip r:embed="rId2">
            <a:extLst>
              <a:ext uri="{28A0092B-C50C-407E-A947-70E740481C1C}">
                <a14:useLocalDpi xmlns:a14="http://schemas.microsoft.com/office/drawing/2010/main" val="0"/>
              </a:ext>
            </a:extLst>
          </a:blip>
          <a:srcRect l="42070" t="16795" r="25276"/>
          <a:stretch/>
        </p:blipFill>
        <p:spPr>
          <a:xfrm>
            <a:off x="20" y="10"/>
            <a:ext cx="3910064" cy="6857990"/>
          </a:xfrm>
          <a:custGeom>
            <a:avLst/>
            <a:gdLst/>
            <a:ahLst/>
            <a:cxnLst/>
            <a:rect l="l" t="t" r="r" b="b"/>
            <a:pathLst>
              <a:path w="3910084" h="6858000">
                <a:moveTo>
                  <a:pt x="0" y="0"/>
                </a:moveTo>
                <a:lnTo>
                  <a:pt x="2996382" y="0"/>
                </a:lnTo>
                <a:lnTo>
                  <a:pt x="3563333" y="1750276"/>
                </a:lnTo>
                <a:lnTo>
                  <a:pt x="3910084" y="6054385"/>
                </a:lnTo>
                <a:lnTo>
                  <a:pt x="3791309" y="6858000"/>
                </a:lnTo>
                <a:lnTo>
                  <a:pt x="0" y="6858000"/>
                </a:lnTo>
                <a:close/>
              </a:path>
            </a:pathLst>
          </a:custGeom>
        </p:spPr>
      </p:pic>
      <p:grpSp>
        <p:nvGrpSpPr>
          <p:cNvPr id="118" name="Group 117">
            <a:extLst>
              <a:ext uri="{FF2B5EF4-FFF2-40B4-BE49-F238E27FC236}">
                <a16:creationId xmlns:a16="http://schemas.microsoft.com/office/drawing/2014/main" id="{066EE5A2-0D35-4D6A-A5C7-1CA91F740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8589" y="0"/>
            <a:ext cx="1339053" cy="6858000"/>
            <a:chOff x="2661507" y="0"/>
            <a:chExt cx="1339053" cy="6858000"/>
          </a:xfrm>
        </p:grpSpPr>
        <p:sp>
          <p:nvSpPr>
            <p:cNvPr id="119" name="Freeform: Shape 118">
              <a:extLst>
                <a:ext uri="{FF2B5EF4-FFF2-40B4-BE49-F238E27FC236}">
                  <a16:creationId xmlns:a16="http://schemas.microsoft.com/office/drawing/2014/main" id="{4DFBB771-C61C-4F38-ABBB-98A2D8476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0" name="Freeform: Shape 119">
              <a:extLst>
                <a:ext uri="{FF2B5EF4-FFF2-40B4-BE49-F238E27FC236}">
                  <a16:creationId xmlns:a16="http://schemas.microsoft.com/office/drawing/2014/main" id="{A2432BD6-3DCC-4397-BD7F-3FE84F321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AA1647-0DA6-4A17-B3E1-95D61BD54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60" y="0"/>
            <a:ext cx="4087640" cy="6858000"/>
            <a:chOff x="1" y="0"/>
            <a:chExt cx="4087640" cy="6858000"/>
          </a:xfrm>
          <a:effectLst>
            <a:outerShdw blurRad="381000" dist="152400" algn="ctr" rotWithShape="0">
              <a:srgbClr val="000000">
                <a:alpha val="10000"/>
              </a:srgbClr>
            </a:outerShdw>
          </a:effectLst>
        </p:grpSpPr>
        <p:sp>
          <p:nvSpPr>
            <p:cNvPr id="123" name="Freeform: Shape 122">
              <a:extLst>
                <a:ext uri="{FF2B5EF4-FFF2-40B4-BE49-F238E27FC236}">
                  <a16:creationId xmlns:a16="http://schemas.microsoft.com/office/drawing/2014/main" id="{1F1D8352-2F00-4057-8781-E455C455B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3BE70D92-7E07-4A6F-BD82-729F71C26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35" name="Content Placeholder 9">
            <a:extLst>
              <a:ext uri="{FF2B5EF4-FFF2-40B4-BE49-F238E27FC236}">
                <a16:creationId xmlns:a16="http://schemas.microsoft.com/office/drawing/2014/main" id="{1C0BE052-ABD2-F51E-1217-84C33F656515}"/>
              </a:ext>
            </a:extLst>
          </p:cNvPr>
          <p:cNvPicPr>
            <a:picLocks noChangeAspect="1"/>
          </p:cNvPicPr>
          <p:nvPr/>
        </p:nvPicPr>
        <p:blipFill rotWithShape="1">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l="17178" r="11996"/>
          <a:stretch/>
        </p:blipFill>
        <p:spPr>
          <a:xfrm>
            <a:off x="8281916" y="1"/>
            <a:ext cx="3910084" cy="6858000"/>
          </a:xfrm>
          <a:custGeom>
            <a:avLst/>
            <a:gdLst/>
            <a:ahLst/>
            <a:cxnLst/>
            <a:rect l="l" t="t" r="r" b="b"/>
            <a:pathLst>
              <a:path w="3910084" h="6858000">
                <a:moveTo>
                  <a:pt x="118775" y="0"/>
                </a:moveTo>
                <a:lnTo>
                  <a:pt x="3910084" y="0"/>
                </a:lnTo>
                <a:lnTo>
                  <a:pt x="3910084" y="6858000"/>
                </a:lnTo>
                <a:lnTo>
                  <a:pt x="913702" y="6858000"/>
                </a:lnTo>
                <a:lnTo>
                  <a:pt x="346751" y="5107724"/>
                </a:lnTo>
                <a:lnTo>
                  <a:pt x="0" y="803615"/>
                </a:lnTo>
                <a:close/>
              </a:path>
            </a:pathLst>
          </a:custGeom>
        </p:spPr>
      </p:pic>
      <p:grpSp>
        <p:nvGrpSpPr>
          <p:cNvPr id="126" name="Group 125">
            <a:extLst>
              <a:ext uri="{FF2B5EF4-FFF2-40B4-BE49-F238E27FC236}">
                <a16:creationId xmlns:a16="http://schemas.microsoft.com/office/drawing/2014/main" id="{08D20F07-CD49-4F17-BC00-9429DA80C5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59" y="-2"/>
            <a:ext cx="1339053" cy="6858000"/>
            <a:chOff x="2661507" y="0"/>
            <a:chExt cx="1339053" cy="6858000"/>
          </a:xfrm>
          <a:effectLst>
            <a:outerShdw blurRad="381000" dist="152400" dir="10800000" algn="r" rotWithShape="0">
              <a:prstClr val="black">
                <a:alpha val="10000"/>
              </a:prstClr>
            </a:outerShdw>
          </a:effectLst>
        </p:grpSpPr>
        <p:sp>
          <p:nvSpPr>
            <p:cNvPr id="127" name="Freeform: Shape 126">
              <a:extLst>
                <a:ext uri="{FF2B5EF4-FFF2-40B4-BE49-F238E27FC236}">
                  <a16:creationId xmlns:a16="http://schemas.microsoft.com/office/drawing/2014/main" id="{11F66703-4D0D-42DF-8150-991FE9F86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8" name="Freeform: Shape 127">
              <a:extLst>
                <a:ext uri="{FF2B5EF4-FFF2-40B4-BE49-F238E27FC236}">
                  <a16:creationId xmlns:a16="http://schemas.microsoft.com/office/drawing/2014/main" id="{E96840F9-95E6-4C98-BFE4-21B5954236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33" name="Picture 15">
            <a:extLst>
              <a:ext uri="{FF2B5EF4-FFF2-40B4-BE49-F238E27FC236}">
                <a16:creationId xmlns:a16="http://schemas.microsoft.com/office/drawing/2014/main" id="{B8DADF9D-9349-AD78-E212-EF88E1A959F6}"/>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67769" y="4968928"/>
            <a:ext cx="1650345" cy="170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7831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71834E60-AD28-4976-90EE-9B378D0532A1}"/>
              </a:ext>
            </a:extLst>
          </p:cNvPr>
          <p:cNvSpPr>
            <a:spLocks noGrp="1"/>
          </p:cNvSpPr>
          <p:nvPr>
            <p:ph type="title"/>
          </p:nvPr>
        </p:nvSpPr>
        <p:spPr>
          <a:xfrm>
            <a:off x="838200" y="365125"/>
            <a:ext cx="8880231" cy="1325563"/>
          </a:xfrm>
        </p:spPr>
        <p:txBody>
          <a:bodyPr/>
          <a:lstStyle/>
          <a:p>
            <a:r>
              <a:rPr lang="en-US" dirty="0"/>
              <a:t>Form Requirements</a:t>
            </a:r>
            <a:endParaRPr lang="en-US" altLang="en-US" b="1" dirty="0"/>
          </a:p>
        </p:txBody>
      </p:sp>
      <p:sp>
        <p:nvSpPr>
          <p:cNvPr id="3" name="Content Placeholder 2">
            <a:extLst>
              <a:ext uri="{FF2B5EF4-FFF2-40B4-BE49-F238E27FC236}">
                <a16:creationId xmlns:a16="http://schemas.microsoft.com/office/drawing/2014/main" id="{7625B32F-028A-40BA-8CC6-5CF654B47799}"/>
              </a:ext>
            </a:extLst>
          </p:cNvPr>
          <p:cNvSpPr>
            <a:spLocks noGrp="1"/>
          </p:cNvSpPr>
          <p:nvPr>
            <p:ph idx="1"/>
          </p:nvPr>
        </p:nvSpPr>
        <p:spPr>
          <a:xfrm>
            <a:off x="838200" y="1690688"/>
            <a:ext cx="10515600" cy="4408487"/>
          </a:xfrm>
        </p:spPr>
        <p:txBody>
          <a:bodyPr rtlCol="0">
            <a:normAutofit lnSpcReduction="10000"/>
          </a:bodyPr>
          <a:lstStyle/>
          <a:p>
            <a:pPr fontAlgn="auto">
              <a:lnSpc>
                <a:spcPct val="120000"/>
              </a:lnSpc>
              <a:spcAft>
                <a:spcPts val="0"/>
              </a:spcAft>
              <a:defRPr/>
            </a:pPr>
            <a:r>
              <a:rPr lang="en-US" sz="3200" dirty="0"/>
              <a:t>Prime Contractors who are also MBE firms can self-perform 50% of the Overall MBE goal, and 100% of one subgoal [COMAR 21.11.03.12-1D]</a:t>
            </a:r>
          </a:p>
          <a:p>
            <a:pPr fontAlgn="auto">
              <a:lnSpc>
                <a:spcPct val="120000"/>
              </a:lnSpc>
              <a:spcAft>
                <a:spcPts val="0"/>
              </a:spcAft>
              <a:defRPr/>
            </a:pPr>
            <a:r>
              <a:rPr lang="en-US" sz="3200" dirty="0"/>
              <a:t>When an MBE prime indicates their intent to self-perform a portion of subcontract goal(s):</a:t>
            </a:r>
          </a:p>
          <a:p>
            <a:pPr lvl="1" fontAlgn="auto">
              <a:lnSpc>
                <a:spcPct val="120000"/>
              </a:lnSpc>
              <a:spcAft>
                <a:spcPts val="0"/>
              </a:spcAft>
              <a:defRPr/>
            </a:pPr>
            <a:r>
              <a:rPr lang="en-US" sz="2800" dirty="0"/>
              <a:t>Work to be self-performed must be covered by at least one of the MBE’s NAICS  codes for which they are certified for in the MBE Directory</a:t>
            </a:r>
          </a:p>
          <a:p>
            <a:pPr fontAlgn="auto">
              <a:spcAft>
                <a:spcPts val="0"/>
              </a:spcAft>
              <a:defRPr/>
            </a:pPr>
            <a:endParaRPr lang="en-US" dirty="0"/>
          </a:p>
        </p:txBody>
      </p:sp>
      <p:sp>
        <p:nvSpPr>
          <p:cNvPr id="4" name="Footer Placeholder 3">
            <a:extLst>
              <a:ext uri="{FF2B5EF4-FFF2-40B4-BE49-F238E27FC236}">
                <a16:creationId xmlns:a16="http://schemas.microsoft.com/office/drawing/2014/main" id="{8E98CD36-CA07-40C1-9A29-7D9355C93F96}"/>
              </a:ext>
            </a:extLst>
          </p:cNvPr>
          <p:cNvSpPr>
            <a:spLocks noGrp="1"/>
          </p:cNvSpPr>
          <p:nvPr>
            <p:ph type="ftr" sz="quarter" idx="11"/>
          </p:nvPr>
        </p:nvSpPr>
        <p:spPr/>
        <p:txBody>
          <a:bodyPr/>
          <a:lstStyle/>
          <a:p>
            <a:pPr>
              <a:defRPr/>
            </a:pPr>
            <a:r>
              <a:rPr lang="en-US"/>
              <a:t>For Internal Training Purposes Only</a:t>
            </a:r>
          </a:p>
        </p:txBody>
      </p:sp>
      <p:sp>
        <p:nvSpPr>
          <p:cNvPr id="39941" name="TextBox 6">
            <a:extLst>
              <a:ext uri="{FF2B5EF4-FFF2-40B4-BE49-F238E27FC236}">
                <a16:creationId xmlns:a16="http://schemas.microsoft.com/office/drawing/2014/main" id="{2D327AE4-BD34-4E09-956A-7AC0C9B9CEF4}"/>
              </a:ext>
            </a:extLst>
          </p:cNvPr>
          <p:cNvSpPr txBox="1">
            <a:spLocks noChangeArrowheads="1"/>
          </p:cNvSpPr>
          <p:nvPr/>
        </p:nvSpPr>
        <p:spPr bwMode="auto">
          <a:xfrm>
            <a:off x="6583363" y="6003925"/>
            <a:ext cx="4306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Narrow" panose="020B0606020202030204" pitchFamily="34" charset="0"/>
              </a:rPr>
              <a:t>Governor’s Office of Small, Minority &amp; Women Business Affairs</a:t>
            </a:r>
          </a:p>
        </p:txBody>
      </p:sp>
      <p:sp>
        <p:nvSpPr>
          <p:cNvPr id="7" name="Title 1">
            <a:extLst>
              <a:ext uri="{FF2B5EF4-FFF2-40B4-BE49-F238E27FC236}">
                <a16:creationId xmlns:a16="http://schemas.microsoft.com/office/drawing/2014/main" id="{430957FF-4499-0CD9-025C-24AC50168F8F}"/>
              </a:ext>
            </a:extLst>
          </p:cNvPr>
          <p:cNvSpPr txBox="1">
            <a:spLocks/>
          </p:cNvSpPr>
          <p:nvPr/>
        </p:nvSpPr>
        <p:spPr>
          <a:xfrm>
            <a:off x="838200" y="365125"/>
            <a:ext cx="10515600" cy="10843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Form Requirements – MBE Primes</a:t>
            </a:r>
          </a:p>
        </p:txBody>
      </p:sp>
      <p:pic>
        <p:nvPicPr>
          <p:cNvPr id="8" name="Picture 7" descr="A red and yellow flag&#10;&#10;Description automatically generated with low confidence">
            <a:extLst>
              <a:ext uri="{FF2B5EF4-FFF2-40B4-BE49-F238E27FC236}">
                <a16:creationId xmlns:a16="http://schemas.microsoft.com/office/drawing/2014/main" id="{861862A3-177B-9120-C5C6-3FC9994EC43F}"/>
              </a:ext>
            </a:extLst>
          </p:cNvPr>
          <p:cNvPicPr>
            <a:picLocks noChangeAspect="1"/>
          </p:cNvPicPr>
          <p:nvPr/>
        </p:nvPicPr>
        <p:blipFill rotWithShape="1">
          <a:blip r:embed="rId3">
            <a:extLst>
              <a:ext uri="{28A0092B-C50C-407E-A947-70E740481C1C}">
                <a14:useLocalDpi xmlns:a14="http://schemas.microsoft.com/office/drawing/2010/main" val="0"/>
              </a:ext>
            </a:extLst>
          </a:blip>
          <a:srcRect r="93218"/>
          <a:stretch/>
        </p:blipFill>
        <p:spPr>
          <a:xfrm>
            <a:off x="-1" y="-1"/>
            <a:ext cx="838201" cy="6951785"/>
          </a:xfrm>
          <a:prstGeom prst="rect">
            <a:avLst/>
          </a:prstGeom>
        </p:spPr>
      </p:pic>
    </p:spTree>
    <p:extLst>
      <p:ext uri="{BB962C8B-B14F-4D97-AF65-F5344CB8AC3E}">
        <p14:creationId xmlns:p14="http://schemas.microsoft.com/office/powerpoint/2010/main" val="113013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81F77B5B-CF84-4936-AD23-01054407FA59}"/>
              </a:ext>
            </a:extLst>
          </p:cNvPr>
          <p:cNvSpPr>
            <a:spLocks noGrp="1"/>
          </p:cNvSpPr>
          <p:nvPr>
            <p:ph type="title"/>
          </p:nvPr>
        </p:nvSpPr>
        <p:spPr/>
        <p:txBody>
          <a:bodyPr/>
          <a:lstStyle/>
          <a:p>
            <a:r>
              <a:rPr lang="en-US" altLang="en-US"/>
              <a:t>The 60% Rule</a:t>
            </a:r>
          </a:p>
        </p:txBody>
      </p:sp>
      <p:sp>
        <p:nvSpPr>
          <p:cNvPr id="27651" name="Content Placeholder 2">
            <a:extLst>
              <a:ext uri="{FF2B5EF4-FFF2-40B4-BE49-F238E27FC236}">
                <a16:creationId xmlns:a16="http://schemas.microsoft.com/office/drawing/2014/main" id="{24724734-EA0E-43AE-9A5E-476E4639AA67}"/>
              </a:ext>
            </a:extLst>
          </p:cNvPr>
          <p:cNvSpPr>
            <a:spLocks noGrp="1"/>
          </p:cNvSpPr>
          <p:nvPr>
            <p:ph idx="1"/>
          </p:nvPr>
        </p:nvSpPr>
        <p:spPr/>
        <p:txBody>
          <a:bodyPr>
            <a:normAutofit fontScale="92500" lnSpcReduction="10000"/>
          </a:bodyPr>
          <a:lstStyle/>
          <a:p>
            <a:r>
              <a:rPr lang="en-US" altLang="en-US" sz="3200" b="1" dirty="0">
                <a:solidFill>
                  <a:srgbClr val="C00000"/>
                </a:solidFill>
                <a:effectLst>
                  <a:outerShdw blurRad="38100" dist="38100" dir="2700000" algn="tl">
                    <a:srgbClr val="000000">
                      <a:alpha val="43137"/>
                    </a:srgbClr>
                  </a:outerShdw>
                </a:effectLst>
              </a:rPr>
              <a:t>THE RATIONAL</a:t>
            </a:r>
          </a:p>
          <a:p>
            <a:pPr lvl="1"/>
            <a:r>
              <a:rPr lang="en-US" altLang="en-US" sz="2800" dirty="0"/>
              <a:t>In a narrowly tailored program, it is important that MBE credit be awarded only for work actually being performed by the MBEs themselves and that minority firms are actually getting the benefit </a:t>
            </a:r>
          </a:p>
          <a:p>
            <a:pPr marL="457200" lvl="1" indent="0">
              <a:buNone/>
            </a:pPr>
            <a:endParaRPr lang="en-US" altLang="en-US" sz="2800" dirty="0"/>
          </a:p>
          <a:p>
            <a:r>
              <a:rPr lang="en-US" altLang="en-US" sz="3200" b="1" dirty="0">
                <a:solidFill>
                  <a:srgbClr val="C00000"/>
                </a:solidFill>
                <a:effectLst>
                  <a:outerShdw blurRad="38100" dist="38100" dir="2700000" algn="tl">
                    <a:srgbClr val="000000">
                      <a:alpha val="43137"/>
                    </a:srgbClr>
                  </a:outerShdw>
                </a:effectLst>
              </a:rPr>
              <a:t>THE RULES</a:t>
            </a:r>
          </a:p>
          <a:p>
            <a:pPr lvl="1"/>
            <a:r>
              <a:rPr lang="en-US" altLang="en-US" sz="2800" dirty="0"/>
              <a:t>MBE firms named on contracts must serve a commercially useful function</a:t>
            </a:r>
          </a:p>
          <a:p>
            <a:pPr lvl="1"/>
            <a:endParaRPr lang="en-US" altLang="en-US" sz="2800" dirty="0"/>
          </a:p>
          <a:p>
            <a:pPr lvl="1"/>
            <a:r>
              <a:rPr lang="en-US" altLang="en-US" sz="2800" dirty="0"/>
              <a:t>MBE firms identified as Regular Dealers/Wholesalers or Brokers must be counted as outline in COMAR 21.11.03.12-1E</a:t>
            </a:r>
          </a:p>
          <a:p>
            <a:pPr lvl="1"/>
            <a:endParaRPr lang="en-US" altLang="en-US" dirty="0"/>
          </a:p>
          <a:p>
            <a:pPr lvl="1"/>
            <a:endParaRPr lang="en-US" altLang="en-US" dirty="0"/>
          </a:p>
        </p:txBody>
      </p:sp>
      <p:sp>
        <p:nvSpPr>
          <p:cNvPr id="4" name="Footer Placeholder 3">
            <a:extLst>
              <a:ext uri="{FF2B5EF4-FFF2-40B4-BE49-F238E27FC236}">
                <a16:creationId xmlns:a16="http://schemas.microsoft.com/office/drawing/2014/main" id="{8F1B7CC3-D128-4E4C-8377-A73005AC7DCD}"/>
              </a:ext>
            </a:extLst>
          </p:cNvPr>
          <p:cNvSpPr>
            <a:spLocks noGrp="1"/>
          </p:cNvSpPr>
          <p:nvPr>
            <p:ph type="ftr" sz="quarter" idx="11"/>
          </p:nvPr>
        </p:nvSpPr>
        <p:spPr/>
        <p:txBody>
          <a:bodyPr/>
          <a:lstStyle/>
          <a:p>
            <a:pPr>
              <a:defRPr/>
            </a:pPr>
            <a:r>
              <a:rPr lang="en-US"/>
              <a:t>For Internal Training Purposes Only</a:t>
            </a:r>
          </a:p>
        </p:txBody>
      </p:sp>
      <p:sp>
        <p:nvSpPr>
          <p:cNvPr id="27653" name="TextBox 6">
            <a:extLst>
              <a:ext uri="{FF2B5EF4-FFF2-40B4-BE49-F238E27FC236}">
                <a16:creationId xmlns:a16="http://schemas.microsoft.com/office/drawing/2014/main" id="{840A9580-087F-4D1F-B213-8E7BDD217F75}"/>
              </a:ext>
            </a:extLst>
          </p:cNvPr>
          <p:cNvSpPr txBox="1">
            <a:spLocks noChangeArrowheads="1"/>
          </p:cNvSpPr>
          <p:nvPr/>
        </p:nvSpPr>
        <p:spPr bwMode="auto">
          <a:xfrm>
            <a:off x="6583363" y="6003925"/>
            <a:ext cx="4306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Narrow" panose="020B0606020202030204" pitchFamily="34" charset="0"/>
              </a:rPr>
              <a:t>Governor’s Office of Small, Minority &amp; Women Business Affairs</a:t>
            </a:r>
          </a:p>
        </p:txBody>
      </p:sp>
      <p:pic>
        <p:nvPicPr>
          <p:cNvPr id="27654" name="Picture 5">
            <a:extLst>
              <a:ext uri="{FF2B5EF4-FFF2-40B4-BE49-F238E27FC236}">
                <a16:creationId xmlns:a16="http://schemas.microsoft.com/office/drawing/2014/main" id="{D1470224-8ED7-4654-901A-28B2CE47E3EE}"/>
              </a:ext>
            </a:extLst>
          </p:cNvPr>
          <p:cNvPicPr>
            <a:picLocks noChangeAspect="1"/>
          </p:cNvPicPr>
          <p:nvPr/>
        </p:nvPicPr>
        <p:blipFill>
          <a:blip r:embed="rId3">
            <a:extLst>
              <a:ext uri="{28A0092B-C50C-407E-A947-70E740481C1C}">
                <a14:useLocalDpi xmlns:a14="http://schemas.microsoft.com/office/drawing/2010/main" val="0"/>
              </a:ext>
            </a:extLst>
          </a:blip>
          <a:srcRect t="71201"/>
          <a:stretch>
            <a:fillRect/>
          </a:stretch>
        </p:blipFill>
        <p:spPr bwMode="auto">
          <a:xfrm>
            <a:off x="338138" y="1300163"/>
            <a:ext cx="115157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3ACB4AD5-D8C4-4C9A-8AD2-7A54769F7686}"/>
              </a:ext>
            </a:extLst>
          </p:cNvPr>
          <p:cNvSpPr>
            <a:spLocks noGrp="1"/>
          </p:cNvSpPr>
          <p:nvPr>
            <p:ph type="title"/>
          </p:nvPr>
        </p:nvSpPr>
        <p:spPr/>
        <p:txBody>
          <a:bodyPr/>
          <a:lstStyle/>
          <a:p>
            <a:r>
              <a:rPr lang="en-US" altLang="en-US"/>
              <a:t>Understanding the 60% Rule</a:t>
            </a:r>
          </a:p>
        </p:txBody>
      </p:sp>
      <p:sp>
        <p:nvSpPr>
          <p:cNvPr id="3" name="Content Placeholder 2">
            <a:extLst>
              <a:ext uri="{FF2B5EF4-FFF2-40B4-BE49-F238E27FC236}">
                <a16:creationId xmlns:a16="http://schemas.microsoft.com/office/drawing/2014/main" id="{B8234EB0-84B5-4FA2-A495-872DFE3EB57B}"/>
              </a:ext>
            </a:extLst>
          </p:cNvPr>
          <p:cNvSpPr>
            <a:spLocks noGrp="1"/>
          </p:cNvSpPr>
          <p:nvPr>
            <p:ph idx="1"/>
          </p:nvPr>
        </p:nvSpPr>
        <p:spPr/>
        <p:txBody>
          <a:bodyPr rtlCol="0">
            <a:normAutofit lnSpcReduction="10000"/>
          </a:bodyPr>
          <a:lstStyle/>
          <a:p>
            <a:pPr marL="342900" indent="-342900" fontAlgn="auto">
              <a:spcAft>
                <a:spcPts val="0"/>
              </a:spcAft>
              <a:defRPr/>
            </a:pPr>
            <a:r>
              <a:rPr lang="en-US" sz="2400" dirty="0"/>
              <a:t>Chapter 438, Laws of Maryland 207 (SB 309)</a:t>
            </a:r>
          </a:p>
          <a:p>
            <a:pPr marL="342900" indent="-342900" fontAlgn="auto">
              <a:spcAft>
                <a:spcPts val="0"/>
              </a:spcAft>
              <a:defRPr/>
            </a:pPr>
            <a:r>
              <a:rPr lang="en-US" sz="2400" dirty="0"/>
              <a:t>Became effective Oct. 1, 2017</a:t>
            </a:r>
          </a:p>
          <a:p>
            <a:pPr marL="342900" indent="-342900" fontAlgn="auto">
              <a:spcAft>
                <a:spcPts val="0"/>
              </a:spcAft>
              <a:defRPr/>
            </a:pPr>
            <a:r>
              <a:rPr lang="en-US" sz="2400" dirty="0"/>
              <a:t>Mirrors Federal DBE rules, which define how work performed by DBE suppliers will be counted towards the overall project goal</a:t>
            </a:r>
          </a:p>
          <a:p>
            <a:pPr marL="342900" indent="-342900" fontAlgn="auto">
              <a:spcAft>
                <a:spcPts val="0"/>
              </a:spcAft>
              <a:defRPr/>
            </a:pPr>
            <a:r>
              <a:rPr lang="en-US" sz="2400" dirty="0"/>
              <a:t>Discusses 3 Supplier Classifications:</a:t>
            </a:r>
          </a:p>
          <a:p>
            <a:pPr marL="800100" lvl="1" indent="-342900" fontAlgn="auto">
              <a:spcAft>
                <a:spcPts val="0"/>
              </a:spcAft>
              <a:defRPr/>
            </a:pPr>
            <a:r>
              <a:rPr lang="en-US" dirty="0"/>
              <a:t>MANUFACTURERS</a:t>
            </a:r>
          </a:p>
          <a:p>
            <a:pPr lvl="1" indent="0" fontAlgn="auto">
              <a:spcAft>
                <a:spcPts val="0"/>
              </a:spcAft>
              <a:buFont typeface="Arial" panose="020B0604020202020204" pitchFamily="34" charset="0"/>
              <a:buNone/>
              <a:defRPr/>
            </a:pPr>
            <a:endParaRPr lang="en-US" dirty="0"/>
          </a:p>
          <a:p>
            <a:pPr marL="800100" lvl="1" indent="-342900" fontAlgn="auto">
              <a:spcAft>
                <a:spcPts val="0"/>
              </a:spcAft>
              <a:defRPr/>
            </a:pPr>
            <a:r>
              <a:rPr lang="en-US" dirty="0"/>
              <a:t>REGULAR DEALERS/ AND OR WHOLESALERS</a:t>
            </a:r>
          </a:p>
          <a:p>
            <a:pPr lvl="2" indent="0" fontAlgn="auto">
              <a:spcAft>
                <a:spcPts val="0"/>
              </a:spcAft>
              <a:buFont typeface="Arial" panose="020B0604020202020204" pitchFamily="34" charset="0"/>
              <a:buNone/>
              <a:defRPr/>
            </a:pPr>
            <a:r>
              <a:rPr lang="en-US" sz="2400" dirty="0"/>
              <a:t>*FURNISH &amp; INSTALL &amp; OTHER SERVICES*</a:t>
            </a:r>
          </a:p>
          <a:p>
            <a:pPr lvl="1" indent="0" fontAlgn="auto">
              <a:spcAft>
                <a:spcPts val="0"/>
              </a:spcAft>
              <a:buFont typeface="Arial" panose="020B0604020202020204" pitchFamily="34" charset="0"/>
              <a:buNone/>
              <a:defRPr/>
            </a:pPr>
            <a:endParaRPr lang="en-US" dirty="0"/>
          </a:p>
          <a:p>
            <a:pPr marL="800100" lvl="1" indent="-342900" fontAlgn="auto">
              <a:spcAft>
                <a:spcPts val="0"/>
              </a:spcAft>
              <a:defRPr/>
            </a:pPr>
            <a:r>
              <a:rPr lang="en-US" dirty="0"/>
              <a:t>BROKERS</a:t>
            </a:r>
          </a:p>
          <a:p>
            <a:pPr marL="800100" lvl="1" indent="-342900" fontAlgn="auto">
              <a:spcAft>
                <a:spcPts val="0"/>
              </a:spcAft>
              <a:defRPr/>
            </a:pPr>
            <a:endParaRPr lang="en-US" dirty="0">
              <a:latin typeface="Garamond"/>
              <a:cs typeface="Garamond"/>
            </a:endParaRPr>
          </a:p>
        </p:txBody>
      </p:sp>
      <p:sp>
        <p:nvSpPr>
          <p:cNvPr id="5" name="Footer Placeholder 3">
            <a:extLst>
              <a:ext uri="{FF2B5EF4-FFF2-40B4-BE49-F238E27FC236}">
                <a16:creationId xmlns:a16="http://schemas.microsoft.com/office/drawing/2014/main" id="{ACD299F0-1C99-4F5B-9D93-5483F51B8296}"/>
              </a:ext>
            </a:extLst>
          </p:cNvPr>
          <p:cNvSpPr>
            <a:spLocks noGrp="1"/>
          </p:cNvSpPr>
          <p:nvPr>
            <p:ph type="ftr" sz="quarter" idx="11"/>
          </p:nvPr>
        </p:nvSpPr>
        <p:spPr/>
        <p:txBody>
          <a:bodyPr/>
          <a:lstStyle/>
          <a:p>
            <a:pPr>
              <a:defRPr/>
            </a:pPr>
            <a:r>
              <a:rPr lang="en-US" dirty="0"/>
              <a:t>For Internal Training Purposes Only</a:t>
            </a:r>
          </a:p>
        </p:txBody>
      </p:sp>
      <p:sp>
        <p:nvSpPr>
          <p:cNvPr id="29701" name="TextBox 5">
            <a:extLst>
              <a:ext uri="{FF2B5EF4-FFF2-40B4-BE49-F238E27FC236}">
                <a16:creationId xmlns:a16="http://schemas.microsoft.com/office/drawing/2014/main" id="{6076DF8F-DE28-4977-9CF0-0BB510DACE71}"/>
              </a:ext>
            </a:extLst>
          </p:cNvPr>
          <p:cNvSpPr txBox="1">
            <a:spLocks noChangeArrowheads="1"/>
          </p:cNvSpPr>
          <p:nvPr/>
        </p:nvSpPr>
        <p:spPr bwMode="auto">
          <a:xfrm>
            <a:off x="6583363" y="6003925"/>
            <a:ext cx="4306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Narrow" panose="020B0606020202030204" pitchFamily="34" charset="0"/>
              </a:rPr>
              <a:t>Governor’s Office of Small, Minority &amp; Women Business Affairs</a:t>
            </a:r>
          </a:p>
        </p:txBody>
      </p:sp>
      <p:pic>
        <p:nvPicPr>
          <p:cNvPr id="29702" name="Picture 3">
            <a:extLst>
              <a:ext uri="{FF2B5EF4-FFF2-40B4-BE49-F238E27FC236}">
                <a16:creationId xmlns:a16="http://schemas.microsoft.com/office/drawing/2014/main" id="{89AB5378-5398-4FEE-A3EB-2732FEA4E1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313" y="1300163"/>
            <a:ext cx="115093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802387BA-B4BD-4A28-91B9-A347A06CFBB5}"/>
              </a:ext>
            </a:extLst>
          </p:cNvPr>
          <p:cNvSpPr>
            <a:spLocks noGrp="1"/>
          </p:cNvSpPr>
          <p:nvPr>
            <p:ph type="title"/>
          </p:nvPr>
        </p:nvSpPr>
        <p:spPr/>
        <p:txBody>
          <a:bodyPr/>
          <a:lstStyle/>
          <a:p>
            <a:r>
              <a:rPr lang="en-US" altLang="en-US"/>
              <a:t>Manufacturers</a:t>
            </a:r>
          </a:p>
        </p:txBody>
      </p:sp>
      <p:sp>
        <p:nvSpPr>
          <p:cNvPr id="3" name="Content Placeholder 2">
            <a:extLst>
              <a:ext uri="{FF2B5EF4-FFF2-40B4-BE49-F238E27FC236}">
                <a16:creationId xmlns:a16="http://schemas.microsoft.com/office/drawing/2014/main" id="{28CB20DC-F534-4A05-8EE8-849232707389}"/>
              </a:ext>
            </a:extLst>
          </p:cNvPr>
          <p:cNvSpPr>
            <a:spLocks noGrp="1"/>
          </p:cNvSpPr>
          <p:nvPr>
            <p:ph idx="1"/>
          </p:nvPr>
        </p:nvSpPr>
        <p:spPr/>
        <p:txBody>
          <a:bodyPr rtlCol="0">
            <a:normAutofit/>
          </a:bodyPr>
          <a:lstStyle/>
          <a:p>
            <a:pPr marL="342900" indent="-342900" fontAlgn="auto">
              <a:spcAft>
                <a:spcPts val="0"/>
              </a:spcAft>
              <a:defRPr/>
            </a:pPr>
            <a:r>
              <a:rPr lang="en-US" dirty="0">
                <a:solidFill>
                  <a:srgbClr val="FF0000"/>
                </a:solidFill>
              </a:rPr>
              <a:t>100% </a:t>
            </a:r>
            <a:r>
              <a:rPr lang="en-US" sz="2400" dirty="0"/>
              <a:t>of materials or supplies obtained from an MBE manufacturer, may be counted toward MBE goal achievement</a:t>
            </a:r>
          </a:p>
          <a:p>
            <a:pPr fontAlgn="auto">
              <a:spcAft>
                <a:spcPts val="0"/>
              </a:spcAft>
              <a:defRPr/>
            </a:pPr>
            <a:endParaRPr lang="en-US" sz="2400" dirty="0"/>
          </a:p>
          <a:p>
            <a:pPr marL="342900" indent="-342900" fontAlgn="auto">
              <a:spcAft>
                <a:spcPts val="0"/>
              </a:spcAft>
              <a:defRPr/>
            </a:pPr>
            <a:r>
              <a:rPr lang="en-US" sz="2400" dirty="0"/>
              <a:t>What is a manufacturer?</a:t>
            </a:r>
          </a:p>
          <a:p>
            <a:pPr marL="800100" lvl="1" indent="-342900" fontAlgn="auto">
              <a:spcAft>
                <a:spcPts val="0"/>
              </a:spcAft>
              <a:defRPr/>
            </a:pPr>
            <a:r>
              <a:rPr lang="en-US" dirty="0"/>
              <a:t>A firm that operates or maintains a factory or establishment that produces, on the premises, the material, supplies, articles or equipment required under the contract</a:t>
            </a:r>
          </a:p>
        </p:txBody>
      </p:sp>
      <p:sp>
        <p:nvSpPr>
          <p:cNvPr id="5" name="Footer Placeholder 3">
            <a:extLst>
              <a:ext uri="{FF2B5EF4-FFF2-40B4-BE49-F238E27FC236}">
                <a16:creationId xmlns:a16="http://schemas.microsoft.com/office/drawing/2014/main" id="{84C15490-887E-4F68-A627-39017ACA3D78}"/>
              </a:ext>
            </a:extLst>
          </p:cNvPr>
          <p:cNvSpPr>
            <a:spLocks noGrp="1"/>
          </p:cNvSpPr>
          <p:nvPr>
            <p:ph type="ftr" sz="quarter" idx="11"/>
          </p:nvPr>
        </p:nvSpPr>
        <p:spPr/>
        <p:txBody>
          <a:bodyPr/>
          <a:lstStyle/>
          <a:p>
            <a:pPr>
              <a:defRPr/>
            </a:pPr>
            <a:r>
              <a:rPr lang="en-US" dirty="0"/>
              <a:t>For Internal Training Purposes Only</a:t>
            </a:r>
          </a:p>
        </p:txBody>
      </p:sp>
      <p:sp>
        <p:nvSpPr>
          <p:cNvPr id="30725" name="TextBox 5">
            <a:extLst>
              <a:ext uri="{FF2B5EF4-FFF2-40B4-BE49-F238E27FC236}">
                <a16:creationId xmlns:a16="http://schemas.microsoft.com/office/drawing/2014/main" id="{57BC35CE-EBCF-4EB6-AC8F-79B069A3D35D}"/>
              </a:ext>
            </a:extLst>
          </p:cNvPr>
          <p:cNvSpPr txBox="1">
            <a:spLocks noChangeArrowheads="1"/>
          </p:cNvSpPr>
          <p:nvPr/>
        </p:nvSpPr>
        <p:spPr bwMode="auto">
          <a:xfrm>
            <a:off x="6583363" y="6003925"/>
            <a:ext cx="4306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Narrow" panose="020B0606020202030204" pitchFamily="34" charset="0"/>
              </a:rPr>
              <a:t>Governor’s Office of Small, Minority &amp; Women Business Affairs</a:t>
            </a:r>
          </a:p>
        </p:txBody>
      </p:sp>
      <p:pic>
        <p:nvPicPr>
          <p:cNvPr id="30726" name="Picture 6">
            <a:extLst>
              <a:ext uri="{FF2B5EF4-FFF2-40B4-BE49-F238E27FC236}">
                <a16:creationId xmlns:a16="http://schemas.microsoft.com/office/drawing/2014/main" id="{82FEA403-4E5F-4139-B824-79A91799A095}"/>
              </a:ext>
            </a:extLst>
          </p:cNvPr>
          <p:cNvPicPr>
            <a:picLocks noChangeAspect="1"/>
          </p:cNvPicPr>
          <p:nvPr/>
        </p:nvPicPr>
        <p:blipFill>
          <a:blip r:embed="rId3">
            <a:extLst>
              <a:ext uri="{28A0092B-C50C-407E-A947-70E740481C1C}">
                <a14:useLocalDpi xmlns:a14="http://schemas.microsoft.com/office/drawing/2010/main" val="0"/>
              </a:ext>
            </a:extLst>
          </a:blip>
          <a:srcRect t="71201"/>
          <a:stretch>
            <a:fillRect/>
          </a:stretch>
        </p:blipFill>
        <p:spPr bwMode="auto">
          <a:xfrm>
            <a:off x="338138" y="1300163"/>
            <a:ext cx="115157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E6BF707C-88ED-44ED-B214-2EF621A3C49E}"/>
              </a:ext>
            </a:extLst>
          </p:cNvPr>
          <p:cNvSpPr>
            <a:spLocks noGrp="1"/>
          </p:cNvSpPr>
          <p:nvPr>
            <p:ph type="title"/>
          </p:nvPr>
        </p:nvSpPr>
        <p:spPr/>
        <p:txBody>
          <a:bodyPr/>
          <a:lstStyle/>
          <a:p>
            <a:r>
              <a:rPr lang="en-US" altLang="en-US"/>
              <a:t>Regular Dealer</a:t>
            </a:r>
          </a:p>
        </p:txBody>
      </p:sp>
      <p:sp>
        <p:nvSpPr>
          <p:cNvPr id="3" name="Content Placeholder 2">
            <a:extLst>
              <a:ext uri="{FF2B5EF4-FFF2-40B4-BE49-F238E27FC236}">
                <a16:creationId xmlns:a16="http://schemas.microsoft.com/office/drawing/2014/main" id="{5D935590-F44B-4C8E-A572-663E96FEE048}"/>
              </a:ext>
            </a:extLst>
          </p:cNvPr>
          <p:cNvSpPr>
            <a:spLocks noGrp="1"/>
          </p:cNvSpPr>
          <p:nvPr>
            <p:ph idx="1"/>
          </p:nvPr>
        </p:nvSpPr>
        <p:spPr/>
        <p:txBody>
          <a:bodyPr rtlCol="0">
            <a:normAutofit/>
          </a:bodyPr>
          <a:lstStyle/>
          <a:p>
            <a:pPr marL="342900" indent="-342900" fontAlgn="auto">
              <a:spcAft>
                <a:spcPts val="0"/>
              </a:spcAft>
              <a:defRPr/>
            </a:pPr>
            <a:r>
              <a:rPr lang="en-US" dirty="0">
                <a:solidFill>
                  <a:srgbClr val="FF0000"/>
                </a:solidFill>
              </a:rPr>
              <a:t>60%</a:t>
            </a:r>
            <a:r>
              <a:rPr lang="en-US" sz="2400" dirty="0"/>
              <a:t> of the material or supplies purchased from a regular dealer count toward the project’s overall MBE goal</a:t>
            </a:r>
          </a:p>
          <a:p>
            <a:pPr fontAlgn="auto">
              <a:spcAft>
                <a:spcPts val="0"/>
              </a:spcAft>
              <a:defRPr/>
            </a:pPr>
            <a:endParaRPr lang="en-US" sz="2400" dirty="0"/>
          </a:p>
          <a:p>
            <a:pPr marL="342900" indent="-342900" fontAlgn="auto">
              <a:spcAft>
                <a:spcPts val="0"/>
              </a:spcAft>
              <a:defRPr/>
            </a:pPr>
            <a:r>
              <a:rPr lang="en-US" sz="2400" dirty="0"/>
              <a:t>What is a regular dealer?</a:t>
            </a:r>
          </a:p>
          <a:p>
            <a:pPr marL="800100" lvl="1" indent="-342900" fontAlgn="auto">
              <a:spcAft>
                <a:spcPts val="0"/>
              </a:spcAft>
              <a:defRPr/>
            </a:pPr>
            <a:r>
              <a:rPr lang="en-US" dirty="0"/>
              <a:t>A firm that owns, operates, or maintains a store, warehouse, or establishment, in which the materials, supplies articles or equipment of the general character described by the specifications and required under the contract are bought, kept in stock, and regularly sold or leased to the public in the usual course of business.</a:t>
            </a:r>
          </a:p>
          <a:p>
            <a:pPr marL="800100" lvl="1" indent="-342900" fontAlgn="auto">
              <a:spcAft>
                <a:spcPts val="0"/>
              </a:spcAft>
              <a:defRPr/>
            </a:pPr>
            <a:endParaRPr lang="en-US" dirty="0">
              <a:latin typeface="Garamond" panose="02020404030301010803" pitchFamily="18" charset="0"/>
            </a:endParaRPr>
          </a:p>
        </p:txBody>
      </p:sp>
      <p:sp>
        <p:nvSpPr>
          <p:cNvPr id="5" name="Footer Placeholder 3">
            <a:extLst>
              <a:ext uri="{FF2B5EF4-FFF2-40B4-BE49-F238E27FC236}">
                <a16:creationId xmlns:a16="http://schemas.microsoft.com/office/drawing/2014/main" id="{58B3ED40-428F-4146-8740-AD3B9D50A025}"/>
              </a:ext>
            </a:extLst>
          </p:cNvPr>
          <p:cNvSpPr>
            <a:spLocks noGrp="1"/>
          </p:cNvSpPr>
          <p:nvPr>
            <p:ph type="ftr" sz="quarter" idx="11"/>
          </p:nvPr>
        </p:nvSpPr>
        <p:spPr/>
        <p:txBody>
          <a:bodyPr/>
          <a:lstStyle/>
          <a:p>
            <a:pPr>
              <a:defRPr/>
            </a:pPr>
            <a:r>
              <a:rPr lang="en-US" dirty="0"/>
              <a:t>For Internal Training Purposes Only</a:t>
            </a:r>
          </a:p>
        </p:txBody>
      </p:sp>
      <p:sp>
        <p:nvSpPr>
          <p:cNvPr id="32773" name="TextBox 5">
            <a:extLst>
              <a:ext uri="{FF2B5EF4-FFF2-40B4-BE49-F238E27FC236}">
                <a16:creationId xmlns:a16="http://schemas.microsoft.com/office/drawing/2014/main" id="{69885503-8124-46C0-B3AE-3AD0E7986E4F}"/>
              </a:ext>
            </a:extLst>
          </p:cNvPr>
          <p:cNvSpPr txBox="1">
            <a:spLocks noChangeArrowheads="1"/>
          </p:cNvSpPr>
          <p:nvPr/>
        </p:nvSpPr>
        <p:spPr bwMode="auto">
          <a:xfrm>
            <a:off x="6583363" y="6003925"/>
            <a:ext cx="4306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Narrow" panose="020B0606020202030204" pitchFamily="34" charset="0"/>
              </a:rPr>
              <a:t>Governor’s Office of Small, Minority &amp; Women Business Affairs</a:t>
            </a:r>
          </a:p>
        </p:txBody>
      </p:sp>
      <p:pic>
        <p:nvPicPr>
          <p:cNvPr id="32774" name="Picture 6">
            <a:extLst>
              <a:ext uri="{FF2B5EF4-FFF2-40B4-BE49-F238E27FC236}">
                <a16:creationId xmlns:a16="http://schemas.microsoft.com/office/drawing/2014/main" id="{2C4B0B38-E9CC-49E9-B648-5C02DEDBA78B}"/>
              </a:ext>
            </a:extLst>
          </p:cNvPr>
          <p:cNvPicPr>
            <a:picLocks noChangeAspect="1"/>
          </p:cNvPicPr>
          <p:nvPr/>
        </p:nvPicPr>
        <p:blipFill>
          <a:blip r:embed="rId3">
            <a:extLst>
              <a:ext uri="{28A0092B-C50C-407E-A947-70E740481C1C}">
                <a14:useLocalDpi xmlns:a14="http://schemas.microsoft.com/office/drawing/2010/main" val="0"/>
              </a:ext>
            </a:extLst>
          </a:blip>
          <a:srcRect t="71201"/>
          <a:stretch>
            <a:fillRect/>
          </a:stretch>
        </p:blipFill>
        <p:spPr bwMode="auto">
          <a:xfrm>
            <a:off x="338138" y="1300163"/>
            <a:ext cx="115157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2074E035-334F-4835-ADEC-C61B3C26094A}"/>
              </a:ext>
            </a:extLst>
          </p:cNvPr>
          <p:cNvSpPr>
            <a:spLocks noGrp="1"/>
          </p:cNvSpPr>
          <p:nvPr>
            <p:ph type="title"/>
          </p:nvPr>
        </p:nvSpPr>
        <p:spPr/>
        <p:txBody>
          <a:bodyPr/>
          <a:lstStyle/>
          <a:p>
            <a:r>
              <a:rPr lang="en-US" altLang="en-US" dirty="0"/>
              <a:t>Furnish &amp; Install or Other Services</a:t>
            </a:r>
          </a:p>
        </p:txBody>
      </p:sp>
      <p:sp>
        <p:nvSpPr>
          <p:cNvPr id="3" name="Content Placeholder 2">
            <a:extLst>
              <a:ext uri="{FF2B5EF4-FFF2-40B4-BE49-F238E27FC236}">
                <a16:creationId xmlns:a16="http://schemas.microsoft.com/office/drawing/2014/main" id="{590F8907-FBFD-499D-9BBA-5E4D24CA2110}"/>
              </a:ext>
            </a:extLst>
          </p:cNvPr>
          <p:cNvSpPr>
            <a:spLocks noGrp="1"/>
          </p:cNvSpPr>
          <p:nvPr>
            <p:ph idx="1"/>
          </p:nvPr>
        </p:nvSpPr>
        <p:spPr/>
        <p:txBody>
          <a:bodyPr rtlCol="0">
            <a:noAutofit/>
          </a:bodyPr>
          <a:lstStyle/>
          <a:p>
            <a:pPr fontAlgn="auto">
              <a:spcAft>
                <a:spcPts val="0"/>
              </a:spcAft>
              <a:defRPr/>
            </a:pPr>
            <a:r>
              <a:rPr lang="en-US" sz="2400" dirty="0"/>
              <a:t>Where an MBE supplier, wholesaler, regular dealer, both provides (i.e., furnishes) AND installs the materials</a:t>
            </a:r>
            <a:r>
              <a:rPr lang="en-US" sz="2400" dirty="0">
                <a:solidFill>
                  <a:srgbClr val="FF0000"/>
                </a:solidFill>
              </a:rPr>
              <a:t>, </a:t>
            </a:r>
            <a:r>
              <a:rPr lang="en-US" dirty="0">
                <a:solidFill>
                  <a:srgbClr val="FF0000"/>
                </a:solidFill>
              </a:rPr>
              <a:t>100%</a:t>
            </a:r>
            <a:r>
              <a:rPr lang="en-US" sz="2400" dirty="0">
                <a:solidFill>
                  <a:srgbClr val="FF0000"/>
                </a:solidFill>
              </a:rPr>
              <a:t> </a:t>
            </a:r>
            <a:r>
              <a:rPr lang="en-US" sz="2400" dirty="0"/>
              <a:t>of the cost of the materials, supplies and labor will count toward the MBE goals.</a:t>
            </a:r>
          </a:p>
          <a:p>
            <a:pPr marL="0" indent="0" fontAlgn="auto">
              <a:spcAft>
                <a:spcPts val="0"/>
              </a:spcAft>
              <a:buFont typeface="Arial" panose="020B0604020202020204" pitchFamily="34" charset="0"/>
              <a:buNone/>
              <a:defRPr/>
            </a:pPr>
            <a:r>
              <a:rPr lang="en-US" sz="2400" dirty="0">
                <a:solidFill>
                  <a:srgbClr val="FF0000"/>
                </a:solidFill>
              </a:rPr>
              <a:t>EXAMPLE</a:t>
            </a:r>
          </a:p>
          <a:p>
            <a:pPr marL="800100" lvl="1" indent="-342900" fontAlgn="auto">
              <a:spcAft>
                <a:spcPts val="0"/>
              </a:spcAft>
              <a:defRPr/>
            </a:pPr>
            <a:r>
              <a:rPr lang="en-US" sz="2000" dirty="0"/>
              <a:t>PAINTER SUPPLIER – a wholesale merchant, who maintains a warehouse where he/she regularly keeps in stock and sells paint to prime contractors.  Only 60% of the spend with this PAINT SUPPLIER can be counted toward the overall goal of the project</a:t>
            </a:r>
          </a:p>
          <a:p>
            <a:pPr marL="800100" lvl="1" indent="-342900" fontAlgn="auto">
              <a:spcAft>
                <a:spcPts val="0"/>
              </a:spcAft>
              <a:defRPr/>
            </a:pPr>
            <a:r>
              <a:rPr lang="en-US" sz="2000" dirty="0"/>
              <a:t>PAINTER that PAINTS- same scenario as above, except the painter, in additional to selling the paint from their warehouse, will be responsible for  doing the actual painting. In this case, we would count 100% of the cost of the material, supplies, and the labor toward the MBE project goal.</a:t>
            </a:r>
          </a:p>
        </p:txBody>
      </p:sp>
      <p:sp>
        <p:nvSpPr>
          <p:cNvPr id="5" name="Footer Placeholder 3">
            <a:extLst>
              <a:ext uri="{FF2B5EF4-FFF2-40B4-BE49-F238E27FC236}">
                <a16:creationId xmlns:a16="http://schemas.microsoft.com/office/drawing/2014/main" id="{93773B34-A100-4891-ADA9-30459BD61CFC}"/>
              </a:ext>
            </a:extLst>
          </p:cNvPr>
          <p:cNvSpPr>
            <a:spLocks noGrp="1"/>
          </p:cNvSpPr>
          <p:nvPr>
            <p:ph type="ftr" sz="quarter" idx="11"/>
          </p:nvPr>
        </p:nvSpPr>
        <p:spPr/>
        <p:txBody>
          <a:bodyPr/>
          <a:lstStyle/>
          <a:p>
            <a:pPr>
              <a:defRPr/>
            </a:pPr>
            <a:r>
              <a:rPr lang="en-US" dirty="0"/>
              <a:t>For Internal Training Purposes Only</a:t>
            </a:r>
          </a:p>
        </p:txBody>
      </p:sp>
      <p:sp>
        <p:nvSpPr>
          <p:cNvPr id="34821" name="TextBox 5">
            <a:extLst>
              <a:ext uri="{FF2B5EF4-FFF2-40B4-BE49-F238E27FC236}">
                <a16:creationId xmlns:a16="http://schemas.microsoft.com/office/drawing/2014/main" id="{D693B199-1DCF-42B9-98DD-886E1450B7EC}"/>
              </a:ext>
            </a:extLst>
          </p:cNvPr>
          <p:cNvSpPr txBox="1">
            <a:spLocks noChangeArrowheads="1"/>
          </p:cNvSpPr>
          <p:nvPr/>
        </p:nvSpPr>
        <p:spPr bwMode="auto">
          <a:xfrm>
            <a:off x="6583363" y="6003925"/>
            <a:ext cx="4306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Narrow" panose="020B0606020202030204" pitchFamily="34" charset="0"/>
              </a:rPr>
              <a:t>Governor’s Office of Small, Minority &amp; Women Business Affairs</a:t>
            </a:r>
          </a:p>
        </p:txBody>
      </p:sp>
      <p:pic>
        <p:nvPicPr>
          <p:cNvPr id="34822" name="Picture 6">
            <a:extLst>
              <a:ext uri="{FF2B5EF4-FFF2-40B4-BE49-F238E27FC236}">
                <a16:creationId xmlns:a16="http://schemas.microsoft.com/office/drawing/2014/main" id="{6E15E69C-A7DC-46EF-8B82-F2CE0E0FB6D7}"/>
              </a:ext>
            </a:extLst>
          </p:cNvPr>
          <p:cNvPicPr>
            <a:picLocks noChangeAspect="1"/>
          </p:cNvPicPr>
          <p:nvPr/>
        </p:nvPicPr>
        <p:blipFill>
          <a:blip r:embed="rId2">
            <a:extLst>
              <a:ext uri="{28A0092B-C50C-407E-A947-70E740481C1C}">
                <a14:useLocalDpi xmlns:a14="http://schemas.microsoft.com/office/drawing/2010/main" val="0"/>
              </a:ext>
            </a:extLst>
          </a:blip>
          <a:srcRect t="71201"/>
          <a:stretch>
            <a:fillRect/>
          </a:stretch>
        </p:blipFill>
        <p:spPr bwMode="auto">
          <a:xfrm>
            <a:off x="338138" y="1300163"/>
            <a:ext cx="115157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866B2DB6-8443-4E9F-89CF-089689788DFB}"/>
              </a:ext>
            </a:extLst>
          </p:cNvPr>
          <p:cNvSpPr>
            <a:spLocks noGrp="1"/>
          </p:cNvSpPr>
          <p:nvPr>
            <p:ph type="title"/>
          </p:nvPr>
        </p:nvSpPr>
        <p:spPr/>
        <p:txBody>
          <a:bodyPr/>
          <a:lstStyle/>
          <a:p>
            <a:r>
              <a:rPr lang="en-US" altLang="en-US"/>
              <a:t>Broker</a:t>
            </a:r>
          </a:p>
        </p:txBody>
      </p:sp>
      <p:sp>
        <p:nvSpPr>
          <p:cNvPr id="3" name="Content Placeholder 2">
            <a:extLst>
              <a:ext uri="{FF2B5EF4-FFF2-40B4-BE49-F238E27FC236}">
                <a16:creationId xmlns:a16="http://schemas.microsoft.com/office/drawing/2014/main" id="{60193FA1-ACF7-419A-ABDA-1B4D3CC22EEE}"/>
              </a:ext>
            </a:extLst>
          </p:cNvPr>
          <p:cNvSpPr>
            <a:spLocks noGrp="1"/>
          </p:cNvSpPr>
          <p:nvPr>
            <p:ph idx="1"/>
          </p:nvPr>
        </p:nvSpPr>
        <p:spPr/>
        <p:txBody>
          <a:bodyPr rtlCol="0">
            <a:normAutofit/>
          </a:bodyPr>
          <a:lstStyle/>
          <a:p>
            <a:pPr marL="342900" indent="-342900" fontAlgn="auto">
              <a:spcAft>
                <a:spcPts val="0"/>
              </a:spcAft>
              <a:defRPr/>
            </a:pPr>
            <a:r>
              <a:rPr lang="en-US" sz="2400" dirty="0"/>
              <a:t>Count the entire amount of:</a:t>
            </a:r>
          </a:p>
          <a:p>
            <a:pPr marL="800100" lvl="1" indent="-342900" fontAlgn="auto">
              <a:spcAft>
                <a:spcPts val="0"/>
              </a:spcAft>
              <a:defRPr/>
            </a:pPr>
            <a:r>
              <a:rPr lang="en-US" dirty="0"/>
              <a:t>fees or commissions charged for assistance in the procurement of the materials and supplies; or</a:t>
            </a:r>
          </a:p>
          <a:p>
            <a:pPr marL="800100" lvl="1" indent="-342900" fontAlgn="auto">
              <a:spcAft>
                <a:spcPts val="0"/>
              </a:spcAft>
              <a:defRPr/>
            </a:pPr>
            <a:r>
              <a:rPr lang="en-US" dirty="0"/>
              <a:t>fees of transportation charges for delivery of materials or supplies required on job site</a:t>
            </a:r>
          </a:p>
          <a:p>
            <a:pPr marL="342900" indent="-342900" fontAlgn="auto">
              <a:spcAft>
                <a:spcPts val="0"/>
              </a:spcAft>
              <a:defRPr/>
            </a:pPr>
            <a:r>
              <a:rPr lang="en-US" sz="2400" dirty="0"/>
              <a:t>Caveat</a:t>
            </a:r>
          </a:p>
          <a:p>
            <a:pPr marL="800100" lvl="1" indent="-342900" fontAlgn="auto">
              <a:spcAft>
                <a:spcPts val="0"/>
              </a:spcAft>
              <a:defRPr/>
            </a:pPr>
            <a:r>
              <a:rPr lang="en-US" dirty="0"/>
              <a:t>Fees must be </a:t>
            </a:r>
            <a:r>
              <a:rPr lang="en-US" dirty="0">
                <a:solidFill>
                  <a:srgbClr val="FF0000"/>
                </a:solidFill>
              </a:rPr>
              <a:t>reasonable and not excessive</a:t>
            </a:r>
            <a:r>
              <a:rPr lang="en-US" dirty="0"/>
              <a:t> as compared with fees customarily allowed for similar services</a:t>
            </a:r>
          </a:p>
          <a:p>
            <a:pPr marL="800100" lvl="1" indent="-342900" fontAlgn="auto">
              <a:spcAft>
                <a:spcPts val="0"/>
              </a:spcAft>
              <a:defRPr/>
            </a:pPr>
            <a:r>
              <a:rPr lang="en-US" dirty="0">
                <a:solidFill>
                  <a:srgbClr val="FF0000"/>
                </a:solidFill>
              </a:rPr>
              <a:t>Do not count </a:t>
            </a:r>
            <a:r>
              <a:rPr lang="en-US" dirty="0"/>
              <a:t>any portion of the </a:t>
            </a:r>
            <a:r>
              <a:rPr lang="en-US" dirty="0">
                <a:solidFill>
                  <a:srgbClr val="FF0000"/>
                </a:solidFill>
              </a:rPr>
              <a:t>cost of materials or supplies </a:t>
            </a:r>
            <a:r>
              <a:rPr lang="en-US" dirty="0"/>
              <a:t>themselves</a:t>
            </a:r>
          </a:p>
          <a:p>
            <a:pPr lvl="1" indent="0" fontAlgn="auto">
              <a:spcAft>
                <a:spcPts val="0"/>
              </a:spcAft>
              <a:buFont typeface="Arial" panose="020B0604020202020204" pitchFamily="34" charset="0"/>
              <a:buNone/>
              <a:defRPr/>
            </a:pPr>
            <a:r>
              <a:rPr lang="en-US" dirty="0"/>
              <a:t> </a:t>
            </a:r>
          </a:p>
          <a:p>
            <a:pPr marL="800100" lvl="1" indent="-342900" fontAlgn="auto">
              <a:spcAft>
                <a:spcPts val="0"/>
              </a:spcAft>
              <a:defRPr/>
            </a:pPr>
            <a:endParaRPr lang="en-US" dirty="0">
              <a:latin typeface="Garamond" panose="02020404030301010803" pitchFamily="18" charset="0"/>
            </a:endParaRPr>
          </a:p>
          <a:p>
            <a:pPr lvl="1" indent="0" fontAlgn="auto">
              <a:spcAft>
                <a:spcPts val="0"/>
              </a:spcAft>
              <a:buFont typeface="Arial" panose="020B0604020202020204" pitchFamily="34" charset="0"/>
              <a:buNone/>
              <a:defRPr/>
            </a:pPr>
            <a:endParaRPr lang="en-US" dirty="0">
              <a:latin typeface="Garamond" panose="02020404030301010803" pitchFamily="18" charset="0"/>
            </a:endParaRPr>
          </a:p>
        </p:txBody>
      </p:sp>
      <p:sp>
        <p:nvSpPr>
          <p:cNvPr id="5" name="Footer Placeholder 3">
            <a:extLst>
              <a:ext uri="{FF2B5EF4-FFF2-40B4-BE49-F238E27FC236}">
                <a16:creationId xmlns:a16="http://schemas.microsoft.com/office/drawing/2014/main" id="{DDF58A2D-6B51-44F7-B3CA-59234FC19E43}"/>
              </a:ext>
            </a:extLst>
          </p:cNvPr>
          <p:cNvSpPr>
            <a:spLocks noGrp="1"/>
          </p:cNvSpPr>
          <p:nvPr>
            <p:ph type="ftr" sz="quarter" idx="11"/>
          </p:nvPr>
        </p:nvSpPr>
        <p:spPr/>
        <p:txBody>
          <a:bodyPr/>
          <a:lstStyle/>
          <a:p>
            <a:pPr>
              <a:defRPr/>
            </a:pPr>
            <a:r>
              <a:rPr lang="en-US" dirty="0"/>
              <a:t>For Internal Training Purposes Only</a:t>
            </a:r>
          </a:p>
        </p:txBody>
      </p:sp>
      <p:sp>
        <p:nvSpPr>
          <p:cNvPr id="35845" name="TextBox 5">
            <a:extLst>
              <a:ext uri="{FF2B5EF4-FFF2-40B4-BE49-F238E27FC236}">
                <a16:creationId xmlns:a16="http://schemas.microsoft.com/office/drawing/2014/main" id="{3230B0AD-CB22-4498-8AA3-A6D3E9514D89}"/>
              </a:ext>
            </a:extLst>
          </p:cNvPr>
          <p:cNvSpPr txBox="1">
            <a:spLocks noChangeArrowheads="1"/>
          </p:cNvSpPr>
          <p:nvPr/>
        </p:nvSpPr>
        <p:spPr bwMode="auto">
          <a:xfrm>
            <a:off x="6583363" y="6003925"/>
            <a:ext cx="4306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Narrow" panose="020B0606020202030204" pitchFamily="34" charset="0"/>
              </a:rPr>
              <a:t>Governor’s Office of Small, Minority &amp; Women Business Affairs</a:t>
            </a:r>
          </a:p>
        </p:txBody>
      </p:sp>
      <p:pic>
        <p:nvPicPr>
          <p:cNvPr id="35846" name="Picture 6">
            <a:extLst>
              <a:ext uri="{FF2B5EF4-FFF2-40B4-BE49-F238E27FC236}">
                <a16:creationId xmlns:a16="http://schemas.microsoft.com/office/drawing/2014/main" id="{296C896C-2634-47DF-B593-065B5394D55C}"/>
              </a:ext>
            </a:extLst>
          </p:cNvPr>
          <p:cNvPicPr>
            <a:picLocks noChangeAspect="1"/>
          </p:cNvPicPr>
          <p:nvPr/>
        </p:nvPicPr>
        <p:blipFill>
          <a:blip r:embed="rId3">
            <a:extLst>
              <a:ext uri="{28A0092B-C50C-407E-A947-70E740481C1C}">
                <a14:useLocalDpi xmlns:a14="http://schemas.microsoft.com/office/drawing/2010/main" val="0"/>
              </a:ext>
            </a:extLst>
          </a:blip>
          <a:srcRect t="71201"/>
          <a:stretch>
            <a:fillRect/>
          </a:stretch>
        </p:blipFill>
        <p:spPr bwMode="auto">
          <a:xfrm>
            <a:off x="338138" y="1300163"/>
            <a:ext cx="115157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ed and yellow flag&#10;&#10;Description automatically generated with low confidence">
            <a:extLst>
              <a:ext uri="{FF2B5EF4-FFF2-40B4-BE49-F238E27FC236}">
                <a16:creationId xmlns:a16="http://schemas.microsoft.com/office/drawing/2014/main" id="{60AC23E6-CB37-1261-F369-C505E33A4F08}"/>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137161" y="-1"/>
            <a:ext cx="12400411" cy="6975231"/>
          </a:xfrm>
          <a:prstGeom prst="rect">
            <a:avLst/>
          </a:prstGeom>
        </p:spPr>
      </p:pic>
      <p:sp>
        <p:nvSpPr>
          <p:cNvPr id="7" name="Rectangle 6">
            <a:extLst>
              <a:ext uri="{FF2B5EF4-FFF2-40B4-BE49-F238E27FC236}">
                <a16:creationId xmlns:a16="http://schemas.microsoft.com/office/drawing/2014/main" id="{6A9C48F5-FB03-F042-01A0-22D3E15DB3E9}"/>
              </a:ext>
            </a:extLst>
          </p:cNvPr>
          <p:cNvSpPr/>
          <p:nvPr/>
        </p:nvSpPr>
        <p:spPr>
          <a:xfrm>
            <a:off x="-137161" y="0"/>
            <a:ext cx="12400411" cy="6975230"/>
          </a:xfrm>
          <a:prstGeom prst="rect">
            <a:avLst/>
          </a:prstGeom>
          <a:gradFill flip="none" rotWithShape="1">
            <a:gsLst>
              <a:gs pos="24000">
                <a:schemeClr val="tx1"/>
              </a:gs>
              <a:gs pos="79000">
                <a:schemeClr val="tx1">
                  <a:alpha val="53000"/>
                </a:schemeClr>
              </a:gs>
              <a:gs pos="90000">
                <a:schemeClr val="tx1">
                  <a:alpha val="35000"/>
                </a:schemeClr>
              </a:gs>
              <a:gs pos="100000">
                <a:schemeClr val="tx1">
                  <a:alpha val="20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E09836-E7AA-B3C9-09B0-1F2ED9D6D611}"/>
              </a:ext>
            </a:extLst>
          </p:cNvPr>
          <p:cNvSpPr>
            <a:spLocks noGrp="1"/>
          </p:cNvSpPr>
          <p:nvPr>
            <p:ph type="title"/>
          </p:nvPr>
        </p:nvSpPr>
        <p:spPr/>
        <p:txBody>
          <a:bodyPr>
            <a:normAutofit fontScale="90000"/>
          </a:bodyPr>
          <a:lstStyle/>
          <a:p>
            <a:r>
              <a:rPr lang="en-US" sz="5300" b="1" i="1" dirty="0">
                <a:ln>
                  <a:solidFill>
                    <a:schemeClr val="tx1"/>
                  </a:solidFill>
                </a:ln>
                <a:solidFill>
                  <a:srgbClr val="FFC000"/>
                </a:solidFill>
                <a:effectLst>
                  <a:outerShdw blurRad="38100" dist="38100" dir="2700000" algn="tl">
                    <a:srgbClr val="000000">
                      <a:alpha val="43137"/>
                    </a:srgbClr>
                  </a:outerShdw>
                </a:effectLst>
                <a:latin typeface="Bahnschrift Condensed" panose="020B0502040204020203" pitchFamily="34" charset="0"/>
              </a:rPr>
              <a:t>MBE</a:t>
            </a:r>
            <a:r>
              <a:rPr lang="en-US" sz="4800" b="1" i="1" dirty="0">
                <a:ln>
                  <a:solidFill>
                    <a:schemeClr val="tx1"/>
                  </a:solidFill>
                </a:ln>
                <a:solidFill>
                  <a:srgbClr val="FFC000"/>
                </a:solidFill>
                <a:effectLst>
                  <a:outerShdw blurRad="38100" dist="38100" dir="2700000" algn="tl">
                    <a:srgbClr val="000000">
                      <a:alpha val="43137"/>
                    </a:srgbClr>
                  </a:outerShdw>
                </a:effectLst>
                <a:latin typeface="Bahnschrift Condensed" panose="020B0502040204020203" pitchFamily="34" charset="0"/>
              </a:rPr>
              <a:t> Utilization and Fair Solicitation Affidavit &amp; MBE Participation Schedule</a:t>
            </a:r>
          </a:p>
        </p:txBody>
      </p:sp>
      <p:sp>
        <p:nvSpPr>
          <p:cNvPr id="3" name="Footer Placeholder 2">
            <a:extLst>
              <a:ext uri="{FF2B5EF4-FFF2-40B4-BE49-F238E27FC236}">
                <a16:creationId xmlns:a16="http://schemas.microsoft.com/office/drawing/2014/main" id="{D8ADAF18-A3BF-83B8-FA57-A035665CD40B}"/>
              </a:ext>
            </a:extLst>
          </p:cNvPr>
          <p:cNvSpPr>
            <a:spLocks noGrp="1"/>
          </p:cNvSpPr>
          <p:nvPr>
            <p:ph type="ftr" sz="quarter" idx="11"/>
          </p:nvPr>
        </p:nvSpPr>
        <p:spPr>
          <a:xfrm>
            <a:off x="6658708" y="5899150"/>
            <a:ext cx="5604542" cy="501650"/>
          </a:xfrm>
        </p:spPr>
        <p:txBody>
          <a:bodyPr/>
          <a:lstStyle/>
          <a:p>
            <a:r>
              <a:rPr lang="en-US" b="1" dirty="0">
                <a:solidFill>
                  <a:schemeClr val="bg1"/>
                </a:solidFill>
                <a:effectLst>
                  <a:outerShdw blurRad="38100" dist="38100" dir="2700000" algn="tl">
                    <a:srgbClr val="000000">
                      <a:alpha val="43137"/>
                    </a:srgbClr>
                  </a:outerShdw>
                </a:effectLst>
              </a:rPr>
              <a:t>Governor's Office of Small, Minority &amp; Women Business Affairs</a:t>
            </a:r>
          </a:p>
        </p:txBody>
      </p:sp>
      <p:sp>
        <p:nvSpPr>
          <p:cNvPr id="6" name="Footer Placeholder 3">
            <a:extLst>
              <a:ext uri="{FF2B5EF4-FFF2-40B4-BE49-F238E27FC236}">
                <a16:creationId xmlns:a16="http://schemas.microsoft.com/office/drawing/2014/main" id="{A8992254-82E2-2A66-53D2-7058808C4E3C}"/>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chemeClr val="bg1"/>
                </a:solidFill>
              </a:rPr>
              <a:t>For Internal Training Purposes Only</a:t>
            </a:r>
          </a:p>
        </p:txBody>
      </p:sp>
      <p:cxnSp>
        <p:nvCxnSpPr>
          <p:cNvPr id="9" name="Straight Connector 8">
            <a:extLst>
              <a:ext uri="{FF2B5EF4-FFF2-40B4-BE49-F238E27FC236}">
                <a16:creationId xmlns:a16="http://schemas.microsoft.com/office/drawing/2014/main" id="{1777C229-6D33-BCB5-A5A8-807EFD4563A8}"/>
              </a:ext>
            </a:extLst>
          </p:cNvPr>
          <p:cNvCxnSpPr>
            <a:cxnSpLocks/>
          </p:cNvCxnSpPr>
          <p:nvPr/>
        </p:nvCxnSpPr>
        <p:spPr>
          <a:xfrm>
            <a:off x="838200" y="1852246"/>
            <a:ext cx="5820508"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65535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744117B0-B105-44A8-B709-7DD2BE5BD4CB}"/>
              </a:ext>
            </a:extLst>
          </p:cNvPr>
          <p:cNvSpPr>
            <a:spLocks noGrp="1"/>
          </p:cNvSpPr>
          <p:nvPr>
            <p:ph type="title"/>
          </p:nvPr>
        </p:nvSpPr>
        <p:spPr/>
        <p:txBody>
          <a:bodyPr/>
          <a:lstStyle/>
          <a:p>
            <a:r>
              <a:rPr lang="en-US" altLang="en-US" b="1" dirty="0"/>
              <a:t>Regulations</a:t>
            </a:r>
          </a:p>
        </p:txBody>
      </p:sp>
      <p:sp>
        <p:nvSpPr>
          <p:cNvPr id="3" name="Content Placeholder 2">
            <a:extLst>
              <a:ext uri="{FF2B5EF4-FFF2-40B4-BE49-F238E27FC236}">
                <a16:creationId xmlns:a16="http://schemas.microsoft.com/office/drawing/2014/main" id="{1BF3888E-85A0-43E2-B72E-75C1C5988584}"/>
              </a:ext>
            </a:extLst>
          </p:cNvPr>
          <p:cNvSpPr>
            <a:spLocks noGrp="1"/>
          </p:cNvSpPr>
          <p:nvPr>
            <p:ph idx="1"/>
          </p:nvPr>
        </p:nvSpPr>
        <p:spPr>
          <a:xfrm>
            <a:off x="838200" y="1411287"/>
            <a:ext cx="10515600" cy="5127625"/>
          </a:xfrm>
        </p:spPr>
        <p:txBody>
          <a:bodyPr rtlCol="0">
            <a:normAutofit fontScale="32500" lnSpcReduction="20000"/>
          </a:bodyPr>
          <a:lstStyle/>
          <a:p>
            <a:pPr marL="0" indent="0" fontAlgn="auto">
              <a:spcAft>
                <a:spcPts val="0"/>
              </a:spcAft>
              <a:buFont typeface="Arial" panose="020B0604020202020204" pitchFamily="34" charset="0"/>
              <a:buNone/>
              <a:defRPr/>
            </a:pPr>
            <a:r>
              <a:rPr lang="en-US" sz="6000" b="1" dirty="0"/>
              <a:t>COMAR Sec. 21.11.03.09 C Procurement Solicitations</a:t>
            </a:r>
          </a:p>
          <a:p>
            <a:pPr fontAlgn="auto">
              <a:spcAft>
                <a:spcPts val="0"/>
              </a:spcAft>
              <a:defRPr/>
            </a:pPr>
            <a:r>
              <a:rPr lang="en-US" sz="5500" dirty="0"/>
              <a:t>(3) On forms provided by the procurement agency, a bidder or offeror shall submit with its bid or proposal:</a:t>
            </a:r>
          </a:p>
          <a:p>
            <a:pPr fontAlgn="auto">
              <a:spcAft>
                <a:spcPts val="0"/>
              </a:spcAft>
              <a:defRPr/>
            </a:pPr>
            <a:r>
              <a:rPr lang="en-US" sz="5500" dirty="0"/>
              <a:t>(a) A completed MBE utilization and fair solicitation affidavit including either an agreement to meet the certified MBE participation goal or a request for a full or partial waiver; and</a:t>
            </a:r>
          </a:p>
          <a:p>
            <a:pPr fontAlgn="auto">
              <a:spcAft>
                <a:spcPts val="0"/>
              </a:spcAft>
              <a:defRPr/>
            </a:pPr>
            <a:r>
              <a:rPr lang="en-US" sz="5500" dirty="0"/>
              <a:t>(b) A completed MBE participation schedule that identifies the certified minority businesses that the bidder or offeror agrees to utilize in the performance of the contract and the percentage of contract value attributed to each MBE.</a:t>
            </a:r>
          </a:p>
          <a:p>
            <a:pPr fontAlgn="auto">
              <a:spcAft>
                <a:spcPts val="0"/>
              </a:spcAft>
              <a:defRPr/>
            </a:pPr>
            <a:r>
              <a:rPr lang="en-US" sz="5500" dirty="0"/>
              <a:t>(4) The MBE participation schedule shall:</a:t>
            </a:r>
          </a:p>
          <a:p>
            <a:pPr fontAlgn="auto">
              <a:spcAft>
                <a:spcPts val="0"/>
              </a:spcAft>
              <a:defRPr/>
            </a:pPr>
            <a:r>
              <a:rPr lang="en-US" sz="5500" dirty="0"/>
              <a:t>(a) Include the name of each certified MBE that will participate in the project including the certification category under which the MBE is participating; and</a:t>
            </a:r>
          </a:p>
          <a:p>
            <a:pPr fontAlgn="auto">
              <a:spcAft>
                <a:spcPts val="0"/>
              </a:spcAft>
              <a:defRPr/>
            </a:pPr>
            <a:r>
              <a:rPr lang="en-US" sz="5500" dirty="0"/>
              <a:t>(b) Include the percentage of the contract to be paid to each MBE for the work or supply.</a:t>
            </a:r>
          </a:p>
          <a:p>
            <a:pPr fontAlgn="auto">
              <a:spcAft>
                <a:spcPts val="0"/>
              </a:spcAft>
              <a:defRPr/>
            </a:pPr>
            <a:r>
              <a:rPr lang="en-US" sz="5500" b="1" dirty="0">
                <a:solidFill>
                  <a:srgbClr val="C00000"/>
                </a:solidFill>
              </a:rPr>
              <a:t>(5) The failure of a bidder to accurately complete and submit the MBE utilization affidavit and the MBE participation schedule shall result in a determination that the bid is not responsive unless the inaccuracy is determined to be the result of a minor irregularity that is waived or cured in accordance with COMAR 21.06.02.04.</a:t>
            </a:r>
          </a:p>
          <a:p>
            <a:pPr fontAlgn="auto">
              <a:spcAft>
                <a:spcPts val="0"/>
              </a:spcAft>
              <a:defRPr/>
            </a:pPr>
            <a:r>
              <a:rPr lang="en-US" sz="5500" b="1" dirty="0">
                <a:solidFill>
                  <a:srgbClr val="C00000"/>
                </a:solidFill>
              </a:rPr>
              <a:t>(6) The failure of an offeror to accurately complete and submit the MBE utilization affidavit and the MBE participation schedule shall result in a determination that the proposal is not reasonably susceptible of being selected for award unless the inaccuracy is determined to be the result of a minor irregularity that is waived or cured in accordance with COMAR 21.06.02.04.</a:t>
            </a:r>
          </a:p>
        </p:txBody>
      </p:sp>
      <p:sp>
        <p:nvSpPr>
          <p:cNvPr id="4" name="Footer Placeholder 3">
            <a:extLst>
              <a:ext uri="{FF2B5EF4-FFF2-40B4-BE49-F238E27FC236}">
                <a16:creationId xmlns:a16="http://schemas.microsoft.com/office/drawing/2014/main" id="{A34D0937-8326-4462-BDEC-FF79ABC0DEBD}"/>
              </a:ext>
            </a:extLst>
          </p:cNvPr>
          <p:cNvSpPr>
            <a:spLocks noGrp="1"/>
          </p:cNvSpPr>
          <p:nvPr>
            <p:ph type="ftr" sz="quarter" idx="11"/>
          </p:nvPr>
        </p:nvSpPr>
        <p:spPr/>
        <p:txBody>
          <a:bodyPr/>
          <a:lstStyle/>
          <a:p>
            <a:pPr>
              <a:defRPr/>
            </a:pPr>
            <a:r>
              <a:rPr lang="en-US" dirty="0"/>
              <a:t>For Internal Training Purposes Only</a:t>
            </a:r>
          </a:p>
        </p:txBody>
      </p:sp>
      <p:sp>
        <p:nvSpPr>
          <p:cNvPr id="38917" name="TextBox 6">
            <a:extLst>
              <a:ext uri="{FF2B5EF4-FFF2-40B4-BE49-F238E27FC236}">
                <a16:creationId xmlns:a16="http://schemas.microsoft.com/office/drawing/2014/main" id="{7FA03828-C4B2-4BA4-B863-96D54162CCC2}"/>
              </a:ext>
            </a:extLst>
          </p:cNvPr>
          <p:cNvSpPr txBox="1">
            <a:spLocks noChangeArrowheads="1"/>
          </p:cNvSpPr>
          <p:nvPr/>
        </p:nvSpPr>
        <p:spPr bwMode="auto">
          <a:xfrm>
            <a:off x="6583363" y="6003925"/>
            <a:ext cx="4306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Narrow" panose="020B0606020202030204" pitchFamily="34" charset="0"/>
              </a:rPr>
              <a:t>Governor’s Office of Small, Minority &amp; Women Business Affairs</a:t>
            </a:r>
          </a:p>
        </p:txBody>
      </p:sp>
    </p:spTree>
    <p:extLst>
      <p:ext uri="{BB962C8B-B14F-4D97-AF65-F5344CB8AC3E}">
        <p14:creationId xmlns:p14="http://schemas.microsoft.com/office/powerpoint/2010/main" val="3708926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71834E60-AD28-4976-90EE-9B378D0532A1}"/>
              </a:ext>
            </a:extLst>
          </p:cNvPr>
          <p:cNvSpPr>
            <a:spLocks noGrp="1"/>
          </p:cNvSpPr>
          <p:nvPr>
            <p:ph type="title"/>
          </p:nvPr>
        </p:nvSpPr>
        <p:spPr>
          <a:xfrm>
            <a:off x="838200" y="365125"/>
            <a:ext cx="9231923" cy="1325563"/>
          </a:xfrm>
        </p:spPr>
        <p:txBody>
          <a:bodyPr/>
          <a:lstStyle/>
          <a:p>
            <a:r>
              <a:rPr lang="en-US" altLang="en-US" b="1" dirty="0"/>
              <a:t>MBE Utilization and Fair Solicitation Affidavit &amp; MBE Participation Schedule</a:t>
            </a:r>
          </a:p>
        </p:txBody>
      </p:sp>
      <p:sp>
        <p:nvSpPr>
          <p:cNvPr id="3" name="Content Placeholder 2">
            <a:extLst>
              <a:ext uri="{FF2B5EF4-FFF2-40B4-BE49-F238E27FC236}">
                <a16:creationId xmlns:a16="http://schemas.microsoft.com/office/drawing/2014/main" id="{7625B32F-028A-40BA-8CC6-5CF654B47799}"/>
              </a:ext>
            </a:extLst>
          </p:cNvPr>
          <p:cNvSpPr>
            <a:spLocks noGrp="1"/>
          </p:cNvSpPr>
          <p:nvPr>
            <p:ph idx="1"/>
          </p:nvPr>
        </p:nvSpPr>
        <p:spPr>
          <a:xfrm>
            <a:off x="838200" y="1690688"/>
            <a:ext cx="10515600" cy="4408487"/>
          </a:xfrm>
        </p:spPr>
        <p:txBody>
          <a:bodyPr rtlCol="0">
            <a:normAutofit/>
          </a:bodyPr>
          <a:lstStyle/>
          <a:p>
            <a:pPr marL="0" indent="0" fontAlgn="auto">
              <a:lnSpc>
                <a:spcPct val="120000"/>
              </a:lnSpc>
              <a:spcAft>
                <a:spcPts val="0"/>
              </a:spcAft>
              <a:buNone/>
              <a:defRPr/>
            </a:pPr>
            <a:r>
              <a:rPr lang="en-US" b="1" dirty="0">
                <a:solidFill>
                  <a:srgbClr val="FF0000"/>
                </a:solidFill>
                <a:effectLst>
                  <a:outerShdw blurRad="38100" dist="38100" dir="2700000" algn="tl">
                    <a:srgbClr val="000000">
                      <a:alpha val="43137"/>
                    </a:srgbClr>
                  </a:outerShdw>
                </a:effectLst>
              </a:rPr>
              <a:t>SUBMISSION:</a:t>
            </a:r>
          </a:p>
          <a:p>
            <a:pPr fontAlgn="auto">
              <a:lnSpc>
                <a:spcPct val="120000"/>
              </a:lnSpc>
              <a:spcAft>
                <a:spcPts val="0"/>
              </a:spcAft>
              <a:defRPr/>
            </a:pPr>
            <a:r>
              <a:rPr lang="en-US" dirty="0"/>
              <a:t>Prime Contractors must utilize the forms that are provided in the solicitation documents</a:t>
            </a:r>
          </a:p>
          <a:p>
            <a:pPr fontAlgn="auto">
              <a:lnSpc>
                <a:spcPct val="120000"/>
              </a:lnSpc>
              <a:spcAft>
                <a:spcPts val="0"/>
              </a:spcAft>
              <a:defRPr/>
            </a:pPr>
            <a:r>
              <a:rPr lang="en-US" dirty="0"/>
              <a:t>Forms must be submitted </a:t>
            </a:r>
            <a:r>
              <a:rPr lang="en-US" b="1" dirty="0">
                <a:solidFill>
                  <a:srgbClr val="FF0000"/>
                </a:solidFill>
              </a:rPr>
              <a:t>with</a:t>
            </a:r>
            <a:r>
              <a:rPr lang="en-US" dirty="0"/>
              <a:t> the bid/proposal</a:t>
            </a:r>
          </a:p>
          <a:p>
            <a:pPr fontAlgn="auto">
              <a:lnSpc>
                <a:spcPct val="120000"/>
              </a:lnSpc>
              <a:spcAft>
                <a:spcPts val="0"/>
              </a:spcAft>
              <a:defRPr/>
            </a:pPr>
            <a:r>
              <a:rPr lang="en-US" dirty="0"/>
              <a:t>Failure to submit these forms results in the rejection of bid/proposal</a:t>
            </a:r>
          </a:p>
          <a:p>
            <a:pPr fontAlgn="auto">
              <a:lnSpc>
                <a:spcPct val="120000"/>
              </a:lnSpc>
              <a:spcAft>
                <a:spcPts val="0"/>
              </a:spcAft>
              <a:defRPr/>
            </a:pPr>
            <a:r>
              <a:rPr lang="en-US" dirty="0"/>
              <a:t>Failure to submit completed or accurate forms requires the agency to determine if </a:t>
            </a:r>
            <a:r>
              <a:rPr lang="en-US" b="1" i="1" dirty="0"/>
              <a:t>minor irregularities </a:t>
            </a:r>
            <a:r>
              <a:rPr lang="en-US" dirty="0"/>
              <a:t>can be cured [</a:t>
            </a:r>
            <a:r>
              <a:rPr lang="en-US" i="1" dirty="0"/>
              <a:t>COMAR 21.06.02.04</a:t>
            </a:r>
            <a:r>
              <a:rPr lang="en-US" dirty="0"/>
              <a:t>]</a:t>
            </a:r>
          </a:p>
        </p:txBody>
      </p:sp>
      <p:sp>
        <p:nvSpPr>
          <p:cNvPr id="4" name="Footer Placeholder 3">
            <a:extLst>
              <a:ext uri="{FF2B5EF4-FFF2-40B4-BE49-F238E27FC236}">
                <a16:creationId xmlns:a16="http://schemas.microsoft.com/office/drawing/2014/main" id="{8E98CD36-CA07-40C1-9A29-7D9355C93F96}"/>
              </a:ext>
            </a:extLst>
          </p:cNvPr>
          <p:cNvSpPr>
            <a:spLocks noGrp="1"/>
          </p:cNvSpPr>
          <p:nvPr>
            <p:ph type="ftr" sz="quarter" idx="11"/>
          </p:nvPr>
        </p:nvSpPr>
        <p:spPr/>
        <p:txBody>
          <a:bodyPr/>
          <a:lstStyle/>
          <a:p>
            <a:pPr>
              <a:defRPr/>
            </a:pPr>
            <a:r>
              <a:rPr lang="en-US"/>
              <a:t>For Internal Training Purposes Only</a:t>
            </a:r>
          </a:p>
        </p:txBody>
      </p:sp>
      <p:sp>
        <p:nvSpPr>
          <p:cNvPr id="39941" name="TextBox 6">
            <a:extLst>
              <a:ext uri="{FF2B5EF4-FFF2-40B4-BE49-F238E27FC236}">
                <a16:creationId xmlns:a16="http://schemas.microsoft.com/office/drawing/2014/main" id="{2D327AE4-BD34-4E09-956A-7AC0C9B9CEF4}"/>
              </a:ext>
            </a:extLst>
          </p:cNvPr>
          <p:cNvSpPr txBox="1">
            <a:spLocks noChangeArrowheads="1"/>
          </p:cNvSpPr>
          <p:nvPr/>
        </p:nvSpPr>
        <p:spPr bwMode="auto">
          <a:xfrm>
            <a:off x="6583363" y="6003925"/>
            <a:ext cx="4306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Narrow" panose="020B0606020202030204" pitchFamily="34" charset="0"/>
              </a:rPr>
              <a:t>Governor’s Office of Small, Minority &amp; Women Business Affairs</a:t>
            </a:r>
          </a:p>
        </p:txBody>
      </p:sp>
      <p:pic>
        <p:nvPicPr>
          <p:cNvPr id="10" name="Picture 9">
            <a:extLst>
              <a:ext uri="{FF2B5EF4-FFF2-40B4-BE49-F238E27FC236}">
                <a16:creationId xmlns:a16="http://schemas.microsoft.com/office/drawing/2014/main" id="{930AF0C2-657F-40DC-9831-687A21928F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1615" y="105843"/>
            <a:ext cx="2377269" cy="15848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id="{F0411D14-1F7A-A7D7-5E74-5D0625A0B61F}"/>
              </a:ext>
            </a:extLst>
          </p:cNvPr>
          <p:cNvSpPr/>
          <p:nvPr/>
        </p:nvSpPr>
        <p:spPr>
          <a:xfrm>
            <a:off x="330200" y="114300"/>
            <a:ext cx="11455400" cy="1092200"/>
          </a:xfrm>
          <a:prstGeom prst="snip2DiagRect">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5400" dirty="0">
                <a:ln w="0"/>
                <a:solidFill>
                  <a:schemeClr val="tx1"/>
                </a:solidFill>
                <a:effectLst>
                  <a:outerShdw blurRad="38100" dist="19050" dir="2700000" algn="tl" rotWithShape="0">
                    <a:schemeClr val="dk1">
                      <a:alpha val="40000"/>
                    </a:schemeClr>
                  </a:outerShdw>
                </a:effectLst>
              </a:rPr>
              <a:t>OUR AGENDA</a:t>
            </a:r>
            <a:endParaRPr lang="en-US" sz="4400" dirty="0">
              <a:ln w="0"/>
              <a:solidFill>
                <a:schemeClr val="tx1"/>
              </a:solidFill>
              <a:effectLst>
                <a:outerShdw blurRad="38100" dist="19050" dir="2700000" algn="tl" rotWithShape="0">
                  <a:schemeClr val="dk1">
                    <a:alpha val="40000"/>
                  </a:schemeClr>
                </a:outerShdw>
              </a:effectLst>
            </a:endParaRPr>
          </a:p>
        </p:txBody>
      </p:sp>
      <p:sp>
        <p:nvSpPr>
          <p:cNvPr id="4" name="TextBox 3">
            <a:extLst>
              <a:ext uri="{FF2B5EF4-FFF2-40B4-BE49-F238E27FC236}">
                <a16:creationId xmlns:a16="http://schemas.microsoft.com/office/drawing/2014/main" id="{31CC66BF-F50E-F0C2-4099-B98DD2D14D32}"/>
              </a:ext>
            </a:extLst>
          </p:cNvPr>
          <p:cNvSpPr txBox="1"/>
          <p:nvPr/>
        </p:nvSpPr>
        <p:spPr>
          <a:xfrm>
            <a:off x="330200" y="1378635"/>
            <a:ext cx="11455400" cy="369332"/>
          </a:xfrm>
          <a:prstGeom prst="rect">
            <a:avLst/>
          </a:prstGeom>
          <a:noFill/>
        </p:spPr>
        <p:txBody>
          <a:bodyPr wrap="square">
            <a:spAutoFit/>
          </a:bodyPr>
          <a:lstStyle/>
          <a:p>
            <a:pPr marL="0" marR="0" lvl="0" indent="0" algn="l" rtl="0">
              <a:lnSpc>
                <a:spcPct val="100000"/>
              </a:lnSpc>
              <a:spcBef>
                <a:spcPts val="0"/>
              </a:spcBef>
              <a:spcAft>
                <a:spcPts val="0"/>
              </a:spcAft>
              <a:buClr>
                <a:schemeClr val="accent2"/>
              </a:buClr>
              <a:buSzPts val="3100"/>
              <a:buFont typeface="Noto Sans Symbols"/>
              <a:buNone/>
            </a:pPr>
            <a:r>
              <a:rPr lang="en-US" sz="1800" b="0" i="0" u="none" strike="noStrike" cap="none" dirty="0">
                <a:solidFill>
                  <a:srgbClr val="000000"/>
                </a:solidFill>
                <a:latin typeface="Arial"/>
                <a:ea typeface="Arial"/>
                <a:cs typeface="Arial"/>
                <a:sym typeface="Arial"/>
              </a:rPr>
              <a:t>This </a:t>
            </a:r>
            <a:r>
              <a:rPr lang="en-US" dirty="0">
                <a:solidFill>
                  <a:srgbClr val="000000"/>
                </a:solidFill>
                <a:latin typeface="Arial"/>
                <a:ea typeface="Arial"/>
                <a:cs typeface="Arial"/>
                <a:sym typeface="Arial"/>
              </a:rPr>
              <a:t>training</a:t>
            </a:r>
            <a:r>
              <a:rPr lang="en-US" sz="1800" b="0" i="0" u="none" strike="noStrike" cap="none" dirty="0">
                <a:solidFill>
                  <a:srgbClr val="000000"/>
                </a:solidFill>
                <a:latin typeface="Arial"/>
                <a:ea typeface="Arial"/>
                <a:cs typeface="Arial"/>
                <a:sym typeface="Arial"/>
              </a:rPr>
              <a:t> will provide a detailed overview of the </a:t>
            </a:r>
            <a:r>
              <a:rPr lang="en-US" dirty="0">
                <a:solidFill>
                  <a:srgbClr val="000000"/>
                </a:solidFill>
                <a:latin typeface="Arial"/>
                <a:ea typeface="Arial"/>
                <a:cs typeface="Arial"/>
                <a:sym typeface="Arial"/>
              </a:rPr>
              <a:t>Attachment D: MBE Forms</a:t>
            </a:r>
            <a:r>
              <a:rPr lang="en-US" sz="1800" b="0" i="0" u="none" strike="noStrike" cap="none" dirty="0">
                <a:solidFill>
                  <a:srgbClr val="000000"/>
                </a:solidFill>
                <a:latin typeface="Arial"/>
                <a:ea typeface="Arial"/>
                <a:cs typeface="Arial"/>
                <a:sym typeface="Arial"/>
              </a:rPr>
              <a:t>:</a:t>
            </a:r>
            <a:endParaRPr lang="en-US" dirty="0"/>
          </a:p>
        </p:txBody>
      </p:sp>
      <p:sp>
        <p:nvSpPr>
          <p:cNvPr id="6" name="Footer Placeholder 3">
            <a:extLst>
              <a:ext uri="{FF2B5EF4-FFF2-40B4-BE49-F238E27FC236}">
                <a16:creationId xmlns:a16="http://schemas.microsoft.com/office/drawing/2014/main" id="{E368BEBF-A564-26DC-D165-D533D319F6D2}"/>
              </a:ext>
            </a:extLst>
          </p:cNvPr>
          <p:cNvSpPr>
            <a:spLocks noGrp="1"/>
          </p:cNvSpPr>
          <p:nvPr>
            <p:ph type="ftr" sz="quarter" idx="11"/>
          </p:nvPr>
        </p:nvSpPr>
        <p:spPr>
          <a:xfrm>
            <a:off x="4038600" y="6356350"/>
            <a:ext cx="4114800" cy="365125"/>
          </a:xfrm>
        </p:spPr>
        <p:txBody>
          <a:bodyPr/>
          <a:lstStyle/>
          <a:p>
            <a:pPr>
              <a:defRPr/>
            </a:pPr>
            <a:r>
              <a:rPr lang="en-US" dirty="0"/>
              <a:t>For Internal Training Purposes Only</a:t>
            </a:r>
          </a:p>
        </p:txBody>
      </p:sp>
      <p:sp>
        <p:nvSpPr>
          <p:cNvPr id="7" name="TextBox 6">
            <a:extLst>
              <a:ext uri="{FF2B5EF4-FFF2-40B4-BE49-F238E27FC236}">
                <a16:creationId xmlns:a16="http://schemas.microsoft.com/office/drawing/2014/main" id="{310613A2-D744-8FB7-CD11-8808E689A3AC}"/>
              </a:ext>
            </a:extLst>
          </p:cNvPr>
          <p:cNvSpPr txBox="1"/>
          <p:nvPr/>
        </p:nvSpPr>
        <p:spPr>
          <a:xfrm>
            <a:off x="330200" y="2019300"/>
            <a:ext cx="11455400" cy="4093428"/>
          </a:xfrm>
          <a:prstGeom prst="rect">
            <a:avLst/>
          </a:prstGeom>
          <a:noFill/>
        </p:spPr>
        <p:txBody>
          <a:bodyPr wrap="square" rtlCol="0">
            <a:spAutoFit/>
          </a:bodyPr>
          <a:lstStyle/>
          <a:p>
            <a:pPr marL="342900" indent="-342900">
              <a:buFont typeface="+mj-lt"/>
              <a:buAutoNum type="arabicPeriod"/>
            </a:pPr>
            <a:r>
              <a:rPr lang="en-US" sz="2600" dirty="0">
                <a:effectLst>
                  <a:outerShdw blurRad="38100" dist="38100" dir="2700000" algn="tl">
                    <a:srgbClr val="000000">
                      <a:alpha val="43137"/>
                    </a:srgbClr>
                  </a:outerShdw>
                </a:effectLst>
              </a:rPr>
              <a:t>General Overview</a:t>
            </a:r>
          </a:p>
          <a:p>
            <a:pPr marL="342900" indent="-342900">
              <a:buFont typeface="+mj-lt"/>
              <a:buAutoNum type="arabicPeriod"/>
            </a:pPr>
            <a:r>
              <a:rPr lang="en-US" sz="2600" dirty="0">
                <a:effectLst>
                  <a:outerShdw blurRad="38100" dist="38100" dir="2700000" algn="tl">
                    <a:srgbClr val="000000">
                      <a:alpha val="43137"/>
                    </a:srgbClr>
                  </a:outerShdw>
                </a:effectLst>
              </a:rPr>
              <a:t>MBE Utilization and Fair Solicitation Affidavit and MBE Participation Schedule </a:t>
            </a:r>
          </a:p>
          <a:p>
            <a:pPr marL="342900" indent="-342900">
              <a:buFont typeface="+mj-lt"/>
              <a:buAutoNum type="arabicPeriod"/>
            </a:pPr>
            <a:r>
              <a:rPr lang="en-US" sz="2600" dirty="0">
                <a:effectLst>
                  <a:outerShdw blurRad="38100" dist="38100" dir="2700000" algn="tl">
                    <a:srgbClr val="000000">
                      <a:alpha val="43137"/>
                    </a:srgbClr>
                  </a:outerShdw>
                </a:effectLst>
              </a:rPr>
              <a:t>Waiver Guidance</a:t>
            </a:r>
          </a:p>
          <a:p>
            <a:pPr marL="342900" indent="-342900">
              <a:buFont typeface="+mj-lt"/>
              <a:buAutoNum type="arabicPeriod"/>
            </a:pPr>
            <a:r>
              <a:rPr lang="en-US" sz="2600" dirty="0">
                <a:effectLst>
                  <a:outerShdw blurRad="38100" dist="38100" dir="2700000" algn="tl">
                    <a:srgbClr val="000000">
                      <a:alpha val="43137"/>
                    </a:srgbClr>
                  </a:outerShdw>
                </a:effectLst>
              </a:rPr>
              <a:t>Good Faith Efforts Documentation</a:t>
            </a:r>
          </a:p>
          <a:p>
            <a:pPr marL="342900" indent="-342900">
              <a:buFont typeface="+mj-lt"/>
              <a:buAutoNum type="arabicPeriod"/>
            </a:pPr>
            <a:r>
              <a:rPr lang="en-US" sz="2600" dirty="0">
                <a:effectLst>
                  <a:outerShdw blurRad="38100" dist="38100" dir="2700000" algn="tl">
                    <a:srgbClr val="000000">
                      <a:alpha val="43137"/>
                    </a:srgbClr>
                  </a:outerShdw>
                </a:effectLst>
              </a:rPr>
              <a:t>Outreach Efforts Compliance Statement</a:t>
            </a:r>
          </a:p>
          <a:p>
            <a:pPr marL="342900" indent="-342900">
              <a:buFont typeface="+mj-lt"/>
              <a:buAutoNum type="arabicPeriod"/>
            </a:pPr>
            <a:r>
              <a:rPr lang="en-US" sz="2600" dirty="0">
                <a:effectLst>
                  <a:outerShdw blurRad="38100" dist="38100" dir="2700000" algn="tl">
                    <a:srgbClr val="000000">
                      <a:alpha val="43137"/>
                    </a:srgbClr>
                  </a:outerShdw>
                </a:effectLst>
              </a:rPr>
              <a:t>Certified MBE Subcontractor Project Participation Certification</a:t>
            </a:r>
          </a:p>
          <a:p>
            <a:pPr marL="342900" indent="-342900">
              <a:buFont typeface="+mj-lt"/>
              <a:buAutoNum type="arabicPeriod"/>
            </a:pPr>
            <a:r>
              <a:rPr lang="en-US" sz="2600" dirty="0">
                <a:effectLst>
                  <a:outerShdw blurRad="38100" dist="38100" dir="2700000" algn="tl">
                    <a:srgbClr val="000000">
                      <a:alpha val="43137"/>
                    </a:srgbClr>
                  </a:outerShdw>
                </a:effectLst>
              </a:rPr>
              <a:t>MBE Prime Project Participation Certification</a:t>
            </a:r>
          </a:p>
          <a:p>
            <a:pPr marL="342900" indent="-342900">
              <a:buFont typeface="+mj-lt"/>
              <a:buAutoNum type="arabicPeriod"/>
            </a:pPr>
            <a:r>
              <a:rPr lang="en-US" sz="2600" dirty="0">
                <a:effectLst>
                  <a:outerShdw blurRad="38100" dist="38100" dir="2700000" algn="tl">
                    <a:srgbClr val="000000">
                      <a:alpha val="43137"/>
                    </a:srgbClr>
                  </a:outerShdw>
                </a:effectLst>
              </a:rPr>
              <a:t>Prime Contractor Paid/Unpaid Invoice Report</a:t>
            </a:r>
          </a:p>
          <a:p>
            <a:pPr marL="342900" indent="-342900">
              <a:buFont typeface="+mj-lt"/>
              <a:buAutoNum type="arabicPeriod"/>
            </a:pPr>
            <a:r>
              <a:rPr lang="en-US" sz="2600" dirty="0">
                <a:effectLst>
                  <a:outerShdw blurRad="38100" dist="38100" dir="2700000" algn="tl">
                    <a:srgbClr val="000000">
                      <a:alpha val="43137"/>
                    </a:srgbClr>
                  </a:outerShdw>
                </a:effectLst>
              </a:rPr>
              <a:t>MBE Prime Contractor Report</a:t>
            </a:r>
          </a:p>
          <a:p>
            <a:pPr marL="342900" indent="-342900">
              <a:buFont typeface="+mj-lt"/>
              <a:buAutoNum type="arabicPeriod"/>
            </a:pPr>
            <a:r>
              <a:rPr lang="en-US" sz="2600" dirty="0">
                <a:effectLst>
                  <a:outerShdw blurRad="38100" dist="38100" dir="2700000" algn="tl">
                    <a:srgbClr val="000000">
                      <a:alpha val="43137"/>
                    </a:srgbClr>
                  </a:outerShdw>
                </a:effectLst>
              </a:rPr>
              <a:t>MBE Subcontractor Paid/Unpaid Invoice Report</a:t>
            </a:r>
            <a:endParaRPr lang="en-US" sz="2600" dirty="0"/>
          </a:p>
        </p:txBody>
      </p:sp>
    </p:spTree>
    <p:extLst>
      <p:ext uri="{BB962C8B-B14F-4D97-AF65-F5344CB8AC3E}">
        <p14:creationId xmlns:p14="http://schemas.microsoft.com/office/powerpoint/2010/main" val="2950924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068F26D7-5C19-4FCE-8052-B86E93194A3F}"/>
              </a:ext>
            </a:extLst>
          </p:cNvPr>
          <p:cNvSpPr>
            <a:spLocks noGrp="1"/>
          </p:cNvSpPr>
          <p:nvPr>
            <p:ph type="title"/>
          </p:nvPr>
        </p:nvSpPr>
        <p:spPr/>
        <p:txBody>
          <a:bodyPr/>
          <a:lstStyle/>
          <a:p>
            <a:r>
              <a:rPr lang="en-US" altLang="en-US" dirty="0"/>
              <a:t>MBE Utilization and Fair Solicitation Affidavit &amp; MBE Participation Schedule</a:t>
            </a:r>
          </a:p>
        </p:txBody>
      </p:sp>
      <p:graphicFrame>
        <p:nvGraphicFramePr>
          <p:cNvPr id="2" name="Content Placeholder 1">
            <a:extLst>
              <a:ext uri="{FF2B5EF4-FFF2-40B4-BE49-F238E27FC236}">
                <a16:creationId xmlns:a16="http://schemas.microsoft.com/office/drawing/2014/main" id="{F67E3FAB-6C21-49FE-A938-0FA0779064E8}"/>
              </a:ext>
            </a:extLst>
          </p:cNvPr>
          <p:cNvGraphicFramePr>
            <a:graphicFrameLocks noGrp="1"/>
          </p:cNvGraphicFramePr>
          <p:nvPr>
            <p:ph idx="1"/>
            <p:extLst>
              <p:ext uri="{D42A27DB-BD31-4B8C-83A1-F6EECF244321}">
                <p14:modId xmlns:p14="http://schemas.microsoft.com/office/powerpoint/2010/main" val="3367701153"/>
              </p:ext>
            </p:extLst>
          </p:nvPr>
        </p:nvGraphicFramePr>
        <p:xfrm>
          <a:off x="838200" y="1559169"/>
          <a:ext cx="10515600" cy="46188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3135109B-623C-49C7-BE6B-AF04B8AF31A2}"/>
              </a:ext>
            </a:extLst>
          </p:cNvPr>
          <p:cNvSpPr>
            <a:spLocks noGrp="1"/>
          </p:cNvSpPr>
          <p:nvPr>
            <p:ph type="ftr" sz="quarter" idx="11"/>
          </p:nvPr>
        </p:nvSpPr>
        <p:spPr/>
        <p:txBody>
          <a:bodyPr/>
          <a:lstStyle/>
          <a:p>
            <a:pPr>
              <a:defRPr/>
            </a:pPr>
            <a:r>
              <a:rPr lang="en-US"/>
              <a:t>For Internal Training Purposes Only</a:t>
            </a:r>
          </a:p>
        </p:txBody>
      </p:sp>
      <p:sp>
        <p:nvSpPr>
          <p:cNvPr id="44037" name="TextBox 6">
            <a:extLst>
              <a:ext uri="{FF2B5EF4-FFF2-40B4-BE49-F238E27FC236}">
                <a16:creationId xmlns:a16="http://schemas.microsoft.com/office/drawing/2014/main" id="{0E029E23-26A5-43FE-AB62-2AE71CCF4F7A}"/>
              </a:ext>
            </a:extLst>
          </p:cNvPr>
          <p:cNvSpPr txBox="1">
            <a:spLocks noChangeArrowheads="1"/>
          </p:cNvSpPr>
          <p:nvPr/>
        </p:nvSpPr>
        <p:spPr bwMode="auto">
          <a:xfrm>
            <a:off x="7181240" y="6178062"/>
            <a:ext cx="4306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dirty="0">
                <a:latin typeface="Arial Narrow" panose="020B0606020202030204" pitchFamily="34" charset="0"/>
              </a:rPr>
              <a:t>Governor’s Office of Small, Minority &amp; Women Business Affairs</a:t>
            </a:r>
          </a:p>
        </p:txBody>
      </p:sp>
    </p:spTree>
    <p:extLst>
      <p:ext uri="{BB962C8B-B14F-4D97-AF65-F5344CB8AC3E}">
        <p14:creationId xmlns:p14="http://schemas.microsoft.com/office/powerpoint/2010/main" val="2645756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71834E60-AD28-4976-90EE-9B378D0532A1}"/>
              </a:ext>
            </a:extLst>
          </p:cNvPr>
          <p:cNvSpPr>
            <a:spLocks noGrp="1"/>
          </p:cNvSpPr>
          <p:nvPr>
            <p:ph type="title"/>
          </p:nvPr>
        </p:nvSpPr>
        <p:spPr>
          <a:xfrm>
            <a:off x="838200" y="365125"/>
            <a:ext cx="9231923" cy="1325563"/>
          </a:xfrm>
        </p:spPr>
        <p:txBody>
          <a:bodyPr/>
          <a:lstStyle/>
          <a:p>
            <a:r>
              <a:rPr lang="en-US" altLang="en-US" b="1" dirty="0"/>
              <a:t>MBE Utilization and Fair Solicitation Affidavit &amp; MBE Participation Schedule</a:t>
            </a:r>
          </a:p>
        </p:txBody>
      </p:sp>
      <p:sp>
        <p:nvSpPr>
          <p:cNvPr id="3" name="Content Placeholder 2">
            <a:extLst>
              <a:ext uri="{FF2B5EF4-FFF2-40B4-BE49-F238E27FC236}">
                <a16:creationId xmlns:a16="http://schemas.microsoft.com/office/drawing/2014/main" id="{7625B32F-028A-40BA-8CC6-5CF654B47799}"/>
              </a:ext>
            </a:extLst>
          </p:cNvPr>
          <p:cNvSpPr>
            <a:spLocks noGrp="1"/>
          </p:cNvSpPr>
          <p:nvPr>
            <p:ph idx="1"/>
          </p:nvPr>
        </p:nvSpPr>
        <p:spPr>
          <a:xfrm>
            <a:off x="838200" y="1690688"/>
            <a:ext cx="10515600" cy="4408487"/>
          </a:xfrm>
        </p:spPr>
        <p:txBody>
          <a:bodyPr rtlCol="0">
            <a:normAutofit/>
          </a:bodyPr>
          <a:lstStyle/>
          <a:p>
            <a:pPr marL="0" indent="0" fontAlgn="auto">
              <a:lnSpc>
                <a:spcPct val="120000"/>
              </a:lnSpc>
              <a:spcAft>
                <a:spcPts val="0"/>
              </a:spcAft>
              <a:buNone/>
              <a:defRPr/>
            </a:pPr>
            <a:r>
              <a:rPr lang="en-US" sz="3000" b="1" dirty="0">
                <a:solidFill>
                  <a:srgbClr val="FF0000"/>
                </a:solidFill>
                <a:effectLst>
                  <a:outerShdw blurRad="38100" dist="38100" dir="2700000" algn="tl">
                    <a:srgbClr val="000000">
                      <a:alpha val="43137"/>
                    </a:srgbClr>
                  </a:outerShdw>
                </a:effectLst>
              </a:rPr>
              <a:t>GENERAL REQUIREMENTS:</a:t>
            </a:r>
          </a:p>
          <a:p>
            <a:pPr fontAlgn="auto">
              <a:lnSpc>
                <a:spcPct val="120000"/>
              </a:lnSpc>
              <a:spcAft>
                <a:spcPts val="0"/>
              </a:spcAft>
              <a:defRPr/>
            </a:pPr>
            <a:r>
              <a:rPr lang="en-US" dirty="0"/>
              <a:t>Must indicate the Primes clear intent to either meet the goal or request either a full or partial waiver of the MBE goal and/or subgoals</a:t>
            </a:r>
          </a:p>
          <a:p>
            <a:pPr fontAlgn="auto">
              <a:lnSpc>
                <a:spcPct val="120000"/>
              </a:lnSpc>
              <a:spcAft>
                <a:spcPts val="0"/>
              </a:spcAft>
              <a:defRPr/>
            </a:pPr>
            <a:r>
              <a:rPr lang="en-US" dirty="0"/>
              <a:t>Must provide specific commitment to each named MBE</a:t>
            </a:r>
          </a:p>
          <a:p>
            <a:pPr fontAlgn="auto">
              <a:lnSpc>
                <a:spcPct val="120000"/>
              </a:lnSpc>
              <a:spcAft>
                <a:spcPts val="0"/>
              </a:spcAft>
              <a:defRPr/>
            </a:pPr>
            <a:r>
              <a:rPr lang="en-US" dirty="0"/>
              <a:t>Must describe the specific work each MBE will perform</a:t>
            </a:r>
          </a:p>
          <a:p>
            <a:pPr fontAlgn="auto">
              <a:lnSpc>
                <a:spcPct val="120000"/>
              </a:lnSpc>
              <a:spcAft>
                <a:spcPts val="0"/>
              </a:spcAft>
              <a:defRPr/>
            </a:pPr>
            <a:r>
              <a:rPr lang="en-US" dirty="0"/>
              <a:t>Must list only active fully certified MBE firms listed in the MBE Directory hosted by MDOT.  Take special note of graduated firms. </a:t>
            </a:r>
          </a:p>
          <a:p>
            <a:pPr fontAlgn="auto">
              <a:spcAft>
                <a:spcPts val="0"/>
              </a:spcAft>
              <a:defRPr/>
            </a:pPr>
            <a:endParaRPr lang="en-US" dirty="0"/>
          </a:p>
        </p:txBody>
      </p:sp>
      <p:sp>
        <p:nvSpPr>
          <p:cNvPr id="4" name="Footer Placeholder 3">
            <a:extLst>
              <a:ext uri="{FF2B5EF4-FFF2-40B4-BE49-F238E27FC236}">
                <a16:creationId xmlns:a16="http://schemas.microsoft.com/office/drawing/2014/main" id="{8E98CD36-CA07-40C1-9A29-7D9355C93F96}"/>
              </a:ext>
            </a:extLst>
          </p:cNvPr>
          <p:cNvSpPr>
            <a:spLocks noGrp="1"/>
          </p:cNvSpPr>
          <p:nvPr>
            <p:ph type="ftr" sz="quarter" idx="11"/>
          </p:nvPr>
        </p:nvSpPr>
        <p:spPr/>
        <p:txBody>
          <a:bodyPr/>
          <a:lstStyle/>
          <a:p>
            <a:pPr>
              <a:defRPr/>
            </a:pPr>
            <a:r>
              <a:rPr lang="en-US"/>
              <a:t>For Internal Training Purposes Only</a:t>
            </a:r>
          </a:p>
        </p:txBody>
      </p:sp>
      <p:sp>
        <p:nvSpPr>
          <p:cNvPr id="39941" name="TextBox 6">
            <a:extLst>
              <a:ext uri="{FF2B5EF4-FFF2-40B4-BE49-F238E27FC236}">
                <a16:creationId xmlns:a16="http://schemas.microsoft.com/office/drawing/2014/main" id="{2D327AE4-BD34-4E09-956A-7AC0C9B9CEF4}"/>
              </a:ext>
            </a:extLst>
          </p:cNvPr>
          <p:cNvSpPr txBox="1">
            <a:spLocks noChangeArrowheads="1"/>
          </p:cNvSpPr>
          <p:nvPr/>
        </p:nvSpPr>
        <p:spPr bwMode="auto">
          <a:xfrm>
            <a:off x="6583363" y="6003925"/>
            <a:ext cx="4306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Narrow" panose="020B0606020202030204" pitchFamily="34" charset="0"/>
              </a:rPr>
              <a:t>Governor’s Office of Small, Minority &amp; Women Business Affairs</a:t>
            </a:r>
          </a:p>
        </p:txBody>
      </p:sp>
      <p:pic>
        <p:nvPicPr>
          <p:cNvPr id="10" name="Picture 9">
            <a:extLst>
              <a:ext uri="{FF2B5EF4-FFF2-40B4-BE49-F238E27FC236}">
                <a16:creationId xmlns:a16="http://schemas.microsoft.com/office/drawing/2014/main" id="{930AF0C2-657F-40DC-9831-687A21928F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1615" y="105843"/>
            <a:ext cx="2377269" cy="15848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73603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71834E60-AD28-4976-90EE-9B378D0532A1}"/>
              </a:ext>
            </a:extLst>
          </p:cNvPr>
          <p:cNvSpPr>
            <a:spLocks noGrp="1"/>
          </p:cNvSpPr>
          <p:nvPr>
            <p:ph type="title"/>
          </p:nvPr>
        </p:nvSpPr>
        <p:spPr>
          <a:xfrm>
            <a:off x="838200" y="365125"/>
            <a:ext cx="9231923" cy="1325563"/>
          </a:xfrm>
        </p:spPr>
        <p:txBody>
          <a:bodyPr/>
          <a:lstStyle/>
          <a:p>
            <a:r>
              <a:rPr lang="en-US" altLang="en-US" b="1" dirty="0"/>
              <a:t>MBE Utilization and Fair Solicitation Affidavit &amp; MBE Participation Schedule</a:t>
            </a:r>
          </a:p>
        </p:txBody>
      </p:sp>
      <p:sp>
        <p:nvSpPr>
          <p:cNvPr id="3" name="Content Placeholder 2">
            <a:extLst>
              <a:ext uri="{FF2B5EF4-FFF2-40B4-BE49-F238E27FC236}">
                <a16:creationId xmlns:a16="http://schemas.microsoft.com/office/drawing/2014/main" id="{7625B32F-028A-40BA-8CC6-5CF654B47799}"/>
              </a:ext>
            </a:extLst>
          </p:cNvPr>
          <p:cNvSpPr>
            <a:spLocks noGrp="1"/>
          </p:cNvSpPr>
          <p:nvPr>
            <p:ph idx="1"/>
          </p:nvPr>
        </p:nvSpPr>
        <p:spPr>
          <a:xfrm>
            <a:off x="838200" y="1690688"/>
            <a:ext cx="10515600" cy="4408487"/>
          </a:xfrm>
        </p:spPr>
        <p:txBody>
          <a:bodyPr rtlCol="0">
            <a:normAutofit lnSpcReduction="10000"/>
          </a:bodyPr>
          <a:lstStyle/>
          <a:p>
            <a:pPr marL="0" indent="0" fontAlgn="auto">
              <a:lnSpc>
                <a:spcPct val="120000"/>
              </a:lnSpc>
              <a:spcAft>
                <a:spcPts val="0"/>
              </a:spcAft>
              <a:buNone/>
              <a:defRPr/>
            </a:pPr>
            <a:r>
              <a:rPr lang="en-US" sz="3000" b="1" dirty="0">
                <a:solidFill>
                  <a:srgbClr val="FF0000"/>
                </a:solidFill>
                <a:effectLst>
                  <a:outerShdw blurRad="38100" dist="38100" dir="2700000" algn="tl">
                    <a:srgbClr val="000000">
                      <a:alpha val="43137"/>
                    </a:srgbClr>
                  </a:outerShdw>
                </a:effectLst>
              </a:rPr>
              <a:t>WHAT IS GRADUATION?</a:t>
            </a:r>
          </a:p>
          <a:p>
            <a:pPr fontAlgn="auto">
              <a:lnSpc>
                <a:spcPct val="120000"/>
              </a:lnSpc>
              <a:spcAft>
                <a:spcPts val="0"/>
              </a:spcAft>
              <a:defRPr/>
            </a:pPr>
            <a:r>
              <a:rPr lang="en-US" dirty="0"/>
              <a:t>The term "GRADUATED" means a firm has exceeded the allowable industry size standard set for MBE/DBE participants and may no longer be counted as an MBE/DBE on state or federal contracts for work performed in this category.</a:t>
            </a:r>
          </a:p>
          <a:p>
            <a:pPr>
              <a:lnSpc>
                <a:spcPct val="120000"/>
              </a:lnSpc>
              <a:defRPr/>
            </a:pPr>
            <a:r>
              <a:rPr lang="en-US" dirty="0"/>
              <a:t>US Small Business Size Standards: </a:t>
            </a:r>
            <a:r>
              <a:rPr lang="en-US" dirty="0">
                <a:hlinkClick r:id="rId3"/>
              </a:rPr>
              <a:t>https://www.sba.gov/federal-contracting/contracting-guide/size-standards</a:t>
            </a:r>
            <a:endParaRPr lang="en-US" dirty="0"/>
          </a:p>
          <a:p>
            <a:pPr fontAlgn="auto">
              <a:lnSpc>
                <a:spcPct val="120000"/>
              </a:lnSpc>
              <a:spcAft>
                <a:spcPts val="0"/>
              </a:spcAft>
              <a:defRPr/>
            </a:pPr>
            <a:r>
              <a:rPr lang="en-US" dirty="0"/>
              <a:t>Graduation is outlined in </a:t>
            </a:r>
            <a:r>
              <a:rPr lang="en-US" dirty="0">
                <a:hlinkClick r:id="rId4"/>
              </a:rPr>
              <a:t>COMAR 21.11.03.15</a:t>
            </a:r>
            <a:endParaRPr lang="en-US" dirty="0"/>
          </a:p>
        </p:txBody>
      </p:sp>
      <p:sp>
        <p:nvSpPr>
          <p:cNvPr id="4" name="Footer Placeholder 3">
            <a:extLst>
              <a:ext uri="{FF2B5EF4-FFF2-40B4-BE49-F238E27FC236}">
                <a16:creationId xmlns:a16="http://schemas.microsoft.com/office/drawing/2014/main" id="{8E98CD36-CA07-40C1-9A29-7D9355C93F96}"/>
              </a:ext>
            </a:extLst>
          </p:cNvPr>
          <p:cNvSpPr>
            <a:spLocks noGrp="1"/>
          </p:cNvSpPr>
          <p:nvPr>
            <p:ph type="ftr" sz="quarter" idx="11"/>
          </p:nvPr>
        </p:nvSpPr>
        <p:spPr/>
        <p:txBody>
          <a:bodyPr/>
          <a:lstStyle/>
          <a:p>
            <a:pPr>
              <a:defRPr/>
            </a:pPr>
            <a:r>
              <a:rPr lang="en-US"/>
              <a:t>For Internal Training Purposes Only</a:t>
            </a:r>
          </a:p>
        </p:txBody>
      </p:sp>
      <p:sp>
        <p:nvSpPr>
          <p:cNvPr id="39941" name="TextBox 6">
            <a:extLst>
              <a:ext uri="{FF2B5EF4-FFF2-40B4-BE49-F238E27FC236}">
                <a16:creationId xmlns:a16="http://schemas.microsoft.com/office/drawing/2014/main" id="{2D327AE4-BD34-4E09-956A-7AC0C9B9CEF4}"/>
              </a:ext>
            </a:extLst>
          </p:cNvPr>
          <p:cNvSpPr txBox="1">
            <a:spLocks noChangeArrowheads="1"/>
          </p:cNvSpPr>
          <p:nvPr/>
        </p:nvSpPr>
        <p:spPr bwMode="auto">
          <a:xfrm>
            <a:off x="6583363" y="6003925"/>
            <a:ext cx="4306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Narrow" panose="020B0606020202030204" pitchFamily="34" charset="0"/>
              </a:rPr>
              <a:t>Governor’s Office of Small, Minority &amp; Women Business Affairs</a:t>
            </a:r>
          </a:p>
        </p:txBody>
      </p:sp>
      <p:pic>
        <p:nvPicPr>
          <p:cNvPr id="10" name="Picture 9">
            <a:extLst>
              <a:ext uri="{FF2B5EF4-FFF2-40B4-BE49-F238E27FC236}">
                <a16:creationId xmlns:a16="http://schemas.microsoft.com/office/drawing/2014/main" id="{930AF0C2-657F-40DC-9831-687A21928F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01615" y="105843"/>
            <a:ext cx="2377269" cy="15848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93750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71834E60-AD28-4976-90EE-9B378D0532A1}"/>
              </a:ext>
            </a:extLst>
          </p:cNvPr>
          <p:cNvSpPr>
            <a:spLocks noGrp="1"/>
          </p:cNvSpPr>
          <p:nvPr>
            <p:ph type="title"/>
          </p:nvPr>
        </p:nvSpPr>
        <p:spPr>
          <a:xfrm>
            <a:off x="838200" y="365125"/>
            <a:ext cx="9231923" cy="1325563"/>
          </a:xfrm>
        </p:spPr>
        <p:txBody>
          <a:bodyPr/>
          <a:lstStyle/>
          <a:p>
            <a:r>
              <a:rPr lang="en-US" altLang="en-US" b="1" dirty="0"/>
              <a:t>MBE Utilization and Fair Solicitation Affidavit &amp; MBE Participation Schedule</a:t>
            </a:r>
          </a:p>
        </p:txBody>
      </p:sp>
      <p:sp>
        <p:nvSpPr>
          <p:cNvPr id="3" name="Content Placeholder 2">
            <a:extLst>
              <a:ext uri="{FF2B5EF4-FFF2-40B4-BE49-F238E27FC236}">
                <a16:creationId xmlns:a16="http://schemas.microsoft.com/office/drawing/2014/main" id="{7625B32F-028A-40BA-8CC6-5CF654B47799}"/>
              </a:ext>
            </a:extLst>
          </p:cNvPr>
          <p:cNvSpPr>
            <a:spLocks noGrp="1"/>
          </p:cNvSpPr>
          <p:nvPr>
            <p:ph idx="1"/>
          </p:nvPr>
        </p:nvSpPr>
        <p:spPr>
          <a:xfrm>
            <a:off x="838200" y="1690688"/>
            <a:ext cx="10515600" cy="4408487"/>
          </a:xfrm>
        </p:spPr>
        <p:txBody>
          <a:bodyPr rtlCol="0">
            <a:normAutofit/>
          </a:bodyPr>
          <a:lstStyle/>
          <a:p>
            <a:pPr marL="0" indent="0" fontAlgn="auto">
              <a:lnSpc>
                <a:spcPct val="120000"/>
              </a:lnSpc>
              <a:spcAft>
                <a:spcPts val="0"/>
              </a:spcAft>
              <a:buNone/>
              <a:defRPr/>
            </a:pPr>
            <a:r>
              <a:rPr lang="en-US" sz="3000" b="1" dirty="0">
                <a:solidFill>
                  <a:srgbClr val="FF0000"/>
                </a:solidFill>
                <a:effectLst>
                  <a:outerShdw blurRad="38100" dist="38100" dir="2700000" algn="tl">
                    <a:srgbClr val="000000">
                      <a:alpha val="43137"/>
                    </a:srgbClr>
                  </a:outerShdw>
                </a:effectLst>
              </a:rPr>
              <a:t>WHAT IS GRADUATION?</a:t>
            </a:r>
          </a:p>
          <a:p>
            <a:pPr fontAlgn="auto">
              <a:spcAft>
                <a:spcPts val="0"/>
              </a:spcAft>
              <a:defRPr/>
            </a:pPr>
            <a:r>
              <a:rPr lang="en-US" dirty="0"/>
              <a:t>Certified MBE firms may be fully or partially graduated.</a:t>
            </a:r>
          </a:p>
          <a:p>
            <a:pPr fontAlgn="auto">
              <a:spcAft>
                <a:spcPts val="0"/>
              </a:spcAft>
              <a:defRPr/>
            </a:pPr>
            <a:r>
              <a:rPr lang="en-US" dirty="0"/>
              <a:t>Graduation is the recognition that a firm has attained a fiscally significant presence in the marketplace. Firms are reviewed annually and are assigned a graduate status for any NAICS code that relates to an industry in which the firm is proven to have exceeded the allowable MBE/DBE participant revenue threshold. Firms may also graduate as a whole entity if the personal net worth (PNW) of the owner exceeds the allowable maximum for MBE/DBE program participants. </a:t>
            </a:r>
          </a:p>
        </p:txBody>
      </p:sp>
      <p:sp>
        <p:nvSpPr>
          <p:cNvPr id="4" name="Footer Placeholder 3">
            <a:extLst>
              <a:ext uri="{FF2B5EF4-FFF2-40B4-BE49-F238E27FC236}">
                <a16:creationId xmlns:a16="http://schemas.microsoft.com/office/drawing/2014/main" id="{8E98CD36-CA07-40C1-9A29-7D9355C93F96}"/>
              </a:ext>
            </a:extLst>
          </p:cNvPr>
          <p:cNvSpPr>
            <a:spLocks noGrp="1"/>
          </p:cNvSpPr>
          <p:nvPr>
            <p:ph type="ftr" sz="quarter" idx="11"/>
          </p:nvPr>
        </p:nvSpPr>
        <p:spPr/>
        <p:txBody>
          <a:bodyPr/>
          <a:lstStyle/>
          <a:p>
            <a:pPr>
              <a:defRPr/>
            </a:pPr>
            <a:r>
              <a:rPr lang="en-US"/>
              <a:t>For Internal Training Purposes Only</a:t>
            </a:r>
          </a:p>
        </p:txBody>
      </p:sp>
      <p:sp>
        <p:nvSpPr>
          <p:cNvPr id="39941" name="TextBox 6">
            <a:extLst>
              <a:ext uri="{FF2B5EF4-FFF2-40B4-BE49-F238E27FC236}">
                <a16:creationId xmlns:a16="http://schemas.microsoft.com/office/drawing/2014/main" id="{2D327AE4-BD34-4E09-956A-7AC0C9B9CEF4}"/>
              </a:ext>
            </a:extLst>
          </p:cNvPr>
          <p:cNvSpPr txBox="1">
            <a:spLocks noChangeArrowheads="1"/>
          </p:cNvSpPr>
          <p:nvPr/>
        </p:nvSpPr>
        <p:spPr bwMode="auto">
          <a:xfrm>
            <a:off x="6583363" y="6003925"/>
            <a:ext cx="4306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Narrow" panose="020B0606020202030204" pitchFamily="34" charset="0"/>
              </a:rPr>
              <a:t>Governor’s Office of Small, Minority &amp; Women Business Affairs</a:t>
            </a:r>
          </a:p>
        </p:txBody>
      </p:sp>
      <p:pic>
        <p:nvPicPr>
          <p:cNvPr id="10" name="Picture 9">
            <a:extLst>
              <a:ext uri="{FF2B5EF4-FFF2-40B4-BE49-F238E27FC236}">
                <a16:creationId xmlns:a16="http://schemas.microsoft.com/office/drawing/2014/main" id="{930AF0C2-657F-40DC-9831-687A21928F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1615" y="105843"/>
            <a:ext cx="2377269" cy="15848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44565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71834E60-AD28-4976-90EE-9B378D0532A1}"/>
              </a:ext>
            </a:extLst>
          </p:cNvPr>
          <p:cNvSpPr>
            <a:spLocks noGrp="1"/>
          </p:cNvSpPr>
          <p:nvPr>
            <p:ph type="title"/>
          </p:nvPr>
        </p:nvSpPr>
        <p:spPr>
          <a:xfrm>
            <a:off x="838200" y="365125"/>
            <a:ext cx="9231923" cy="1325563"/>
          </a:xfrm>
        </p:spPr>
        <p:txBody>
          <a:bodyPr/>
          <a:lstStyle/>
          <a:p>
            <a:r>
              <a:rPr lang="en-US" altLang="en-US" b="1" dirty="0"/>
              <a:t>MBE Utilization and Fair Solicitation Affidavit &amp; MBE Participation Schedule</a:t>
            </a:r>
          </a:p>
        </p:txBody>
      </p:sp>
      <p:graphicFrame>
        <p:nvGraphicFramePr>
          <p:cNvPr id="5" name="Content Placeholder 4">
            <a:extLst>
              <a:ext uri="{FF2B5EF4-FFF2-40B4-BE49-F238E27FC236}">
                <a16:creationId xmlns:a16="http://schemas.microsoft.com/office/drawing/2014/main" id="{17EFF0AA-DD17-8B75-4847-85C30A94F42A}"/>
              </a:ext>
            </a:extLst>
          </p:cNvPr>
          <p:cNvGraphicFramePr>
            <a:graphicFrameLocks noGrp="1"/>
          </p:cNvGraphicFramePr>
          <p:nvPr>
            <p:ph idx="1"/>
            <p:extLst>
              <p:ext uri="{D42A27DB-BD31-4B8C-83A1-F6EECF244321}">
                <p14:modId xmlns:p14="http://schemas.microsoft.com/office/powerpoint/2010/main" val="3199943893"/>
              </p:ext>
            </p:extLst>
          </p:nvPr>
        </p:nvGraphicFramePr>
        <p:xfrm>
          <a:off x="838200" y="1690688"/>
          <a:ext cx="10515600" cy="4621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8E98CD36-CA07-40C1-9A29-7D9355C93F96}"/>
              </a:ext>
            </a:extLst>
          </p:cNvPr>
          <p:cNvSpPr>
            <a:spLocks noGrp="1"/>
          </p:cNvSpPr>
          <p:nvPr>
            <p:ph type="ftr" sz="quarter" idx="11"/>
          </p:nvPr>
        </p:nvSpPr>
        <p:spPr/>
        <p:txBody>
          <a:bodyPr/>
          <a:lstStyle/>
          <a:p>
            <a:pPr>
              <a:defRPr/>
            </a:pPr>
            <a:r>
              <a:rPr lang="en-US"/>
              <a:t>For Internal Training Purposes Only</a:t>
            </a:r>
          </a:p>
        </p:txBody>
      </p:sp>
      <p:sp>
        <p:nvSpPr>
          <p:cNvPr id="39941" name="TextBox 6">
            <a:extLst>
              <a:ext uri="{FF2B5EF4-FFF2-40B4-BE49-F238E27FC236}">
                <a16:creationId xmlns:a16="http://schemas.microsoft.com/office/drawing/2014/main" id="{2D327AE4-BD34-4E09-956A-7AC0C9B9CEF4}"/>
              </a:ext>
            </a:extLst>
          </p:cNvPr>
          <p:cNvSpPr txBox="1">
            <a:spLocks noChangeArrowheads="1"/>
          </p:cNvSpPr>
          <p:nvPr/>
        </p:nvSpPr>
        <p:spPr bwMode="auto">
          <a:xfrm>
            <a:off x="7286747" y="6100152"/>
            <a:ext cx="4306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dirty="0">
                <a:latin typeface="Arial Narrow" panose="020B0606020202030204" pitchFamily="34" charset="0"/>
              </a:rPr>
              <a:t>Governor’s Office of Small, Minority &amp; Women Business Affairs</a:t>
            </a:r>
          </a:p>
        </p:txBody>
      </p:sp>
      <p:pic>
        <p:nvPicPr>
          <p:cNvPr id="10" name="Picture 9">
            <a:extLst>
              <a:ext uri="{FF2B5EF4-FFF2-40B4-BE49-F238E27FC236}">
                <a16:creationId xmlns:a16="http://schemas.microsoft.com/office/drawing/2014/main" id="{930AF0C2-657F-40DC-9831-687A21928FB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01615" y="105843"/>
            <a:ext cx="2377269" cy="15848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09150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052695E5-3AE3-40CC-92F6-ED074DBE38D1}"/>
              </a:ext>
            </a:extLst>
          </p:cNvPr>
          <p:cNvSpPr>
            <a:spLocks noGrp="1"/>
          </p:cNvSpPr>
          <p:nvPr>
            <p:ph type="title"/>
          </p:nvPr>
        </p:nvSpPr>
        <p:spPr/>
        <p:txBody>
          <a:bodyPr/>
          <a:lstStyle/>
          <a:p>
            <a:r>
              <a:rPr lang="en-US" altLang="en-US" dirty="0"/>
              <a:t>MBE Utilization and Fair Solicitation Affidavit</a:t>
            </a:r>
            <a:endParaRPr lang="en-US" altLang="en-US" sz="3200" dirty="0"/>
          </a:p>
        </p:txBody>
      </p:sp>
      <p:sp>
        <p:nvSpPr>
          <p:cNvPr id="3" name="Content Placeholder 2">
            <a:extLst>
              <a:ext uri="{FF2B5EF4-FFF2-40B4-BE49-F238E27FC236}">
                <a16:creationId xmlns:a16="http://schemas.microsoft.com/office/drawing/2014/main" id="{8100DB02-2A7C-4618-8A00-F3EC11C15CB9}"/>
              </a:ext>
            </a:extLst>
          </p:cNvPr>
          <p:cNvSpPr>
            <a:spLocks noGrp="1"/>
          </p:cNvSpPr>
          <p:nvPr>
            <p:ph idx="1"/>
          </p:nvPr>
        </p:nvSpPr>
        <p:spPr>
          <a:xfrm>
            <a:off x="838200" y="1690688"/>
            <a:ext cx="10515600" cy="4408487"/>
          </a:xfrm>
        </p:spPr>
        <p:txBody>
          <a:bodyPr rtlCol="0">
            <a:normAutofit lnSpcReduction="10000"/>
          </a:bodyPr>
          <a:lstStyle/>
          <a:p>
            <a:pPr fontAlgn="auto">
              <a:spcAft>
                <a:spcPts val="0"/>
              </a:spcAft>
              <a:defRPr/>
            </a:pPr>
            <a:r>
              <a:rPr lang="en-US" dirty="0"/>
              <a:t>PART 2 - MBE UTILIZATION AND FAIR SOLICITATION AFFIDAVIT</a:t>
            </a:r>
          </a:p>
          <a:p>
            <a:pPr marL="457200" lvl="1" indent="0" fontAlgn="auto">
              <a:spcAft>
                <a:spcPts val="0"/>
              </a:spcAft>
              <a:buFont typeface="Arial" panose="020B0604020202020204" pitchFamily="34" charset="0"/>
              <a:buNone/>
              <a:defRPr/>
            </a:pPr>
            <a:r>
              <a:rPr lang="en-US" sz="1400" dirty="0">
                <a:latin typeface="TimesNewRomanPSMT"/>
              </a:rPr>
              <a:t>1. </a:t>
            </a:r>
            <a:r>
              <a:rPr lang="en-US" sz="1400" b="1" dirty="0">
                <a:latin typeface="TimesNewRomanPS-BoldMT"/>
              </a:rPr>
              <a:t>MBE Participation (PLEASE CHECK ONLY ONE)</a:t>
            </a:r>
          </a:p>
          <a:p>
            <a:pPr marL="457200" lvl="1" indent="0" fontAlgn="auto">
              <a:spcAft>
                <a:spcPts val="0"/>
              </a:spcAft>
              <a:buFont typeface="Arial" panose="020B0604020202020204" pitchFamily="34" charset="0"/>
              <a:buNone/>
              <a:defRPr/>
            </a:pPr>
            <a:r>
              <a:rPr lang="en-US" sz="1400" dirty="0">
                <a:latin typeface="SegoeUISymbol"/>
              </a:rPr>
              <a:t>☐ </a:t>
            </a:r>
            <a:r>
              <a:rPr lang="en-US" sz="1400" dirty="0">
                <a:latin typeface="TimesNewRomanPSMT"/>
              </a:rPr>
              <a:t>I acknowledge and intend to meet IN FULL both the overall certified Minority Business</a:t>
            </a:r>
          </a:p>
          <a:p>
            <a:pPr marL="457200" lvl="1" indent="0" fontAlgn="auto">
              <a:spcAft>
                <a:spcPts val="0"/>
              </a:spcAft>
              <a:buFont typeface="Arial" panose="020B0604020202020204" pitchFamily="34" charset="0"/>
              <a:buNone/>
              <a:defRPr/>
            </a:pPr>
            <a:r>
              <a:rPr lang="en-US" sz="1400" dirty="0">
                <a:latin typeface="TimesNewRomanPSMT"/>
              </a:rPr>
              <a:t>Enterprise (MBE) participation goal of percent and all of the following subgoals:</a:t>
            </a:r>
          </a:p>
          <a:p>
            <a:pPr marL="1371600" lvl="3" indent="0" fontAlgn="auto">
              <a:spcAft>
                <a:spcPts val="0"/>
              </a:spcAft>
              <a:buFont typeface="Arial" panose="020B0604020202020204" pitchFamily="34" charset="0"/>
              <a:buNone/>
              <a:defRPr/>
            </a:pPr>
            <a:r>
              <a:rPr lang="en-US" sz="1400" dirty="0">
                <a:latin typeface="TimesNewRomanPSMT"/>
              </a:rPr>
              <a:t>____percent for African American-owned MBE firms</a:t>
            </a:r>
          </a:p>
          <a:p>
            <a:pPr marL="1371600" lvl="3" indent="0" fontAlgn="auto">
              <a:spcAft>
                <a:spcPts val="0"/>
              </a:spcAft>
              <a:buFont typeface="Arial" panose="020B0604020202020204" pitchFamily="34" charset="0"/>
              <a:buNone/>
              <a:defRPr/>
            </a:pPr>
            <a:r>
              <a:rPr lang="en-US" sz="1400" dirty="0">
                <a:latin typeface="TimesNewRomanPSMT"/>
              </a:rPr>
              <a:t>____percent for Hispanic American-owned MBE firms</a:t>
            </a:r>
          </a:p>
          <a:p>
            <a:pPr marL="1371600" lvl="3" indent="0" fontAlgn="auto">
              <a:spcAft>
                <a:spcPts val="0"/>
              </a:spcAft>
              <a:buFont typeface="Arial" panose="020B0604020202020204" pitchFamily="34" charset="0"/>
              <a:buNone/>
              <a:defRPr/>
            </a:pPr>
            <a:r>
              <a:rPr lang="en-US" sz="1400" dirty="0">
                <a:latin typeface="TimesNewRomanPSMT"/>
              </a:rPr>
              <a:t>____percent for Asian American-owned MBE firms</a:t>
            </a:r>
          </a:p>
          <a:p>
            <a:pPr marL="1371600" lvl="3" indent="0" fontAlgn="auto">
              <a:spcAft>
                <a:spcPts val="0"/>
              </a:spcAft>
              <a:buFont typeface="Arial" panose="020B0604020202020204" pitchFamily="34" charset="0"/>
              <a:buNone/>
              <a:defRPr/>
            </a:pPr>
            <a:r>
              <a:rPr lang="en-US" sz="1400" dirty="0">
                <a:latin typeface="TimesNewRomanPSMT"/>
              </a:rPr>
              <a:t>____percent for Women-owned MBE firms</a:t>
            </a:r>
          </a:p>
          <a:p>
            <a:pPr marL="457200" lvl="1" indent="0" fontAlgn="auto">
              <a:spcAft>
                <a:spcPts val="0"/>
              </a:spcAft>
              <a:buFont typeface="Arial" panose="020B0604020202020204" pitchFamily="34" charset="0"/>
              <a:buNone/>
              <a:defRPr/>
            </a:pPr>
            <a:r>
              <a:rPr lang="en-US" sz="1400" dirty="0">
                <a:latin typeface="TimesNewRomanPSMT"/>
              </a:rPr>
              <a:t>Therefore, I am not seeking a waiver pursuant to COMAR 21.11.03.11. I acknowledge that by checking the above box and agreeing to meet the stated goal and subgoal(s), if any, I </a:t>
            </a:r>
            <a:r>
              <a:rPr lang="en-US" sz="1400" b="1" dirty="0">
                <a:latin typeface="TimesNewRomanPS-BoldMT"/>
              </a:rPr>
              <a:t>must </a:t>
            </a:r>
            <a:r>
              <a:rPr lang="en-US" sz="1400" dirty="0">
                <a:latin typeface="TimesNewRomanPSMT"/>
              </a:rPr>
              <a:t>complete PART 3 - MBE Participation Schedule and Part 4 Signature Page in order to be considered for award.</a:t>
            </a:r>
          </a:p>
          <a:p>
            <a:pPr marL="457200" lvl="1" indent="0" fontAlgn="auto">
              <a:spcAft>
                <a:spcPts val="0"/>
              </a:spcAft>
              <a:buFont typeface="Arial" panose="020B0604020202020204" pitchFamily="34" charset="0"/>
              <a:buNone/>
              <a:defRPr/>
            </a:pPr>
            <a:r>
              <a:rPr lang="en-US" sz="1400" b="1" u="sng" dirty="0">
                <a:latin typeface="TimesNewRomanPSMT"/>
                <a:cs typeface="Times New Roman" panose="02020603050405020304" pitchFamily="18" charset="0"/>
              </a:rPr>
              <a:t>OR</a:t>
            </a:r>
          </a:p>
          <a:p>
            <a:pPr marL="457200" lvl="1" indent="0" fontAlgn="auto">
              <a:spcAft>
                <a:spcPts val="0"/>
              </a:spcAft>
              <a:buFont typeface="Arial" panose="020B0604020202020204" pitchFamily="34" charset="0"/>
              <a:buNone/>
              <a:defRPr/>
            </a:pPr>
            <a:endParaRPr lang="en-US" sz="1400" dirty="0">
              <a:latin typeface="TimesNewRomanPSMT"/>
              <a:cs typeface="Times New Roman" panose="02020603050405020304" pitchFamily="18" charset="0"/>
            </a:endParaRPr>
          </a:p>
          <a:p>
            <a:pPr marL="457200" lvl="1" indent="0" fontAlgn="auto">
              <a:spcAft>
                <a:spcPts val="0"/>
              </a:spcAft>
              <a:buFont typeface="Arial" panose="020B0604020202020204" pitchFamily="34" charset="0"/>
              <a:buNone/>
              <a:defRPr/>
            </a:pPr>
            <a:r>
              <a:rPr lang="en-US" sz="1400" dirty="0">
                <a:latin typeface="TimesNewRomanPSMT"/>
                <a:cs typeface="Times New Roman" panose="02020603050405020304" pitchFamily="18" charset="0"/>
              </a:rPr>
              <a:t>☐ After making good faith outreach efforts prior to making this submission, I conclude that I am unable to achieve the MBE participation goal and/or subgoals. I hereby request a waiver, in whole or in part, of the overall goal and/or subgoals I acknowledge that by checking this box and requesting a partial waiver of the stated goal and/or one or more of the stated subgoal(s) if any, I must complete Part 3, the MBE Participation Schedule and Part 4 Signature Page for the portion of the goal and/or subgoal(s) if any, for which I am not seeking a waiver, in order to be considered for award. I acknowledge that by checking this box and requesting a full waiver of the stated goal and the stated subgoal(s) if any, I must complete Part 4 Signature Page in order to be considered for award.</a:t>
            </a:r>
          </a:p>
        </p:txBody>
      </p:sp>
      <p:sp>
        <p:nvSpPr>
          <p:cNvPr id="4" name="Footer Placeholder 3">
            <a:extLst>
              <a:ext uri="{FF2B5EF4-FFF2-40B4-BE49-F238E27FC236}">
                <a16:creationId xmlns:a16="http://schemas.microsoft.com/office/drawing/2014/main" id="{15AB3D33-B913-4440-B7D0-DDB81998B05B}"/>
              </a:ext>
            </a:extLst>
          </p:cNvPr>
          <p:cNvSpPr>
            <a:spLocks noGrp="1"/>
          </p:cNvSpPr>
          <p:nvPr>
            <p:ph type="ftr" sz="quarter" idx="11"/>
          </p:nvPr>
        </p:nvSpPr>
        <p:spPr/>
        <p:txBody>
          <a:bodyPr/>
          <a:lstStyle/>
          <a:p>
            <a:pPr>
              <a:defRPr/>
            </a:pPr>
            <a:r>
              <a:rPr lang="en-US"/>
              <a:t>For Internal Training Purposes Only</a:t>
            </a:r>
          </a:p>
        </p:txBody>
      </p:sp>
      <p:sp>
        <p:nvSpPr>
          <p:cNvPr id="41989" name="TextBox 6">
            <a:extLst>
              <a:ext uri="{FF2B5EF4-FFF2-40B4-BE49-F238E27FC236}">
                <a16:creationId xmlns:a16="http://schemas.microsoft.com/office/drawing/2014/main" id="{745FC515-B7C2-4550-A8A3-5EF7A032D3B9}"/>
              </a:ext>
            </a:extLst>
          </p:cNvPr>
          <p:cNvSpPr txBox="1">
            <a:spLocks noChangeArrowheads="1"/>
          </p:cNvSpPr>
          <p:nvPr/>
        </p:nvSpPr>
        <p:spPr bwMode="auto">
          <a:xfrm>
            <a:off x="6583363" y="6003925"/>
            <a:ext cx="4306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Narrow" panose="020B0606020202030204" pitchFamily="34" charset="0"/>
              </a:rPr>
              <a:t>Governor’s Office of Small, Minority &amp; Women Business Affairs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78FAAE97-518F-4E53-BBC5-FC97F678E1BE}"/>
              </a:ext>
            </a:extLst>
          </p:cNvPr>
          <p:cNvSpPr>
            <a:spLocks noGrp="1"/>
          </p:cNvSpPr>
          <p:nvPr>
            <p:ph type="title"/>
          </p:nvPr>
        </p:nvSpPr>
        <p:spPr>
          <a:xfrm>
            <a:off x="838200" y="365125"/>
            <a:ext cx="10510838" cy="1325563"/>
          </a:xfrm>
        </p:spPr>
        <p:txBody>
          <a:bodyPr/>
          <a:lstStyle/>
          <a:p>
            <a:r>
              <a:rPr lang="en-US" altLang="en-US" dirty="0"/>
              <a:t>MBE Participation Schedule</a:t>
            </a:r>
          </a:p>
        </p:txBody>
      </p:sp>
      <p:pic>
        <p:nvPicPr>
          <p:cNvPr id="54275" name="Content Placeholder 9">
            <a:extLst>
              <a:ext uri="{FF2B5EF4-FFF2-40B4-BE49-F238E27FC236}">
                <a16:creationId xmlns:a16="http://schemas.microsoft.com/office/drawing/2014/main" id="{87A02C8A-450B-4F1C-B8CB-49F4B45C8AB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5730" t="4776" r="2663" b="16573"/>
          <a:stretch>
            <a:fillRect/>
          </a:stretch>
        </p:blipFill>
        <p:spPr>
          <a:xfrm>
            <a:off x="1027113" y="1751013"/>
            <a:ext cx="4289425" cy="4579937"/>
          </a:xfrm>
        </p:spPr>
      </p:pic>
      <p:sp>
        <p:nvSpPr>
          <p:cNvPr id="4" name="Footer Placeholder 3">
            <a:extLst>
              <a:ext uri="{FF2B5EF4-FFF2-40B4-BE49-F238E27FC236}">
                <a16:creationId xmlns:a16="http://schemas.microsoft.com/office/drawing/2014/main" id="{6FA93C81-0B10-4118-9011-9D2FF63DD1D4}"/>
              </a:ext>
            </a:extLst>
          </p:cNvPr>
          <p:cNvSpPr>
            <a:spLocks noGrp="1"/>
          </p:cNvSpPr>
          <p:nvPr>
            <p:ph type="ftr" sz="quarter" idx="11"/>
          </p:nvPr>
        </p:nvSpPr>
        <p:spPr/>
        <p:txBody>
          <a:bodyPr/>
          <a:lstStyle/>
          <a:p>
            <a:pPr>
              <a:defRPr/>
            </a:pPr>
            <a:r>
              <a:rPr lang="en-US"/>
              <a:t>For Internal Training Purposes Only</a:t>
            </a:r>
          </a:p>
        </p:txBody>
      </p:sp>
      <p:sp>
        <p:nvSpPr>
          <p:cNvPr id="54277" name="TextBox 6">
            <a:extLst>
              <a:ext uri="{FF2B5EF4-FFF2-40B4-BE49-F238E27FC236}">
                <a16:creationId xmlns:a16="http://schemas.microsoft.com/office/drawing/2014/main" id="{026E0F77-F1D4-461A-B04E-63206B54FA07}"/>
              </a:ext>
            </a:extLst>
          </p:cNvPr>
          <p:cNvSpPr txBox="1">
            <a:spLocks noChangeArrowheads="1"/>
          </p:cNvSpPr>
          <p:nvPr/>
        </p:nvSpPr>
        <p:spPr bwMode="auto">
          <a:xfrm>
            <a:off x="6583363" y="6003925"/>
            <a:ext cx="4306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Narrow" panose="020B0606020202030204" pitchFamily="34" charset="0"/>
              </a:rPr>
              <a:t>Governor’s Office of Small, Minority &amp; Women Business Affairs</a:t>
            </a:r>
          </a:p>
        </p:txBody>
      </p:sp>
      <p:pic>
        <p:nvPicPr>
          <p:cNvPr id="54278" name="Picture 10">
            <a:extLst>
              <a:ext uri="{FF2B5EF4-FFF2-40B4-BE49-F238E27FC236}">
                <a16:creationId xmlns:a16="http://schemas.microsoft.com/office/drawing/2014/main" id="{4F5CDC67-0D49-4109-9FB4-7B1063629ED5}"/>
              </a:ext>
            </a:extLst>
          </p:cNvPr>
          <p:cNvPicPr>
            <a:picLocks noChangeAspect="1"/>
          </p:cNvPicPr>
          <p:nvPr/>
        </p:nvPicPr>
        <p:blipFill>
          <a:blip r:embed="rId4">
            <a:extLst>
              <a:ext uri="{28A0092B-C50C-407E-A947-70E740481C1C}">
                <a14:useLocalDpi xmlns:a14="http://schemas.microsoft.com/office/drawing/2010/main" val="0"/>
              </a:ext>
            </a:extLst>
          </a:blip>
          <a:srcRect b="50630"/>
          <a:stretch>
            <a:fillRect/>
          </a:stretch>
        </p:blipFill>
        <p:spPr bwMode="auto">
          <a:xfrm>
            <a:off x="5521325" y="1690688"/>
            <a:ext cx="6030913" cy="377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3C4E3311-ED35-4192-B219-2C0F6A49BB84}"/>
              </a:ext>
            </a:extLst>
          </p:cNvPr>
          <p:cNvSpPr/>
          <p:nvPr/>
        </p:nvSpPr>
        <p:spPr>
          <a:xfrm>
            <a:off x="552450" y="2179638"/>
            <a:ext cx="474663" cy="400050"/>
          </a:xfrm>
          <a:prstGeom prst="rect">
            <a:avLst/>
          </a:prstGeom>
          <a:noFill/>
        </p:spPr>
        <p:txBody>
          <a:bodyPr>
            <a:spAutoFit/>
          </a:bodyPr>
          <a:lstStyle/>
          <a:p>
            <a:pPr algn="ctr" eaLnBrk="1" fontAlgn="auto" hangingPunct="1">
              <a:spcBef>
                <a:spcPts val="0"/>
              </a:spcBef>
              <a:spcAft>
                <a:spcPts val="0"/>
              </a:spcAft>
              <a:defRPr/>
            </a:pPr>
            <a:r>
              <a:rPr lang="en-US" sz="2000" dirty="0">
                <a:ln w="0"/>
                <a:effectLst>
                  <a:outerShdw blurRad="38100" dist="19050" dir="2700000" algn="tl" rotWithShape="0">
                    <a:schemeClr val="dk1">
                      <a:alpha val="40000"/>
                    </a:schemeClr>
                  </a:outerShdw>
                </a:effectLst>
                <a:latin typeface="+mn-lt"/>
              </a:rPr>
              <a:t>D7</a:t>
            </a:r>
          </a:p>
        </p:txBody>
      </p:sp>
      <p:sp>
        <p:nvSpPr>
          <p:cNvPr id="13" name="Rectangle 12">
            <a:extLst>
              <a:ext uri="{FF2B5EF4-FFF2-40B4-BE49-F238E27FC236}">
                <a16:creationId xmlns:a16="http://schemas.microsoft.com/office/drawing/2014/main" id="{A1578F8D-EE63-44CB-BD7B-C549C28A39CE}"/>
              </a:ext>
            </a:extLst>
          </p:cNvPr>
          <p:cNvSpPr/>
          <p:nvPr/>
        </p:nvSpPr>
        <p:spPr>
          <a:xfrm>
            <a:off x="5400675" y="2179638"/>
            <a:ext cx="474663" cy="400050"/>
          </a:xfrm>
          <a:prstGeom prst="rect">
            <a:avLst/>
          </a:prstGeom>
          <a:noFill/>
        </p:spPr>
        <p:txBody>
          <a:bodyPr>
            <a:spAutoFit/>
          </a:bodyPr>
          <a:lstStyle/>
          <a:p>
            <a:pPr algn="ctr" eaLnBrk="1" fontAlgn="auto" hangingPunct="1">
              <a:spcBef>
                <a:spcPts val="0"/>
              </a:spcBef>
              <a:spcAft>
                <a:spcPts val="0"/>
              </a:spcAft>
              <a:defRPr/>
            </a:pPr>
            <a:r>
              <a:rPr lang="en-US" sz="2000" dirty="0">
                <a:ln w="0"/>
                <a:effectLst>
                  <a:outerShdw blurRad="38100" dist="19050" dir="2700000" algn="tl" rotWithShape="0">
                    <a:schemeClr val="dk1">
                      <a:alpha val="40000"/>
                    </a:schemeClr>
                  </a:outerShdw>
                </a:effectLst>
                <a:latin typeface="+mn-lt"/>
              </a:rPr>
              <a:t>D8</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4">
            <a:extLst>
              <a:ext uri="{FF2B5EF4-FFF2-40B4-BE49-F238E27FC236}">
                <a16:creationId xmlns:a16="http://schemas.microsoft.com/office/drawing/2014/main" id="{B01C76D0-CCEC-4ACD-8049-AC7CA08BA0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1038" y="1266093"/>
            <a:ext cx="7243762" cy="464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itle 1">
            <a:extLst>
              <a:ext uri="{FF2B5EF4-FFF2-40B4-BE49-F238E27FC236}">
                <a16:creationId xmlns:a16="http://schemas.microsoft.com/office/drawing/2014/main" id="{A124BFC1-49FA-40A5-92DB-4AC72877D690}"/>
              </a:ext>
            </a:extLst>
          </p:cNvPr>
          <p:cNvSpPr>
            <a:spLocks noGrp="1"/>
          </p:cNvSpPr>
          <p:nvPr>
            <p:ph type="title"/>
          </p:nvPr>
        </p:nvSpPr>
        <p:spPr>
          <a:xfrm>
            <a:off x="838200" y="365125"/>
            <a:ext cx="10510838" cy="1325563"/>
          </a:xfrm>
        </p:spPr>
        <p:txBody>
          <a:bodyPr/>
          <a:lstStyle/>
          <a:p>
            <a:r>
              <a:rPr lang="en-US" altLang="en-US" dirty="0"/>
              <a:t>MBE Participation Schedule (cont.)</a:t>
            </a:r>
          </a:p>
        </p:txBody>
      </p:sp>
      <p:sp>
        <p:nvSpPr>
          <p:cNvPr id="4" name="Footer Placeholder 3">
            <a:extLst>
              <a:ext uri="{FF2B5EF4-FFF2-40B4-BE49-F238E27FC236}">
                <a16:creationId xmlns:a16="http://schemas.microsoft.com/office/drawing/2014/main" id="{4C04D7CB-D767-4AE8-A16D-64A827FD12BE}"/>
              </a:ext>
            </a:extLst>
          </p:cNvPr>
          <p:cNvSpPr>
            <a:spLocks noGrp="1"/>
          </p:cNvSpPr>
          <p:nvPr>
            <p:ph type="ftr" sz="quarter" idx="11"/>
          </p:nvPr>
        </p:nvSpPr>
        <p:spPr/>
        <p:txBody>
          <a:bodyPr/>
          <a:lstStyle/>
          <a:p>
            <a:pPr>
              <a:defRPr/>
            </a:pPr>
            <a:r>
              <a:rPr lang="en-US"/>
              <a:t>For Internal Training Purposes Only</a:t>
            </a:r>
          </a:p>
        </p:txBody>
      </p:sp>
      <p:sp>
        <p:nvSpPr>
          <p:cNvPr id="55302" name="TextBox 6">
            <a:extLst>
              <a:ext uri="{FF2B5EF4-FFF2-40B4-BE49-F238E27FC236}">
                <a16:creationId xmlns:a16="http://schemas.microsoft.com/office/drawing/2014/main" id="{1D1000BB-1DCF-4B8D-911A-9CE5D1033A15}"/>
              </a:ext>
            </a:extLst>
          </p:cNvPr>
          <p:cNvSpPr txBox="1">
            <a:spLocks noChangeArrowheads="1"/>
          </p:cNvSpPr>
          <p:nvPr/>
        </p:nvSpPr>
        <p:spPr bwMode="auto">
          <a:xfrm>
            <a:off x="6583363" y="6003925"/>
            <a:ext cx="4306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Narrow" panose="020B0606020202030204" pitchFamily="34" charset="0"/>
              </a:rPr>
              <a:t>Governor’s Office of Small, Minority &amp; Women Business Affairs</a:t>
            </a:r>
          </a:p>
        </p:txBody>
      </p:sp>
      <p:sp>
        <p:nvSpPr>
          <p:cNvPr id="16" name="Rectangle 15">
            <a:extLst>
              <a:ext uri="{FF2B5EF4-FFF2-40B4-BE49-F238E27FC236}">
                <a16:creationId xmlns:a16="http://schemas.microsoft.com/office/drawing/2014/main" id="{778E3DED-8694-4AAB-8DF2-58E3F24697A4}"/>
              </a:ext>
            </a:extLst>
          </p:cNvPr>
          <p:cNvSpPr/>
          <p:nvPr/>
        </p:nvSpPr>
        <p:spPr>
          <a:xfrm>
            <a:off x="681038" y="1490663"/>
            <a:ext cx="652462" cy="400050"/>
          </a:xfrm>
          <a:prstGeom prst="rect">
            <a:avLst/>
          </a:prstGeom>
          <a:noFill/>
        </p:spPr>
        <p:txBody>
          <a:bodyPr>
            <a:spAutoFit/>
          </a:bodyPr>
          <a:lstStyle/>
          <a:p>
            <a:pPr algn="ctr" eaLnBrk="1" fontAlgn="auto" hangingPunct="1">
              <a:spcBef>
                <a:spcPts val="0"/>
              </a:spcBef>
              <a:spcAft>
                <a:spcPts val="0"/>
              </a:spcAft>
              <a:defRPr/>
            </a:pPr>
            <a:r>
              <a:rPr lang="en-US" sz="2000" dirty="0">
                <a:ln w="0"/>
                <a:effectLst>
                  <a:outerShdw blurRad="38100" dist="19050" dir="2700000" algn="tl" rotWithShape="0">
                    <a:schemeClr val="dk1">
                      <a:alpha val="40000"/>
                    </a:schemeClr>
                  </a:outerShdw>
                </a:effectLst>
                <a:latin typeface="+mn-lt"/>
              </a:rPr>
              <a:t>D10</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C439959A-AB50-49D8-9AAC-F4B1A5033B36}"/>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399391" y="-228600"/>
            <a:ext cx="13737375" cy="7246088"/>
          </a:xfrm>
          <a:prstGeom prst="rect">
            <a:avLst/>
          </a:prstGeom>
        </p:spPr>
      </p:pic>
      <p:sp>
        <p:nvSpPr>
          <p:cNvPr id="2" name="Title 1">
            <a:extLst>
              <a:ext uri="{FF2B5EF4-FFF2-40B4-BE49-F238E27FC236}">
                <a16:creationId xmlns:a16="http://schemas.microsoft.com/office/drawing/2014/main" id="{40CEA785-31BD-4480-ACEB-C0BA6E28FEA8}"/>
              </a:ext>
            </a:extLst>
          </p:cNvPr>
          <p:cNvSpPr>
            <a:spLocks noGrp="1"/>
          </p:cNvSpPr>
          <p:nvPr>
            <p:ph type="title"/>
          </p:nvPr>
        </p:nvSpPr>
        <p:spPr>
          <a:xfrm>
            <a:off x="838200" y="204049"/>
            <a:ext cx="10515600" cy="1325563"/>
          </a:xfrm>
        </p:spPr>
        <p:txBody>
          <a:bodyPr/>
          <a:lstStyle/>
          <a:p>
            <a:pPr algn="ctr"/>
            <a:r>
              <a:rPr lang="en-US" sz="6600" b="1" dirty="0">
                <a:effectLst>
                  <a:outerShdw blurRad="38100" dist="38100" dir="2700000" algn="tl">
                    <a:srgbClr val="000000">
                      <a:alpha val="43137"/>
                    </a:srgbClr>
                  </a:outerShdw>
                </a:effectLst>
              </a:rPr>
              <a:t>MBE Form Samples</a:t>
            </a:r>
          </a:p>
        </p:txBody>
      </p:sp>
      <p:sp>
        <p:nvSpPr>
          <p:cNvPr id="3" name="Footer Placeholder 2">
            <a:extLst>
              <a:ext uri="{FF2B5EF4-FFF2-40B4-BE49-F238E27FC236}">
                <a16:creationId xmlns:a16="http://schemas.microsoft.com/office/drawing/2014/main" id="{2E7C10A7-DE7D-432A-A0B6-3D2501D2E909}"/>
              </a:ext>
            </a:extLst>
          </p:cNvPr>
          <p:cNvSpPr>
            <a:spLocks noGrp="1"/>
          </p:cNvSpPr>
          <p:nvPr>
            <p:ph type="ftr" sz="quarter" idx="11"/>
          </p:nvPr>
        </p:nvSpPr>
        <p:spPr/>
        <p:txBody>
          <a:bodyPr/>
          <a:lstStyle/>
          <a:p>
            <a:pPr>
              <a:defRPr/>
            </a:pPr>
            <a:r>
              <a:rPr lang="en-US"/>
              <a:t>For Internal Training Purposes Only</a:t>
            </a:r>
          </a:p>
        </p:txBody>
      </p:sp>
      <p:sp>
        <p:nvSpPr>
          <p:cNvPr id="6" name="Content Placeholder 2">
            <a:extLst>
              <a:ext uri="{FF2B5EF4-FFF2-40B4-BE49-F238E27FC236}">
                <a16:creationId xmlns:a16="http://schemas.microsoft.com/office/drawing/2014/main" id="{BC9A2195-8265-09C1-B4BC-EFB7C1DF4E4C}"/>
              </a:ext>
            </a:extLst>
          </p:cNvPr>
          <p:cNvSpPr txBox="1">
            <a:spLocks/>
          </p:cNvSpPr>
          <p:nvPr/>
        </p:nvSpPr>
        <p:spPr>
          <a:xfrm>
            <a:off x="838200" y="1825625"/>
            <a:ext cx="7464644" cy="4351338"/>
          </a:xfrm>
          <a:prstGeom prst="rect">
            <a:avLst/>
          </a:prstGeom>
        </p:spPr>
        <p:txBody>
          <a:bodyPr rtlCol="0">
            <a:norm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fontAlgn="auto" hangingPunct="1">
              <a:spcAft>
                <a:spcPts val="0"/>
              </a:spcAft>
              <a:defRPr/>
            </a:pPr>
            <a:r>
              <a:rPr lang="en-US" dirty="0"/>
              <a:t>Updated MBE Form Samples are located on our website in the MBE toolkit in the MBE Program Resources Section:</a:t>
            </a:r>
          </a:p>
          <a:p>
            <a:pPr eaLnBrk="1" fontAlgn="auto" hangingPunct="1">
              <a:spcAft>
                <a:spcPts val="0"/>
              </a:spcAft>
              <a:defRPr/>
            </a:pPr>
            <a:endParaRPr lang="en-US" dirty="0"/>
          </a:p>
          <a:p>
            <a:pPr eaLnBrk="1" fontAlgn="auto" hangingPunct="1">
              <a:spcAft>
                <a:spcPts val="0"/>
              </a:spcAft>
              <a:defRPr/>
            </a:pPr>
            <a:r>
              <a:rPr lang="en-US" dirty="0"/>
              <a:t>Let's look at a few </a:t>
            </a:r>
            <a:r>
              <a:rPr lang="en-US" dirty="0">
                <a:hlinkClick r:id="rId4"/>
              </a:rPr>
              <a:t>EXAMPLES</a:t>
            </a:r>
            <a:r>
              <a:rPr lang="en-US" dirty="0"/>
              <a:t>.</a:t>
            </a:r>
          </a:p>
          <a:p>
            <a:pPr eaLnBrk="1" fontAlgn="auto" hangingPunct="1">
              <a:spcAft>
                <a:spcPts val="0"/>
              </a:spcAft>
              <a:defRPr/>
            </a:pPr>
            <a:endParaRPr lang="en-US" dirty="0"/>
          </a:p>
        </p:txBody>
      </p:sp>
      <p:pic>
        <p:nvPicPr>
          <p:cNvPr id="7" name="Picture 6">
            <a:extLst>
              <a:ext uri="{FF2B5EF4-FFF2-40B4-BE49-F238E27FC236}">
                <a16:creationId xmlns:a16="http://schemas.microsoft.com/office/drawing/2014/main" id="{5466E497-2DAC-3912-ED9C-D9BBBD52557E}"/>
              </a:ext>
            </a:extLst>
          </p:cNvPr>
          <p:cNvPicPr>
            <a:picLocks noChangeAspect="1"/>
          </p:cNvPicPr>
          <p:nvPr/>
        </p:nvPicPr>
        <p:blipFill>
          <a:blip r:embed="rId5"/>
          <a:stretch>
            <a:fillRect/>
          </a:stretch>
        </p:blipFill>
        <p:spPr>
          <a:xfrm>
            <a:off x="8302845" y="1825625"/>
            <a:ext cx="3145525" cy="4588426"/>
          </a:xfrm>
          <a:prstGeom prst="rect">
            <a:avLst/>
          </a:prstGeom>
        </p:spPr>
      </p:pic>
      <p:sp>
        <p:nvSpPr>
          <p:cNvPr id="8" name="Oval 7">
            <a:extLst>
              <a:ext uri="{FF2B5EF4-FFF2-40B4-BE49-F238E27FC236}">
                <a16:creationId xmlns:a16="http://schemas.microsoft.com/office/drawing/2014/main" id="{B3185C4F-4DBE-4F6E-B6F2-BB68E22A058B}"/>
              </a:ext>
            </a:extLst>
          </p:cNvPr>
          <p:cNvSpPr/>
          <p:nvPr/>
        </p:nvSpPr>
        <p:spPr>
          <a:xfrm>
            <a:off x="8674604" y="5505888"/>
            <a:ext cx="2402006" cy="671075"/>
          </a:xfrm>
          <a:prstGeom prst="ellipse">
            <a:avLst/>
          </a:prstGeom>
          <a:no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39390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ed and yellow flag&#10;&#10;Description automatically generated with low confidence">
            <a:extLst>
              <a:ext uri="{FF2B5EF4-FFF2-40B4-BE49-F238E27FC236}">
                <a16:creationId xmlns:a16="http://schemas.microsoft.com/office/drawing/2014/main" id="{60AC23E6-CB37-1261-F369-C505E33A4F08}"/>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137161" y="-1"/>
            <a:ext cx="12400411" cy="6975231"/>
          </a:xfrm>
          <a:prstGeom prst="rect">
            <a:avLst/>
          </a:prstGeom>
        </p:spPr>
      </p:pic>
      <p:sp>
        <p:nvSpPr>
          <p:cNvPr id="7" name="Rectangle 6">
            <a:extLst>
              <a:ext uri="{FF2B5EF4-FFF2-40B4-BE49-F238E27FC236}">
                <a16:creationId xmlns:a16="http://schemas.microsoft.com/office/drawing/2014/main" id="{6A9C48F5-FB03-F042-01A0-22D3E15DB3E9}"/>
              </a:ext>
            </a:extLst>
          </p:cNvPr>
          <p:cNvSpPr/>
          <p:nvPr/>
        </p:nvSpPr>
        <p:spPr>
          <a:xfrm>
            <a:off x="-137161" y="0"/>
            <a:ext cx="12400411" cy="6975230"/>
          </a:xfrm>
          <a:prstGeom prst="rect">
            <a:avLst/>
          </a:prstGeom>
          <a:gradFill flip="none" rotWithShape="1">
            <a:gsLst>
              <a:gs pos="24000">
                <a:schemeClr val="tx1"/>
              </a:gs>
              <a:gs pos="79000">
                <a:schemeClr val="tx1">
                  <a:alpha val="53000"/>
                </a:schemeClr>
              </a:gs>
              <a:gs pos="90000">
                <a:schemeClr val="tx1">
                  <a:alpha val="35000"/>
                </a:schemeClr>
              </a:gs>
              <a:gs pos="100000">
                <a:schemeClr val="tx1">
                  <a:alpha val="20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E09836-E7AA-B3C9-09B0-1F2ED9D6D611}"/>
              </a:ext>
            </a:extLst>
          </p:cNvPr>
          <p:cNvSpPr>
            <a:spLocks noGrp="1"/>
          </p:cNvSpPr>
          <p:nvPr>
            <p:ph type="title"/>
          </p:nvPr>
        </p:nvSpPr>
        <p:spPr>
          <a:xfrm>
            <a:off x="838200" y="808894"/>
            <a:ext cx="10515600" cy="881794"/>
          </a:xfrm>
        </p:spPr>
        <p:txBody>
          <a:bodyPr>
            <a:normAutofit/>
          </a:bodyPr>
          <a:lstStyle/>
          <a:p>
            <a:r>
              <a:rPr lang="en-US" sz="4800" b="1" i="1" dirty="0">
                <a:ln>
                  <a:solidFill>
                    <a:schemeClr val="tx1"/>
                  </a:solidFill>
                </a:ln>
                <a:solidFill>
                  <a:srgbClr val="FFC000"/>
                </a:solidFill>
                <a:effectLst>
                  <a:outerShdw blurRad="38100" dist="38100" dir="2700000" algn="tl">
                    <a:srgbClr val="000000">
                      <a:alpha val="43137"/>
                    </a:srgbClr>
                  </a:outerShdw>
                </a:effectLst>
                <a:latin typeface="Bahnschrift Condensed" panose="020B0502040204020203" pitchFamily="34" charset="0"/>
              </a:rPr>
              <a:t>WAIVER GUIDANCE</a:t>
            </a:r>
          </a:p>
        </p:txBody>
      </p:sp>
      <p:sp>
        <p:nvSpPr>
          <p:cNvPr id="3" name="Footer Placeholder 2">
            <a:extLst>
              <a:ext uri="{FF2B5EF4-FFF2-40B4-BE49-F238E27FC236}">
                <a16:creationId xmlns:a16="http://schemas.microsoft.com/office/drawing/2014/main" id="{D8ADAF18-A3BF-83B8-FA57-A035665CD40B}"/>
              </a:ext>
            </a:extLst>
          </p:cNvPr>
          <p:cNvSpPr>
            <a:spLocks noGrp="1"/>
          </p:cNvSpPr>
          <p:nvPr>
            <p:ph type="ftr" sz="quarter" idx="11"/>
          </p:nvPr>
        </p:nvSpPr>
        <p:spPr>
          <a:xfrm>
            <a:off x="6658708" y="5899150"/>
            <a:ext cx="5604542" cy="501650"/>
          </a:xfrm>
        </p:spPr>
        <p:txBody>
          <a:bodyPr/>
          <a:lstStyle/>
          <a:p>
            <a:r>
              <a:rPr lang="en-US" b="1" dirty="0">
                <a:solidFill>
                  <a:schemeClr val="bg1"/>
                </a:solidFill>
                <a:effectLst>
                  <a:outerShdw blurRad="38100" dist="38100" dir="2700000" algn="tl">
                    <a:srgbClr val="000000">
                      <a:alpha val="43137"/>
                    </a:srgbClr>
                  </a:outerShdw>
                </a:effectLst>
              </a:rPr>
              <a:t>Governor's Office of Small, Minority &amp; Women Business Affairs</a:t>
            </a:r>
          </a:p>
        </p:txBody>
      </p:sp>
      <p:sp>
        <p:nvSpPr>
          <p:cNvPr id="6" name="Footer Placeholder 3">
            <a:extLst>
              <a:ext uri="{FF2B5EF4-FFF2-40B4-BE49-F238E27FC236}">
                <a16:creationId xmlns:a16="http://schemas.microsoft.com/office/drawing/2014/main" id="{A8992254-82E2-2A66-53D2-7058808C4E3C}"/>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chemeClr val="bg1"/>
                </a:solidFill>
              </a:rPr>
              <a:t>For Internal Training Purposes Only</a:t>
            </a:r>
          </a:p>
        </p:txBody>
      </p:sp>
      <p:cxnSp>
        <p:nvCxnSpPr>
          <p:cNvPr id="9" name="Straight Connector 8">
            <a:extLst>
              <a:ext uri="{FF2B5EF4-FFF2-40B4-BE49-F238E27FC236}">
                <a16:creationId xmlns:a16="http://schemas.microsoft.com/office/drawing/2014/main" id="{1777C229-6D33-BCB5-A5A8-807EFD4563A8}"/>
              </a:ext>
            </a:extLst>
          </p:cNvPr>
          <p:cNvCxnSpPr>
            <a:cxnSpLocks/>
          </p:cNvCxnSpPr>
          <p:nvPr/>
        </p:nvCxnSpPr>
        <p:spPr>
          <a:xfrm>
            <a:off x="838200" y="1852246"/>
            <a:ext cx="5820508"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75264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ed and yellow flag&#10;&#10;Description automatically generated with low confidence">
            <a:extLst>
              <a:ext uri="{FF2B5EF4-FFF2-40B4-BE49-F238E27FC236}">
                <a16:creationId xmlns:a16="http://schemas.microsoft.com/office/drawing/2014/main" id="{60AC23E6-CB37-1261-F369-C505E33A4F08}"/>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137161" y="-1"/>
            <a:ext cx="12400411" cy="6975231"/>
          </a:xfrm>
          <a:prstGeom prst="rect">
            <a:avLst/>
          </a:prstGeom>
        </p:spPr>
      </p:pic>
      <p:sp>
        <p:nvSpPr>
          <p:cNvPr id="7" name="Rectangle 6">
            <a:extLst>
              <a:ext uri="{FF2B5EF4-FFF2-40B4-BE49-F238E27FC236}">
                <a16:creationId xmlns:a16="http://schemas.microsoft.com/office/drawing/2014/main" id="{6A9C48F5-FB03-F042-01A0-22D3E15DB3E9}"/>
              </a:ext>
            </a:extLst>
          </p:cNvPr>
          <p:cNvSpPr/>
          <p:nvPr/>
        </p:nvSpPr>
        <p:spPr>
          <a:xfrm>
            <a:off x="-137161" y="0"/>
            <a:ext cx="12400411" cy="6975230"/>
          </a:xfrm>
          <a:prstGeom prst="rect">
            <a:avLst/>
          </a:prstGeom>
          <a:gradFill flip="none" rotWithShape="1">
            <a:gsLst>
              <a:gs pos="24000">
                <a:schemeClr val="tx1"/>
              </a:gs>
              <a:gs pos="79000">
                <a:schemeClr val="tx1">
                  <a:alpha val="53000"/>
                </a:schemeClr>
              </a:gs>
              <a:gs pos="90000">
                <a:schemeClr val="tx1">
                  <a:alpha val="35000"/>
                </a:schemeClr>
              </a:gs>
              <a:gs pos="100000">
                <a:schemeClr val="tx1">
                  <a:alpha val="20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E09836-E7AA-B3C9-09B0-1F2ED9D6D611}"/>
              </a:ext>
            </a:extLst>
          </p:cNvPr>
          <p:cNvSpPr>
            <a:spLocks noGrp="1"/>
          </p:cNvSpPr>
          <p:nvPr>
            <p:ph type="title"/>
          </p:nvPr>
        </p:nvSpPr>
        <p:spPr/>
        <p:txBody>
          <a:bodyPr>
            <a:normAutofit/>
          </a:bodyPr>
          <a:lstStyle/>
          <a:p>
            <a:r>
              <a:rPr lang="en-US" sz="4800" b="1" i="1" dirty="0">
                <a:ln>
                  <a:solidFill>
                    <a:schemeClr val="tx1"/>
                  </a:solidFill>
                </a:ln>
                <a:solidFill>
                  <a:srgbClr val="FFC000"/>
                </a:solidFill>
                <a:effectLst>
                  <a:outerShdw blurRad="38100" dist="38100" dir="2700000" algn="tl">
                    <a:srgbClr val="000000">
                      <a:alpha val="43137"/>
                    </a:srgbClr>
                  </a:outerShdw>
                </a:effectLst>
                <a:latin typeface="Bahnschrift Condensed" panose="020B0502040204020203" pitchFamily="34" charset="0"/>
              </a:rPr>
              <a:t>GENERAL OVERVIEW</a:t>
            </a:r>
          </a:p>
        </p:txBody>
      </p:sp>
      <p:sp>
        <p:nvSpPr>
          <p:cNvPr id="3" name="Footer Placeholder 2">
            <a:extLst>
              <a:ext uri="{FF2B5EF4-FFF2-40B4-BE49-F238E27FC236}">
                <a16:creationId xmlns:a16="http://schemas.microsoft.com/office/drawing/2014/main" id="{D8ADAF18-A3BF-83B8-FA57-A035665CD40B}"/>
              </a:ext>
            </a:extLst>
          </p:cNvPr>
          <p:cNvSpPr>
            <a:spLocks noGrp="1"/>
          </p:cNvSpPr>
          <p:nvPr>
            <p:ph type="ftr" sz="quarter" idx="11"/>
          </p:nvPr>
        </p:nvSpPr>
        <p:spPr>
          <a:xfrm>
            <a:off x="6658708" y="5899150"/>
            <a:ext cx="5604542" cy="501650"/>
          </a:xfrm>
        </p:spPr>
        <p:txBody>
          <a:bodyPr/>
          <a:lstStyle/>
          <a:p>
            <a:r>
              <a:rPr lang="en-US" b="1" dirty="0">
                <a:solidFill>
                  <a:schemeClr val="bg1"/>
                </a:solidFill>
                <a:effectLst>
                  <a:outerShdw blurRad="38100" dist="38100" dir="2700000" algn="tl">
                    <a:srgbClr val="000000">
                      <a:alpha val="43137"/>
                    </a:srgbClr>
                  </a:outerShdw>
                </a:effectLst>
              </a:rPr>
              <a:t>Governor's Office of Small, Minority &amp; Women Business Affairs</a:t>
            </a:r>
          </a:p>
        </p:txBody>
      </p:sp>
      <p:sp>
        <p:nvSpPr>
          <p:cNvPr id="6" name="Footer Placeholder 3">
            <a:extLst>
              <a:ext uri="{FF2B5EF4-FFF2-40B4-BE49-F238E27FC236}">
                <a16:creationId xmlns:a16="http://schemas.microsoft.com/office/drawing/2014/main" id="{A8992254-82E2-2A66-53D2-7058808C4E3C}"/>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chemeClr val="bg1"/>
                </a:solidFill>
              </a:rPr>
              <a:t>For Internal Training Purposes Only</a:t>
            </a:r>
          </a:p>
        </p:txBody>
      </p:sp>
      <p:cxnSp>
        <p:nvCxnSpPr>
          <p:cNvPr id="9" name="Straight Connector 8">
            <a:extLst>
              <a:ext uri="{FF2B5EF4-FFF2-40B4-BE49-F238E27FC236}">
                <a16:creationId xmlns:a16="http://schemas.microsoft.com/office/drawing/2014/main" id="{1777C229-6D33-BCB5-A5A8-807EFD4563A8}"/>
              </a:ext>
            </a:extLst>
          </p:cNvPr>
          <p:cNvCxnSpPr>
            <a:cxnSpLocks/>
          </p:cNvCxnSpPr>
          <p:nvPr/>
        </p:nvCxnSpPr>
        <p:spPr>
          <a:xfrm>
            <a:off x="838200" y="1406769"/>
            <a:ext cx="5820508"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875697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068F26D7-5C19-4FCE-8052-B86E93194A3F}"/>
              </a:ext>
            </a:extLst>
          </p:cNvPr>
          <p:cNvSpPr>
            <a:spLocks noGrp="1"/>
          </p:cNvSpPr>
          <p:nvPr>
            <p:ph type="title"/>
          </p:nvPr>
        </p:nvSpPr>
        <p:spPr/>
        <p:txBody>
          <a:bodyPr/>
          <a:lstStyle/>
          <a:p>
            <a:r>
              <a:rPr lang="en-US" altLang="en-US" dirty="0"/>
              <a:t>Waiver Guidance and Good Faith Efforts Documentation</a:t>
            </a:r>
          </a:p>
        </p:txBody>
      </p:sp>
      <p:sp>
        <p:nvSpPr>
          <p:cNvPr id="3" name="Content Placeholder 2">
            <a:extLst>
              <a:ext uri="{FF2B5EF4-FFF2-40B4-BE49-F238E27FC236}">
                <a16:creationId xmlns:a16="http://schemas.microsoft.com/office/drawing/2014/main" id="{0AE28811-69B6-4B26-B1DB-FF4B4B1442A8}"/>
              </a:ext>
            </a:extLst>
          </p:cNvPr>
          <p:cNvSpPr>
            <a:spLocks noGrp="1"/>
          </p:cNvSpPr>
          <p:nvPr>
            <p:ph idx="1"/>
          </p:nvPr>
        </p:nvSpPr>
        <p:spPr/>
        <p:txBody>
          <a:bodyPr rtlCol="0">
            <a:normAutofit/>
          </a:bodyPr>
          <a:lstStyle/>
          <a:p>
            <a:pPr fontAlgn="auto">
              <a:spcAft>
                <a:spcPts val="0"/>
              </a:spcAft>
              <a:defRPr/>
            </a:pPr>
            <a:r>
              <a:rPr lang="en-US" dirty="0"/>
              <a:t>Waiver Guidance - lays out main criteria used to determine </a:t>
            </a:r>
            <a:r>
              <a:rPr lang="en-US" b="1" i="1" dirty="0"/>
              <a:t>good faith efforts</a:t>
            </a:r>
          </a:p>
          <a:p>
            <a:pPr lvl="1" fontAlgn="auto">
              <a:spcAft>
                <a:spcPts val="0"/>
              </a:spcAft>
              <a:defRPr/>
            </a:pPr>
            <a:r>
              <a:rPr lang="en-US" dirty="0"/>
              <a:t>Considers quality, quantity and intensity of bidder’s efforts</a:t>
            </a:r>
          </a:p>
          <a:p>
            <a:pPr lvl="1" fontAlgn="auto">
              <a:spcAft>
                <a:spcPts val="0"/>
              </a:spcAft>
              <a:defRPr/>
            </a:pPr>
            <a:r>
              <a:rPr lang="en-US" dirty="0"/>
              <a:t>Does not cover all factors state may consider</a:t>
            </a:r>
          </a:p>
          <a:p>
            <a:pPr lvl="1" fontAlgn="auto">
              <a:spcAft>
                <a:spcPts val="0"/>
              </a:spcAft>
              <a:defRPr/>
            </a:pPr>
            <a:r>
              <a:rPr lang="en-US" dirty="0"/>
              <a:t>Guidance covered on pp. D11 – D14 of MBE Attachment D</a:t>
            </a:r>
          </a:p>
          <a:p>
            <a:pPr>
              <a:defRPr/>
            </a:pPr>
            <a:r>
              <a:rPr lang="en-US" dirty="0"/>
              <a:t>Good Faith Effort Documentation - must be submitted within 10 working days of request from the state</a:t>
            </a:r>
          </a:p>
          <a:p>
            <a:pPr>
              <a:defRPr/>
            </a:pPr>
            <a:r>
              <a:rPr lang="en-US" dirty="0"/>
              <a:t>A copy of waiver, when granted, should be forwarded to our office</a:t>
            </a:r>
          </a:p>
          <a:p>
            <a:pPr>
              <a:defRPr/>
            </a:pPr>
            <a:r>
              <a:rPr lang="en-US" dirty="0"/>
              <a:t>Waiver data is to be reported annual to the Board of Public Works and our office by July 31</a:t>
            </a:r>
            <a:r>
              <a:rPr lang="en-US" baseline="30000" dirty="0"/>
              <a:t>st</a:t>
            </a:r>
            <a:r>
              <a:rPr lang="en-US" dirty="0"/>
              <a:t> annually</a:t>
            </a:r>
          </a:p>
          <a:p>
            <a:pPr>
              <a:defRPr/>
            </a:pPr>
            <a:endParaRPr lang="en-US" dirty="0"/>
          </a:p>
          <a:p>
            <a:pPr lvl="1" fontAlgn="auto">
              <a:spcAft>
                <a:spcPts val="0"/>
              </a:spcAft>
              <a:defRPr/>
            </a:pPr>
            <a:endParaRPr lang="en-US" dirty="0"/>
          </a:p>
        </p:txBody>
      </p:sp>
      <p:sp>
        <p:nvSpPr>
          <p:cNvPr id="4" name="Footer Placeholder 3">
            <a:extLst>
              <a:ext uri="{FF2B5EF4-FFF2-40B4-BE49-F238E27FC236}">
                <a16:creationId xmlns:a16="http://schemas.microsoft.com/office/drawing/2014/main" id="{3135109B-623C-49C7-BE6B-AF04B8AF31A2}"/>
              </a:ext>
            </a:extLst>
          </p:cNvPr>
          <p:cNvSpPr>
            <a:spLocks noGrp="1"/>
          </p:cNvSpPr>
          <p:nvPr>
            <p:ph type="ftr" sz="quarter" idx="11"/>
          </p:nvPr>
        </p:nvSpPr>
        <p:spPr/>
        <p:txBody>
          <a:bodyPr/>
          <a:lstStyle/>
          <a:p>
            <a:pPr>
              <a:defRPr/>
            </a:pPr>
            <a:r>
              <a:rPr lang="en-US"/>
              <a:t>For Internal Training Purposes Only</a:t>
            </a:r>
          </a:p>
        </p:txBody>
      </p:sp>
      <p:sp>
        <p:nvSpPr>
          <p:cNvPr id="44037" name="TextBox 6">
            <a:extLst>
              <a:ext uri="{FF2B5EF4-FFF2-40B4-BE49-F238E27FC236}">
                <a16:creationId xmlns:a16="http://schemas.microsoft.com/office/drawing/2014/main" id="{0E029E23-26A5-43FE-AB62-2AE71CCF4F7A}"/>
              </a:ext>
            </a:extLst>
          </p:cNvPr>
          <p:cNvSpPr txBox="1">
            <a:spLocks noChangeArrowheads="1"/>
          </p:cNvSpPr>
          <p:nvPr/>
        </p:nvSpPr>
        <p:spPr bwMode="auto">
          <a:xfrm>
            <a:off x="6583363" y="6003925"/>
            <a:ext cx="4306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Narrow" panose="020B0606020202030204" pitchFamily="34" charset="0"/>
              </a:rPr>
              <a:t>Governor’s Office of Small, Minority &amp; Women Business Affairs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0">
            <a:extLst>
              <a:ext uri="{FF2B5EF4-FFF2-40B4-BE49-F238E27FC236}">
                <a16:creationId xmlns:a16="http://schemas.microsoft.com/office/drawing/2014/main" id="{C1DE5CD3-15FD-4E80-8F36-8519548BFC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6800" y="588963"/>
            <a:ext cx="5289550" cy="537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itle 1">
            <a:extLst>
              <a:ext uri="{FF2B5EF4-FFF2-40B4-BE49-F238E27FC236}">
                <a16:creationId xmlns:a16="http://schemas.microsoft.com/office/drawing/2014/main" id="{41E89EBC-436B-40E7-89F0-E56EC7C8FC05}"/>
              </a:ext>
            </a:extLst>
          </p:cNvPr>
          <p:cNvSpPr>
            <a:spLocks noGrp="1"/>
          </p:cNvSpPr>
          <p:nvPr>
            <p:ph type="title"/>
          </p:nvPr>
        </p:nvSpPr>
        <p:spPr/>
        <p:txBody>
          <a:bodyPr/>
          <a:lstStyle/>
          <a:p>
            <a:r>
              <a:rPr lang="en-US" altLang="en-US"/>
              <a:t>Waiver Documentation</a:t>
            </a:r>
          </a:p>
        </p:txBody>
      </p:sp>
      <p:sp>
        <p:nvSpPr>
          <p:cNvPr id="4" name="Footer Placeholder 3">
            <a:extLst>
              <a:ext uri="{FF2B5EF4-FFF2-40B4-BE49-F238E27FC236}">
                <a16:creationId xmlns:a16="http://schemas.microsoft.com/office/drawing/2014/main" id="{91681C5C-0EE0-45F9-B525-3B46FB405E12}"/>
              </a:ext>
            </a:extLst>
          </p:cNvPr>
          <p:cNvSpPr>
            <a:spLocks noGrp="1"/>
          </p:cNvSpPr>
          <p:nvPr>
            <p:ph type="ftr" sz="quarter" idx="11"/>
          </p:nvPr>
        </p:nvSpPr>
        <p:spPr/>
        <p:txBody>
          <a:bodyPr/>
          <a:lstStyle/>
          <a:p>
            <a:pPr>
              <a:defRPr/>
            </a:pPr>
            <a:r>
              <a:rPr lang="en-US"/>
              <a:t>For Internal Training Purposes Only</a:t>
            </a:r>
          </a:p>
        </p:txBody>
      </p:sp>
      <p:sp>
        <p:nvSpPr>
          <p:cNvPr id="45061" name="TextBox 6">
            <a:extLst>
              <a:ext uri="{FF2B5EF4-FFF2-40B4-BE49-F238E27FC236}">
                <a16:creationId xmlns:a16="http://schemas.microsoft.com/office/drawing/2014/main" id="{5A3CCD1F-1122-4E56-9E27-0C3C84C42DBC}"/>
              </a:ext>
            </a:extLst>
          </p:cNvPr>
          <p:cNvSpPr txBox="1">
            <a:spLocks noChangeArrowheads="1"/>
          </p:cNvSpPr>
          <p:nvPr/>
        </p:nvSpPr>
        <p:spPr bwMode="auto">
          <a:xfrm>
            <a:off x="6583363" y="6003925"/>
            <a:ext cx="4306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Narrow" panose="020B0606020202030204" pitchFamily="34" charset="0"/>
              </a:rPr>
              <a:t>Governor’s Office of Small, Minority &amp; Women Business Affairs</a:t>
            </a:r>
          </a:p>
        </p:txBody>
      </p:sp>
      <p:pic>
        <p:nvPicPr>
          <p:cNvPr id="45062" name="Picture 9">
            <a:extLst>
              <a:ext uri="{FF2B5EF4-FFF2-40B4-BE49-F238E27FC236}">
                <a16:creationId xmlns:a16="http://schemas.microsoft.com/office/drawing/2014/main" id="{DB7A379A-A17D-4C2B-990C-9CD4B77879F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0750" y="1558925"/>
            <a:ext cx="4568825"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0A431895-D590-4978-8441-611431E55DF0}"/>
              </a:ext>
            </a:extLst>
          </p:cNvPr>
          <p:cNvSpPr/>
          <p:nvPr/>
        </p:nvSpPr>
        <p:spPr>
          <a:xfrm>
            <a:off x="349250" y="2179638"/>
            <a:ext cx="677863" cy="400050"/>
          </a:xfrm>
          <a:prstGeom prst="rect">
            <a:avLst/>
          </a:prstGeom>
          <a:noFill/>
        </p:spPr>
        <p:txBody>
          <a:bodyPr>
            <a:spAutoFit/>
          </a:bodyPr>
          <a:lstStyle/>
          <a:p>
            <a:pPr algn="ctr" eaLnBrk="1" fontAlgn="auto" hangingPunct="1">
              <a:spcBef>
                <a:spcPts val="0"/>
              </a:spcBef>
              <a:spcAft>
                <a:spcPts val="0"/>
              </a:spcAft>
              <a:defRPr/>
            </a:pPr>
            <a:r>
              <a:rPr lang="en-US" sz="2000" dirty="0">
                <a:ln w="0"/>
                <a:effectLst>
                  <a:outerShdw blurRad="38100" dist="19050" dir="2700000" algn="tl" rotWithShape="0">
                    <a:schemeClr val="dk1">
                      <a:alpha val="40000"/>
                    </a:schemeClr>
                  </a:outerShdw>
                </a:effectLst>
                <a:latin typeface="+mn-lt"/>
              </a:rPr>
              <a:t>D15</a:t>
            </a:r>
          </a:p>
        </p:txBody>
      </p:sp>
      <p:sp>
        <p:nvSpPr>
          <p:cNvPr id="14" name="Rectangle 13">
            <a:extLst>
              <a:ext uri="{FF2B5EF4-FFF2-40B4-BE49-F238E27FC236}">
                <a16:creationId xmlns:a16="http://schemas.microsoft.com/office/drawing/2014/main" id="{0B85B490-5BC7-4567-9B91-47A8E52E2051}"/>
              </a:ext>
            </a:extLst>
          </p:cNvPr>
          <p:cNvSpPr/>
          <p:nvPr/>
        </p:nvSpPr>
        <p:spPr>
          <a:xfrm>
            <a:off x="5570538" y="2179638"/>
            <a:ext cx="679450" cy="400050"/>
          </a:xfrm>
          <a:prstGeom prst="rect">
            <a:avLst/>
          </a:prstGeom>
          <a:noFill/>
        </p:spPr>
        <p:txBody>
          <a:bodyPr>
            <a:spAutoFit/>
          </a:bodyPr>
          <a:lstStyle/>
          <a:p>
            <a:pPr algn="ctr" eaLnBrk="1" fontAlgn="auto" hangingPunct="1">
              <a:spcBef>
                <a:spcPts val="0"/>
              </a:spcBef>
              <a:spcAft>
                <a:spcPts val="0"/>
              </a:spcAft>
              <a:defRPr/>
            </a:pPr>
            <a:r>
              <a:rPr lang="en-US" sz="2000" dirty="0">
                <a:ln w="0"/>
                <a:effectLst>
                  <a:outerShdw blurRad="38100" dist="19050" dir="2700000" algn="tl" rotWithShape="0">
                    <a:schemeClr val="dk1">
                      <a:alpha val="40000"/>
                    </a:schemeClr>
                  </a:outerShdw>
                </a:effectLst>
                <a:latin typeface="+mn-lt"/>
              </a:rPr>
              <a:t>D16</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ed and yellow flag&#10;&#10;Description automatically generated with low confidence">
            <a:extLst>
              <a:ext uri="{FF2B5EF4-FFF2-40B4-BE49-F238E27FC236}">
                <a16:creationId xmlns:a16="http://schemas.microsoft.com/office/drawing/2014/main" id="{60AC23E6-CB37-1261-F369-C505E33A4F08}"/>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137161" y="-1"/>
            <a:ext cx="12400411" cy="6975231"/>
          </a:xfrm>
          <a:prstGeom prst="rect">
            <a:avLst/>
          </a:prstGeom>
        </p:spPr>
      </p:pic>
      <p:sp>
        <p:nvSpPr>
          <p:cNvPr id="7" name="Rectangle 6">
            <a:extLst>
              <a:ext uri="{FF2B5EF4-FFF2-40B4-BE49-F238E27FC236}">
                <a16:creationId xmlns:a16="http://schemas.microsoft.com/office/drawing/2014/main" id="{6A9C48F5-FB03-F042-01A0-22D3E15DB3E9}"/>
              </a:ext>
            </a:extLst>
          </p:cNvPr>
          <p:cNvSpPr/>
          <p:nvPr/>
        </p:nvSpPr>
        <p:spPr>
          <a:xfrm>
            <a:off x="-137161" y="0"/>
            <a:ext cx="12400411" cy="6975230"/>
          </a:xfrm>
          <a:prstGeom prst="rect">
            <a:avLst/>
          </a:prstGeom>
          <a:gradFill flip="none" rotWithShape="1">
            <a:gsLst>
              <a:gs pos="24000">
                <a:schemeClr val="tx1"/>
              </a:gs>
              <a:gs pos="79000">
                <a:schemeClr val="tx1">
                  <a:alpha val="53000"/>
                </a:schemeClr>
              </a:gs>
              <a:gs pos="90000">
                <a:schemeClr val="tx1">
                  <a:alpha val="35000"/>
                </a:schemeClr>
              </a:gs>
              <a:gs pos="100000">
                <a:schemeClr val="tx1">
                  <a:alpha val="20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E09836-E7AA-B3C9-09B0-1F2ED9D6D611}"/>
              </a:ext>
            </a:extLst>
          </p:cNvPr>
          <p:cNvSpPr>
            <a:spLocks noGrp="1"/>
          </p:cNvSpPr>
          <p:nvPr>
            <p:ph type="title"/>
          </p:nvPr>
        </p:nvSpPr>
        <p:spPr>
          <a:xfrm>
            <a:off x="838200" y="773727"/>
            <a:ext cx="10515600" cy="916961"/>
          </a:xfrm>
        </p:spPr>
        <p:txBody>
          <a:bodyPr>
            <a:normAutofit/>
          </a:bodyPr>
          <a:lstStyle/>
          <a:p>
            <a:r>
              <a:rPr lang="en-US" sz="4800" b="1" i="1" dirty="0">
                <a:ln>
                  <a:solidFill>
                    <a:schemeClr val="tx1"/>
                  </a:solidFill>
                </a:ln>
                <a:solidFill>
                  <a:srgbClr val="FFC000"/>
                </a:solidFill>
                <a:effectLst>
                  <a:outerShdw blurRad="38100" dist="38100" dir="2700000" algn="tl">
                    <a:srgbClr val="000000">
                      <a:alpha val="43137"/>
                    </a:srgbClr>
                  </a:outerShdw>
                </a:effectLst>
                <a:latin typeface="Bahnschrift Condensed" panose="020B0502040204020203" pitchFamily="34" charset="0"/>
              </a:rPr>
              <a:t>GOOD FAITH EFFORTS DOCUMENTATION</a:t>
            </a:r>
          </a:p>
        </p:txBody>
      </p:sp>
      <p:sp>
        <p:nvSpPr>
          <p:cNvPr id="3" name="Footer Placeholder 2">
            <a:extLst>
              <a:ext uri="{FF2B5EF4-FFF2-40B4-BE49-F238E27FC236}">
                <a16:creationId xmlns:a16="http://schemas.microsoft.com/office/drawing/2014/main" id="{D8ADAF18-A3BF-83B8-FA57-A035665CD40B}"/>
              </a:ext>
            </a:extLst>
          </p:cNvPr>
          <p:cNvSpPr>
            <a:spLocks noGrp="1"/>
          </p:cNvSpPr>
          <p:nvPr>
            <p:ph type="ftr" sz="quarter" idx="11"/>
          </p:nvPr>
        </p:nvSpPr>
        <p:spPr>
          <a:xfrm>
            <a:off x="6658708" y="5899150"/>
            <a:ext cx="5604542" cy="501650"/>
          </a:xfrm>
        </p:spPr>
        <p:txBody>
          <a:bodyPr/>
          <a:lstStyle/>
          <a:p>
            <a:r>
              <a:rPr lang="en-US" b="1" dirty="0">
                <a:solidFill>
                  <a:schemeClr val="bg1"/>
                </a:solidFill>
                <a:effectLst>
                  <a:outerShdw blurRad="38100" dist="38100" dir="2700000" algn="tl">
                    <a:srgbClr val="000000">
                      <a:alpha val="43137"/>
                    </a:srgbClr>
                  </a:outerShdw>
                </a:effectLst>
              </a:rPr>
              <a:t>Governor's Office of Small, Minority &amp; Women Business Affairs</a:t>
            </a:r>
          </a:p>
        </p:txBody>
      </p:sp>
      <p:sp>
        <p:nvSpPr>
          <p:cNvPr id="6" name="Footer Placeholder 3">
            <a:extLst>
              <a:ext uri="{FF2B5EF4-FFF2-40B4-BE49-F238E27FC236}">
                <a16:creationId xmlns:a16="http://schemas.microsoft.com/office/drawing/2014/main" id="{A8992254-82E2-2A66-53D2-7058808C4E3C}"/>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chemeClr val="bg1"/>
                </a:solidFill>
              </a:rPr>
              <a:t>For Internal Training Purposes Only</a:t>
            </a:r>
          </a:p>
        </p:txBody>
      </p:sp>
      <p:cxnSp>
        <p:nvCxnSpPr>
          <p:cNvPr id="9" name="Straight Connector 8">
            <a:extLst>
              <a:ext uri="{FF2B5EF4-FFF2-40B4-BE49-F238E27FC236}">
                <a16:creationId xmlns:a16="http://schemas.microsoft.com/office/drawing/2014/main" id="{1777C229-6D33-BCB5-A5A8-807EFD4563A8}"/>
              </a:ext>
            </a:extLst>
          </p:cNvPr>
          <p:cNvCxnSpPr>
            <a:cxnSpLocks/>
          </p:cNvCxnSpPr>
          <p:nvPr/>
        </p:nvCxnSpPr>
        <p:spPr>
          <a:xfrm>
            <a:off x="838200" y="1852246"/>
            <a:ext cx="5820508"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02606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F742AC1-C6FE-07B3-15EF-3259FF71C1FA}"/>
              </a:ext>
            </a:extLst>
          </p:cNvPr>
          <p:cNvSpPr txBox="1">
            <a:spLocks/>
          </p:cNvSpPr>
          <p:nvPr/>
        </p:nvSpPr>
        <p:spPr>
          <a:xfrm>
            <a:off x="838200" y="365125"/>
            <a:ext cx="10515600" cy="10843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p>
        </p:txBody>
      </p:sp>
      <p:sp>
        <p:nvSpPr>
          <p:cNvPr id="44034" name="Title 1">
            <a:extLst>
              <a:ext uri="{FF2B5EF4-FFF2-40B4-BE49-F238E27FC236}">
                <a16:creationId xmlns:a16="http://schemas.microsoft.com/office/drawing/2014/main" id="{068F26D7-5C19-4FCE-8052-B86E93194A3F}"/>
              </a:ext>
            </a:extLst>
          </p:cNvPr>
          <p:cNvSpPr>
            <a:spLocks noGrp="1"/>
          </p:cNvSpPr>
          <p:nvPr>
            <p:ph type="title"/>
          </p:nvPr>
        </p:nvSpPr>
        <p:spPr/>
        <p:txBody>
          <a:bodyPr/>
          <a:lstStyle/>
          <a:p>
            <a:r>
              <a:rPr lang="en-US" altLang="en-US" dirty="0"/>
              <a:t>Good Faith Efforts Documentation</a:t>
            </a:r>
          </a:p>
        </p:txBody>
      </p:sp>
      <p:sp>
        <p:nvSpPr>
          <p:cNvPr id="3" name="Content Placeholder 2">
            <a:extLst>
              <a:ext uri="{FF2B5EF4-FFF2-40B4-BE49-F238E27FC236}">
                <a16:creationId xmlns:a16="http://schemas.microsoft.com/office/drawing/2014/main" id="{0AE28811-69B6-4B26-B1DB-FF4B4B1442A8}"/>
              </a:ext>
            </a:extLst>
          </p:cNvPr>
          <p:cNvSpPr>
            <a:spLocks noGrp="1"/>
          </p:cNvSpPr>
          <p:nvPr>
            <p:ph idx="1"/>
          </p:nvPr>
        </p:nvSpPr>
        <p:spPr>
          <a:xfrm>
            <a:off x="838200" y="1606063"/>
            <a:ext cx="10515600" cy="4705838"/>
          </a:xfrm>
        </p:spPr>
        <p:txBody>
          <a:bodyPr rtlCol="0">
            <a:normAutofit fontScale="92500" lnSpcReduction="10000"/>
          </a:bodyPr>
          <a:lstStyle/>
          <a:p>
            <a:pPr fontAlgn="auto">
              <a:spcAft>
                <a:spcPts val="0"/>
              </a:spcAft>
              <a:defRPr/>
            </a:pPr>
            <a:r>
              <a:rPr lang="en-US" dirty="0"/>
              <a:t>Consider COMAR 21.11.03.09C(2) when considering if a “Good Faith Effort” was made:</a:t>
            </a:r>
          </a:p>
          <a:p>
            <a:pPr marL="457200" lvl="1" indent="0">
              <a:buNone/>
              <a:defRPr/>
            </a:pPr>
            <a:r>
              <a:rPr lang="en-US" b="1" dirty="0"/>
              <a:t>C. MBE Subcontracting Provisions</a:t>
            </a:r>
          </a:p>
          <a:p>
            <a:pPr marL="457200" lvl="1" indent="0" fontAlgn="auto">
              <a:spcAft>
                <a:spcPts val="0"/>
              </a:spcAft>
              <a:buFont typeface="Arial" panose="020B0604020202020204" pitchFamily="34" charset="0"/>
              <a:buNone/>
              <a:defRPr/>
            </a:pPr>
            <a:r>
              <a:rPr lang="en-US" dirty="0"/>
              <a:t>(2) Solicitation Content. Each solicitation identified by a procurement agency as having subcontract opportunities shall contain the clauses required by COMAR 21.05.08.03 and .04. The solicitation shall also contain provisions requiring bidders or offerors including those bidders or offerors that are certified MBEs to:</a:t>
            </a:r>
          </a:p>
          <a:p>
            <a:pPr marL="914400" lvl="2" indent="0">
              <a:buNone/>
              <a:defRPr/>
            </a:pPr>
            <a:r>
              <a:rPr lang="en-US" dirty="0"/>
              <a:t>(a) Identify specific work categories within the scope of the procurement appropriate for subcontracting;</a:t>
            </a:r>
          </a:p>
          <a:p>
            <a:pPr marL="914400" lvl="2" indent="0">
              <a:buNone/>
              <a:defRPr/>
            </a:pPr>
            <a:r>
              <a:rPr lang="en-US" dirty="0"/>
              <a:t>(b) Solicit certified MBEs in writing at </a:t>
            </a:r>
            <a:r>
              <a:rPr lang="en-US" b="1" i="1" dirty="0"/>
              <a:t>least 10 days before bids or proposals are due, </a:t>
            </a:r>
            <a:r>
              <a:rPr lang="en-US" dirty="0"/>
              <a:t>describing the identified work categories and providing instructions on how to bid on the subcontracts;</a:t>
            </a:r>
          </a:p>
          <a:p>
            <a:pPr marL="914400" lvl="2" indent="0">
              <a:buNone/>
              <a:defRPr/>
            </a:pPr>
            <a:r>
              <a:rPr lang="en-US" dirty="0"/>
              <a:t>(c) Attempt to make personal contact with the certified MBEs solicited and to document these attempts;</a:t>
            </a:r>
          </a:p>
          <a:p>
            <a:pPr marL="914400" lvl="2" indent="0">
              <a:buNone/>
              <a:defRPr/>
            </a:pPr>
            <a:r>
              <a:rPr lang="en-US" dirty="0"/>
              <a:t>(d) Assist certified MBEs to fulfill, or to seek waiver of, bonding requirements; and</a:t>
            </a:r>
          </a:p>
          <a:p>
            <a:pPr marL="914400" lvl="2" indent="0">
              <a:buNone/>
              <a:defRPr/>
            </a:pPr>
            <a:r>
              <a:rPr lang="en-US" dirty="0"/>
              <a:t>(e) Attend </a:t>
            </a:r>
            <a:r>
              <a:rPr lang="en-US" dirty="0" err="1"/>
              <a:t>prebid</a:t>
            </a:r>
            <a:r>
              <a:rPr lang="en-US" dirty="0"/>
              <a:t> or other meetings the procurement agency schedules to publicize contracting opportunities to certified MBEs.</a:t>
            </a:r>
          </a:p>
        </p:txBody>
      </p:sp>
      <p:sp>
        <p:nvSpPr>
          <p:cNvPr id="4" name="Footer Placeholder 3">
            <a:extLst>
              <a:ext uri="{FF2B5EF4-FFF2-40B4-BE49-F238E27FC236}">
                <a16:creationId xmlns:a16="http://schemas.microsoft.com/office/drawing/2014/main" id="{3135109B-623C-49C7-BE6B-AF04B8AF31A2}"/>
              </a:ext>
            </a:extLst>
          </p:cNvPr>
          <p:cNvSpPr>
            <a:spLocks noGrp="1"/>
          </p:cNvSpPr>
          <p:nvPr>
            <p:ph type="ftr" sz="quarter" idx="11"/>
          </p:nvPr>
        </p:nvSpPr>
        <p:spPr/>
        <p:txBody>
          <a:bodyPr/>
          <a:lstStyle/>
          <a:p>
            <a:pPr>
              <a:defRPr/>
            </a:pPr>
            <a:r>
              <a:rPr lang="en-US"/>
              <a:t>For Internal Training Purposes Only</a:t>
            </a:r>
          </a:p>
        </p:txBody>
      </p:sp>
      <p:sp>
        <p:nvSpPr>
          <p:cNvPr id="44037" name="TextBox 6">
            <a:extLst>
              <a:ext uri="{FF2B5EF4-FFF2-40B4-BE49-F238E27FC236}">
                <a16:creationId xmlns:a16="http://schemas.microsoft.com/office/drawing/2014/main" id="{0E029E23-26A5-43FE-AB62-2AE71CCF4F7A}"/>
              </a:ext>
            </a:extLst>
          </p:cNvPr>
          <p:cNvSpPr txBox="1">
            <a:spLocks noChangeArrowheads="1"/>
          </p:cNvSpPr>
          <p:nvPr/>
        </p:nvSpPr>
        <p:spPr bwMode="auto">
          <a:xfrm>
            <a:off x="6583363" y="6003925"/>
            <a:ext cx="4306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Narrow" panose="020B0606020202030204" pitchFamily="34" charset="0"/>
              </a:rPr>
              <a:t>Governor’s Office of Small, Minority &amp; Women Business Affairs</a:t>
            </a:r>
          </a:p>
        </p:txBody>
      </p:sp>
      <p:pic>
        <p:nvPicPr>
          <p:cNvPr id="9" name="Picture 8" descr="A red and yellow flag&#10;&#10;Description automatically generated with low confidence">
            <a:extLst>
              <a:ext uri="{FF2B5EF4-FFF2-40B4-BE49-F238E27FC236}">
                <a16:creationId xmlns:a16="http://schemas.microsoft.com/office/drawing/2014/main" id="{B62AF69D-E34D-53FE-6DE9-720B18A4876F}"/>
              </a:ext>
            </a:extLst>
          </p:cNvPr>
          <p:cNvPicPr>
            <a:picLocks noChangeAspect="1"/>
          </p:cNvPicPr>
          <p:nvPr/>
        </p:nvPicPr>
        <p:blipFill rotWithShape="1">
          <a:blip r:embed="rId2">
            <a:extLst>
              <a:ext uri="{28A0092B-C50C-407E-A947-70E740481C1C}">
                <a14:useLocalDpi xmlns:a14="http://schemas.microsoft.com/office/drawing/2010/main" val="0"/>
              </a:ext>
            </a:extLst>
          </a:blip>
          <a:srcRect r="93218"/>
          <a:stretch/>
        </p:blipFill>
        <p:spPr>
          <a:xfrm>
            <a:off x="-1" y="-1"/>
            <a:ext cx="838201" cy="6951785"/>
          </a:xfrm>
          <a:prstGeom prst="rect">
            <a:avLst/>
          </a:prstGeom>
        </p:spPr>
      </p:pic>
    </p:spTree>
    <p:extLst>
      <p:ext uri="{BB962C8B-B14F-4D97-AF65-F5344CB8AC3E}">
        <p14:creationId xmlns:p14="http://schemas.microsoft.com/office/powerpoint/2010/main" val="13008895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30957FF-4499-0CD9-025C-24AC50168F8F}"/>
              </a:ext>
            </a:extLst>
          </p:cNvPr>
          <p:cNvSpPr txBox="1">
            <a:spLocks/>
          </p:cNvSpPr>
          <p:nvPr/>
        </p:nvSpPr>
        <p:spPr>
          <a:xfrm>
            <a:off x="838200" y="365125"/>
            <a:ext cx="10515600" cy="10843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p>
        </p:txBody>
      </p:sp>
      <p:sp>
        <p:nvSpPr>
          <p:cNvPr id="39938" name="Title 1">
            <a:extLst>
              <a:ext uri="{FF2B5EF4-FFF2-40B4-BE49-F238E27FC236}">
                <a16:creationId xmlns:a16="http://schemas.microsoft.com/office/drawing/2014/main" id="{71834E60-AD28-4976-90EE-9B378D0532A1}"/>
              </a:ext>
            </a:extLst>
          </p:cNvPr>
          <p:cNvSpPr>
            <a:spLocks noGrp="1"/>
          </p:cNvSpPr>
          <p:nvPr>
            <p:ph type="title"/>
          </p:nvPr>
        </p:nvSpPr>
        <p:spPr>
          <a:xfrm>
            <a:off x="838200" y="365125"/>
            <a:ext cx="8880231" cy="1325563"/>
          </a:xfrm>
        </p:spPr>
        <p:txBody>
          <a:bodyPr/>
          <a:lstStyle/>
          <a:p>
            <a:r>
              <a:rPr lang="en-US" dirty="0"/>
              <a:t>Good Faith Efforts Documentation</a:t>
            </a:r>
            <a:endParaRPr lang="en-US" altLang="en-US" b="1" dirty="0"/>
          </a:p>
        </p:txBody>
      </p:sp>
      <p:sp>
        <p:nvSpPr>
          <p:cNvPr id="3" name="Content Placeholder 2">
            <a:extLst>
              <a:ext uri="{FF2B5EF4-FFF2-40B4-BE49-F238E27FC236}">
                <a16:creationId xmlns:a16="http://schemas.microsoft.com/office/drawing/2014/main" id="{7625B32F-028A-40BA-8CC6-5CF654B47799}"/>
              </a:ext>
            </a:extLst>
          </p:cNvPr>
          <p:cNvSpPr>
            <a:spLocks noGrp="1"/>
          </p:cNvSpPr>
          <p:nvPr>
            <p:ph idx="1"/>
          </p:nvPr>
        </p:nvSpPr>
        <p:spPr>
          <a:xfrm>
            <a:off x="838200" y="1690688"/>
            <a:ext cx="10515600" cy="4408487"/>
          </a:xfrm>
        </p:spPr>
        <p:txBody>
          <a:bodyPr rtlCol="0">
            <a:normAutofit/>
          </a:bodyPr>
          <a:lstStyle/>
          <a:p>
            <a:pPr fontAlgn="auto">
              <a:spcAft>
                <a:spcPts val="0"/>
              </a:spcAft>
              <a:defRPr/>
            </a:pPr>
            <a:r>
              <a:rPr lang="en-US" sz="4000" dirty="0"/>
              <a:t>Good Faith Efforts Documentation should include:</a:t>
            </a:r>
          </a:p>
          <a:p>
            <a:pPr lvl="1">
              <a:defRPr/>
            </a:pPr>
            <a:r>
              <a:rPr lang="en-US" sz="3200" dirty="0"/>
              <a:t>The names, addresses, dates, telephone numbers, and classification of certified MBEs contacted</a:t>
            </a:r>
          </a:p>
          <a:p>
            <a:pPr lvl="1">
              <a:defRPr/>
            </a:pPr>
            <a:r>
              <a:rPr lang="en-US" sz="3200" dirty="0"/>
              <a:t> A detailed statement of the reasons for rejected quotations from certified MBE firms</a:t>
            </a:r>
          </a:p>
          <a:p>
            <a:pPr lvl="1">
              <a:defRPr/>
            </a:pPr>
            <a:r>
              <a:rPr lang="en-US" sz="3200" dirty="0"/>
              <a:t>Emails &amp; phone contact records</a:t>
            </a:r>
          </a:p>
          <a:p>
            <a:pPr lvl="1">
              <a:defRPr/>
            </a:pPr>
            <a:r>
              <a:rPr lang="en-US" sz="3200" dirty="0"/>
              <a:t>Any other records of negotiations with MBE firms</a:t>
            </a:r>
            <a:endParaRPr lang="en-US" dirty="0"/>
          </a:p>
        </p:txBody>
      </p:sp>
      <p:sp>
        <p:nvSpPr>
          <p:cNvPr id="4" name="Footer Placeholder 3">
            <a:extLst>
              <a:ext uri="{FF2B5EF4-FFF2-40B4-BE49-F238E27FC236}">
                <a16:creationId xmlns:a16="http://schemas.microsoft.com/office/drawing/2014/main" id="{8E98CD36-CA07-40C1-9A29-7D9355C93F96}"/>
              </a:ext>
            </a:extLst>
          </p:cNvPr>
          <p:cNvSpPr>
            <a:spLocks noGrp="1"/>
          </p:cNvSpPr>
          <p:nvPr>
            <p:ph type="ftr" sz="quarter" idx="11"/>
          </p:nvPr>
        </p:nvSpPr>
        <p:spPr/>
        <p:txBody>
          <a:bodyPr/>
          <a:lstStyle/>
          <a:p>
            <a:pPr>
              <a:defRPr/>
            </a:pPr>
            <a:r>
              <a:rPr lang="en-US" dirty="0"/>
              <a:t>For Internal Training Purposes Only</a:t>
            </a:r>
          </a:p>
        </p:txBody>
      </p:sp>
      <p:sp>
        <p:nvSpPr>
          <p:cNvPr id="39941" name="TextBox 6">
            <a:extLst>
              <a:ext uri="{FF2B5EF4-FFF2-40B4-BE49-F238E27FC236}">
                <a16:creationId xmlns:a16="http://schemas.microsoft.com/office/drawing/2014/main" id="{2D327AE4-BD34-4E09-956A-7AC0C9B9CEF4}"/>
              </a:ext>
            </a:extLst>
          </p:cNvPr>
          <p:cNvSpPr txBox="1">
            <a:spLocks noChangeArrowheads="1"/>
          </p:cNvSpPr>
          <p:nvPr/>
        </p:nvSpPr>
        <p:spPr bwMode="auto">
          <a:xfrm>
            <a:off x="6583363" y="6003925"/>
            <a:ext cx="4306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Narrow" panose="020B0606020202030204" pitchFamily="34" charset="0"/>
              </a:rPr>
              <a:t>Governor’s Office of Small, Minority &amp; Women Business Affairs</a:t>
            </a:r>
          </a:p>
        </p:txBody>
      </p:sp>
      <p:pic>
        <p:nvPicPr>
          <p:cNvPr id="8" name="Picture 7" descr="A red and yellow flag&#10;&#10;Description automatically generated with low confidence">
            <a:extLst>
              <a:ext uri="{FF2B5EF4-FFF2-40B4-BE49-F238E27FC236}">
                <a16:creationId xmlns:a16="http://schemas.microsoft.com/office/drawing/2014/main" id="{861862A3-177B-9120-C5C6-3FC9994EC43F}"/>
              </a:ext>
            </a:extLst>
          </p:cNvPr>
          <p:cNvPicPr>
            <a:picLocks noChangeAspect="1"/>
          </p:cNvPicPr>
          <p:nvPr/>
        </p:nvPicPr>
        <p:blipFill rotWithShape="1">
          <a:blip r:embed="rId3">
            <a:extLst>
              <a:ext uri="{28A0092B-C50C-407E-A947-70E740481C1C}">
                <a14:useLocalDpi xmlns:a14="http://schemas.microsoft.com/office/drawing/2010/main" val="0"/>
              </a:ext>
            </a:extLst>
          </a:blip>
          <a:srcRect r="93218"/>
          <a:stretch/>
        </p:blipFill>
        <p:spPr>
          <a:xfrm>
            <a:off x="-1" y="-1"/>
            <a:ext cx="838201" cy="6951785"/>
          </a:xfrm>
          <a:prstGeom prst="rect">
            <a:avLst/>
          </a:prstGeom>
        </p:spPr>
      </p:pic>
    </p:spTree>
    <p:extLst>
      <p:ext uri="{BB962C8B-B14F-4D97-AF65-F5344CB8AC3E}">
        <p14:creationId xmlns:p14="http://schemas.microsoft.com/office/powerpoint/2010/main" val="5227175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2">
            <a:extLst>
              <a:ext uri="{FF2B5EF4-FFF2-40B4-BE49-F238E27FC236}">
                <a16:creationId xmlns:a16="http://schemas.microsoft.com/office/drawing/2014/main" id="{EF69F26B-019E-42B7-9D3A-15C79AEE5A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865188"/>
            <a:ext cx="4722813"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2">
            <a:extLst>
              <a:ext uri="{FF2B5EF4-FFF2-40B4-BE49-F238E27FC236}">
                <a16:creationId xmlns:a16="http://schemas.microsoft.com/office/drawing/2014/main" id="{F290A6DC-E829-421F-A46E-87C38EB094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0" y="1462088"/>
            <a:ext cx="443865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itle 1">
            <a:extLst>
              <a:ext uri="{FF2B5EF4-FFF2-40B4-BE49-F238E27FC236}">
                <a16:creationId xmlns:a16="http://schemas.microsoft.com/office/drawing/2014/main" id="{556B06E4-4BA7-4152-BD6D-5FEAF85BB704}"/>
              </a:ext>
            </a:extLst>
          </p:cNvPr>
          <p:cNvSpPr>
            <a:spLocks noGrp="1"/>
          </p:cNvSpPr>
          <p:nvPr>
            <p:ph type="title"/>
          </p:nvPr>
        </p:nvSpPr>
        <p:spPr>
          <a:xfrm>
            <a:off x="838200" y="136525"/>
            <a:ext cx="10515600" cy="1554163"/>
          </a:xfrm>
        </p:spPr>
        <p:txBody>
          <a:bodyPr/>
          <a:lstStyle/>
          <a:p>
            <a:r>
              <a:rPr lang="en-US" altLang="en-US" dirty="0"/>
              <a:t>Good Faith Efforts Documentation</a:t>
            </a:r>
            <a:br>
              <a:rPr lang="en-US" altLang="en-US" dirty="0"/>
            </a:br>
            <a:r>
              <a:rPr lang="en-US" altLang="en-US" sz="2800" dirty="0"/>
              <a:t>(cont.)</a:t>
            </a:r>
          </a:p>
        </p:txBody>
      </p:sp>
      <p:sp>
        <p:nvSpPr>
          <p:cNvPr id="4" name="Footer Placeholder 3">
            <a:extLst>
              <a:ext uri="{FF2B5EF4-FFF2-40B4-BE49-F238E27FC236}">
                <a16:creationId xmlns:a16="http://schemas.microsoft.com/office/drawing/2014/main" id="{C642C2B4-E86A-42EA-8535-6ED3289E0FC8}"/>
              </a:ext>
            </a:extLst>
          </p:cNvPr>
          <p:cNvSpPr>
            <a:spLocks noGrp="1"/>
          </p:cNvSpPr>
          <p:nvPr>
            <p:ph type="ftr" sz="quarter" idx="11"/>
          </p:nvPr>
        </p:nvSpPr>
        <p:spPr/>
        <p:txBody>
          <a:bodyPr/>
          <a:lstStyle/>
          <a:p>
            <a:pPr>
              <a:defRPr/>
            </a:pPr>
            <a:r>
              <a:rPr lang="en-US"/>
              <a:t>For Internal Training Purposes Only</a:t>
            </a:r>
          </a:p>
        </p:txBody>
      </p:sp>
      <p:sp>
        <p:nvSpPr>
          <p:cNvPr id="46086" name="TextBox 6">
            <a:extLst>
              <a:ext uri="{FF2B5EF4-FFF2-40B4-BE49-F238E27FC236}">
                <a16:creationId xmlns:a16="http://schemas.microsoft.com/office/drawing/2014/main" id="{136BEDF0-D1F9-4D80-BA1F-8E5D7FF20507}"/>
              </a:ext>
            </a:extLst>
          </p:cNvPr>
          <p:cNvSpPr txBox="1">
            <a:spLocks noChangeArrowheads="1"/>
          </p:cNvSpPr>
          <p:nvPr/>
        </p:nvSpPr>
        <p:spPr bwMode="auto">
          <a:xfrm>
            <a:off x="6583363" y="6003925"/>
            <a:ext cx="4306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Narrow" panose="020B0606020202030204" pitchFamily="34" charset="0"/>
              </a:rPr>
              <a:t>Governor’s Office of Small, Minority &amp; Women Business Affairs</a:t>
            </a:r>
          </a:p>
        </p:txBody>
      </p:sp>
      <p:sp>
        <p:nvSpPr>
          <p:cNvPr id="12" name="Rectangle 11">
            <a:extLst>
              <a:ext uri="{FF2B5EF4-FFF2-40B4-BE49-F238E27FC236}">
                <a16:creationId xmlns:a16="http://schemas.microsoft.com/office/drawing/2014/main" id="{1491B4D1-6839-4E57-971C-3B3BCF42ECD9}"/>
              </a:ext>
            </a:extLst>
          </p:cNvPr>
          <p:cNvSpPr/>
          <p:nvPr/>
        </p:nvSpPr>
        <p:spPr>
          <a:xfrm>
            <a:off x="349250" y="2179638"/>
            <a:ext cx="677863" cy="400050"/>
          </a:xfrm>
          <a:prstGeom prst="rect">
            <a:avLst/>
          </a:prstGeom>
          <a:noFill/>
        </p:spPr>
        <p:txBody>
          <a:bodyPr>
            <a:spAutoFit/>
          </a:bodyPr>
          <a:lstStyle/>
          <a:p>
            <a:pPr algn="ctr" eaLnBrk="1" fontAlgn="auto" hangingPunct="1">
              <a:spcBef>
                <a:spcPts val="0"/>
              </a:spcBef>
              <a:spcAft>
                <a:spcPts val="0"/>
              </a:spcAft>
              <a:defRPr/>
            </a:pPr>
            <a:r>
              <a:rPr lang="en-US" sz="2000" dirty="0">
                <a:ln w="0"/>
                <a:effectLst>
                  <a:outerShdw blurRad="38100" dist="19050" dir="2700000" algn="tl" rotWithShape="0">
                    <a:schemeClr val="dk1">
                      <a:alpha val="40000"/>
                    </a:schemeClr>
                  </a:outerShdw>
                </a:effectLst>
                <a:latin typeface="+mn-lt"/>
              </a:rPr>
              <a:t>D17</a:t>
            </a:r>
          </a:p>
        </p:txBody>
      </p:sp>
      <p:sp>
        <p:nvSpPr>
          <p:cNvPr id="14" name="Rectangle 13">
            <a:extLst>
              <a:ext uri="{FF2B5EF4-FFF2-40B4-BE49-F238E27FC236}">
                <a16:creationId xmlns:a16="http://schemas.microsoft.com/office/drawing/2014/main" id="{BEB7D86E-8C8E-42E9-9E30-348C4125A225}"/>
              </a:ext>
            </a:extLst>
          </p:cNvPr>
          <p:cNvSpPr/>
          <p:nvPr/>
        </p:nvSpPr>
        <p:spPr>
          <a:xfrm>
            <a:off x="5570538" y="2179638"/>
            <a:ext cx="679450" cy="400050"/>
          </a:xfrm>
          <a:prstGeom prst="rect">
            <a:avLst/>
          </a:prstGeom>
          <a:noFill/>
        </p:spPr>
        <p:txBody>
          <a:bodyPr>
            <a:spAutoFit/>
          </a:bodyPr>
          <a:lstStyle/>
          <a:p>
            <a:pPr algn="ctr" eaLnBrk="1" fontAlgn="auto" hangingPunct="1">
              <a:spcBef>
                <a:spcPts val="0"/>
              </a:spcBef>
              <a:spcAft>
                <a:spcPts val="0"/>
              </a:spcAft>
              <a:defRPr/>
            </a:pPr>
            <a:r>
              <a:rPr lang="en-US" sz="2000" dirty="0">
                <a:ln w="0"/>
                <a:effectLst>
                  <a:outerShdw blurRad="38100" dist="19050" dir="2700000" algn="tl" rotWithShape="0">
                    <a:schemeClr val="dk1">
                      <a:alpha val="40000"/>
                    </a:schemeClr>
                  </a:outerShdw>
                </a:effectLst>
                <a:latin typeface="+mn-lt"/>
              </a:rPr>
              <a:t>D18</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9">
            <a:extLst>
              <a:ext uri="{FF2B5EF4-FFF2-40B4-BE49-F238E27FC236}">
                <a16:creationId xmlns:a16="http://schemas.microsoft.com/office/drawing/2014/main" id="{91D8651B-191F-47C3-881E-795CD1E0CC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3138" y="1487488"/>
            <a:ext cx="4383087"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itle 1">
            <a:extLst>
              <a:ext uri="{FF2B5EF4-FFF2-40B4-BE49-F238E27FC236}">
                <a16:creationId xmlns:a16="http://schemas.microsoft.com/office/drawing/2014/main" id="{3E9CCC40-FBF2-4450-B751-B86487763756}"/>
              </a:ext>
            </a:extLst>
          </p:cNvPr>
          <p:cNvSpPr>
            <a:spLocks noGrp="1"/>
          </p:cNvSpPr>
          <p:nvPr>
            <p:ph type="title"/>
          </p:nvPr>
        </p:nvSpPr>
        <p:spPr/>
        <p:txBody>
          <a:bodyPr/>
          <a:lstStyle/>
          <a:p>
            <a:r>
              <a:rPr lang="en-US" altLang="en-US" dirty="0"/>
              <a:t>Good Faith Efforts Documentation </a:t>
            </a:r>
            <a:r>
              <a:rPr lang="en-US" altLang="en-US" sz="2800" dirty="0"/>
              <a:t>(cont.)</a:t>
            </a:r>
            <a:endParaRPr lang="en-US" altLang="en-US" dirty="0"/>
          </a:p>
        </p:txBody>
      </p:sp>
      <p:sp>
        <p:nvSpPr>
          <p:cNvPr id="4" name="Footer Placeholder 3">
            <a:extLst>
              <a:ext uri="{FF2B5EF4-FFF2-40B4-BE49-F238E27FC236}">
                <a16:creationId xmlns:a16="http://schemas.microsoft.com/office/drawing/2014/main" id="{E412AC75-13FE-470E-8ACA-D971CF4A3177}"/>
              </a:ext>
            </a:extLst>
          </p:cNvPr>
          <p:cNvSpPr>
            <a:spLocks noGrp="1"/>
          </p:cNvSpPr>
          <p:nvPr>
            <p:ph type="ftr" sz="quarter" idx="11"/>
          </p:nvPr>
        </p:nvSpPr>
        <p:spPr/>
        <p:txBody>
          <a:bodyPr/>
          <a:lstStyle/>
          <a:p>
            <a:pPr>
              <a:defRPr/>
            </a:pPr>
            <a:r>
              <a:rPr lang="en-US"/>
              <a:t>For Internal Training Purposes Only</a:t>
            </a:r>
          </a:p>
        </p:txBody>
      </p:sp>
      <p:sp>
        <p:nvSpPr>
          <p:cNvPr id="47109" name="TextBox 6">
            <a:extLst>
              <a:ext uri="{FF2B5EF4-FFF2-40B4-BE49-F238E27FC236}">
                <a16:creationId xmlns:a16="http://schemas.microsoft.com/office/drawing/2014/main" id="{99298E3E-7A58-4677-83EC-B4604F89103F}"/>
              </a:ext>
            </a:extLst>
          </p:cNvPr>
          <p:cNvSpPr txBox="1">
            <a:spLocks noChangeArrowheads="1"/>
          </p:cNvSpPr>
          <p:nvPr/>
        </p:nvSpPr>
        <p:spPr bwMode="auto">
          <a:xfrm>
            <a:off x="6583363" y="6003925"/>
            <a:ext cx="4306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Narrow" panose="020B0606020202030204" pitchFamily="34" charset="0"/>
              </a:rPr>
              <a:t>Governor’s Office of Small, Minority &amp; Women Business Affairs</a:t>
            </a:r>
          </a:p>
        </p:txBody>
      </p:sp>
      <p:sp>
        <p:nvSpPr>
          <p:cNvPr id="12" name="Rectangle 11">
            <a:extLst>
              <a:ext uri="{FF2B5EF4-FFF2-40B4-BE49-F238E27FC236}">
                <a16:creationId xmlns:a16="http://schemas.microsoft.com/office/drawing/2014/main" id="{136C2CC5-B664-4D59-BE1D-52FADBB1B20C}"/>
              </a:ext>
            </a:extLst>
          </p:cNvPr>
          <p:cNvSpPr/>
          <p:nvPr/>
        </p:nvSpPr>
        <p:spPr>
          <a:xfrm>
            <a:off x="349250" y="2179638"/>
            <a:ext cx="677863" cy="400050"/>
          </a:xfrm>
          <a:prstGeom prst="rect">
            <a:avLst/>
          </a:prstGeom>
          <a:noFill/>
        </p:spPr>
        <p:txBody>
          <a:bodyPr>
            <a:spAutoFit/>
          </a:bodyPr>
          <a:lstStyle/>
          <a:p>
            <a:pPr algn="ctr" eaLnBrk="1" fontAlgn="auto" hangingPunct="1">
              <a:spcBef>
                <a:spcPts val="0"/>
              </a:spcBef>
              <a:spcAft>
                <a:spcPts val="0"/>
              </a:spcAft>
              <a:defRPr/>
            </a:pPr>
            <a:r>
              <a:rPr lang="en-US" sz="2000" dirty="0">
                <a:ln w="0"/>
                <a:effectLst>
                  <a:outerShdw blurRad="38100" dist="19050" dir="2700000" algn="tl" rotWithShape="0">
                    <a:schemeClr val="dk1">
                      <a:alpha val="40000"/>
                    </a:schemeClr>
                  </a:outerShdw>
                </a:effectLst>
                <a:latin typeface="+mn-lt"/>
              </a:rPr>
              <a:t>D19</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9">
            <a:extLst>
              <a:ext uri="{FF2B5EF4-FFF2-40B4-BE49-F238E27FC236}">
                <a16:creationId xmlns:a16="http://schemas.microsoft.com/office/drawing/2014/main" id="{9FF977BB-7A10-492A-A68E-2A463EAC62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43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itle 1">
            <a:extLst>
              <a:ext uri="{FF2B5EF4-FFF2-40B4-BE49-F238E27FC236}">
                <a16:creationId xmlns:a16="http://schemas.microsoft.com/office/drawing/2014/main" id="{843FDE80-C874-4632-9F8B-8B23B78D898E}"/>
              </a:ext>
            </a:extLst>
          </p:cNvPr>
          <p:cNvSpPr>
            <a:spLocks noGrp="1"/>
          </p:cNvSpPr>
          <p:nvPr>
            <p:ph type="title"/>
          </p:nvPr>
        </p:nvSpPr>
        <p:spPr>
          <a:xfrm>
            <a:off x="2187575" y="365125"/>
            <a:ext cx="9166225" cy="1325563"/>
          </a:xfrm>
        </p:spPr>
        <p:txBody>
          <a:bodyPr/>
          <a:lstStyle/>
          <a:p>
            <a:r>
              <a:rPr lang="en-US" altLang="en-US"/>
              <a:t>Outreach Efforts Compliance Statement</a:t>
            </a:r>
          </a:p>
        </p:txBody>
      </p:sp>
      <p:sp>
        <p:nvSpPr>
          <p:cNvPr id="48132" name="Content Placeholder 2">
            <a:extLst>
              <a:ext uri="{FF2B5EF4-FFF2-40B4-BE49-F238E27FC236}">
                <a16:creationId xmlns:a16="http://schemas.microsoft.com/office/drawing/2014/main" id="{367E6830-53CA-4365-B303-9921B2E1270C}"/>
              </a:ext>
            </a:extLst>
          </p:cNvPr>
          <p:cNvSpPr>
            <a:spLocks noGrp="1"/>
          </p:cNvSpPr>
          <p:nvPr>
            <p:ph idx="1"/>
          </p:nvPr>
        </p:nvSpPr>
        <p:spPr>
          <a:xfrm>
            <a:off x="2422525" y="1687513"/>
            <a:ext cx="8931275" cy="4489450"/>
          </a:xfrm>
        </p:spPr>
        <p:txBody>
          <a:bodyPr/>
          <a:lstStyle/>
          <a:p>
            <a:r>
              <a:rPr lang="en-US" altLang="en-US"/>
              <a:t>Not required to be submitted with bid/offer</a:t>
            </a:r>
          </a:p>
          <a:p>
            <a:r>
              <a:rPr lang="en-US" altLang="en-US"/>
              <a:t>Requested from procurement officer in connection with notice of intent to award</a:t>
            </a:r>
          </a:p>
          <a:p>
            <a:r>
              <a:rPr lang="en-US" altLang="en-US"/>
              <a:t>Asks for bidder’s MBE outreach efforts and attempts made to assist MBE subcontractors</a:t>
            </a:r>
          </a:p>
          <a:p>
            <a:r>
              <a:rPr lang="en-US" altLang="en-US"/>
              <a:t>Reasonable timeframe to submit (10 working days)</a:t>
            </a:r>
          </a:p>
          <a:p>
            <a:r>
              <a:rPr lang="en-US" altLang="en-US"/>
              <a:t>Failure to submit this form could result in withdrawal of offer (see pg. 5 of Affidavit)</a:t>
            </a:r>
          </a:p>
          <a:p>
            <a:endParaRPr lang="en-US" altLang="en-US"/>
          </a:p>
        </p:txBody>
      </p:sp>
      <p:sp>
        <p:nvSpPr>
          <p:cNvPr id="4" name="Footer Placeholder 3">
            <a:extLst>
              <a:ext uri="{FF2B5EF4-FFF2-40B4-BE49-F238E27FC236}">
                <a16:creationId xmlns:a16="http://schemas.microsoft.com/office/drawing/2014/main" id="{15BC3A07-90F9-419E-AEA8-CB9AFC5DF3FB}"/>
              </a:ext>
            </a:extLst>
          </p:cNvPr>
          <p:cNvSpPr>
            <a:spLocks noGrp="1"/>
          </p:cNvSpPr>
          <p:nvPr>
            <p:ph type="ftr" sz="quarter" idx="11"/>
          </p:nvPr>
        </p:nvSpPr>
        <p:spPr/>
        <p:txBody>
          <a:bodyPr/>
          <a:lstStyle/>
          <a:p>
            <a:pPr>
              <a:defRPr/>
            </a:pPr>
            <a:r>
              <a:rPr lang="en-US"/>
              <a:t>For Internal Training Purposes Only</a:t>
            </a:r>
          </a:p>
        </p:txBody>
      </p:sp>
      <p:sp>
        <p:nvSpPr>
          <p:cNvPr id="48134" name="TextBox 6">
            <a:extLst>
              <a:ext uri="{FF2B5EF4-FFF2-40B4-BE49-F238E27FC236}">
                <a16:creationId xmlns:a16="http://schemas.microsoft.com/office/drawing/2014/main" id="{579B9F8C-A9CF-4B55-82EE-94611E65C52C}"/>
              </a:ext>
            </a:extLst>
          </p:cNvPr>
          <p:cNvSpPr txBox="1">
            <a:spLocks noChangeArrowheads="1"/>
          </p:cNvSpPr>
          <p:nvPr/>
        </p:nvSpPr>
        <p:spPr bwMode="auto">
          <a:xfrm>
            <a:off x="6583363" y="6003925"/>
            <a:ext cx="4306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Narrow" panose="020B0606020202030204" pitchFamily="34" charset="0"/>
              </a:rPr>
              <a:t>Governor’s Office of Small, Minority &amp; Women Business Affairs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D1B9D871-676B-44D6-8172-DEB4FAF437D9}"/>
              </a:ext>
            </a:extLst>
          </p:cNvPr>
          <p:cNvSpPr>
            <a:spLocks noGrp="1"/>
          </p:cNvSpPr>
          <p:nvPr>
            <p:ph type="title"/>
          </p:nvPr>
        </p:nvSpPr>
        <p:spPr/>
        <p:txBody>
          <a:bodyPr/>
          <a:lstStyle/>
          <a:p>
            <a:r>
              <a:rPr lang="en-US" altLang="en-US"/>
              <a:t>Outreach Efforts Compliance Statement </a:t>
            </a:r>
            <a:r>
              <a:rPr lang="en-US" altLang="en-US" sz="2800"/>
              <a:t>(cont.)</a:t>
            </a:r>
          </a:p>
        </p:txBody>
      </p:sp>
      <p:sp>
        <p:nvSpPr>
          <p:cNvPr id="4" name="Footer Placeholder 3">
            <a:extLst>
              <a:ext uri="{FF2B5EF4-FFF2-40B4-BE49-F238E27FC236}">
                <a16:creationId xmlns:a16="http://schemas.microsoft.com/office/drawing/2014/main" id="{153B15DE-2DD3-49A7-9222-E9F7AE0E88B3}"/>
              </a:ext>
            </a:extLst>
          </p:cNvPr>
          <p:cNvSpPr>
            <a:spLocks noGrp="1"/>
          </p:cNvSpPr>
          <p:nvPr>
            <p:ph type="ftr" sz="quarter" idx="11"/>
          </p:nvPr>
        </p:nvSpPr>
        <p:spPr/>
        <p:txBody>
          <a:bodyPr/>
          <a:lstStyle/>
          <a:p>
            <a:pPr>
              <a:defRPr/>
            </a:pPr>
            <a:r>
              <a:rPr lang="en-US"/>
              <a:t>For Internal Training Purposes Only</a:t>
            </a:r>
          </a:p>
        </p:txBody>
      </p:sp>
      <p:sp>
        <p:nvSpPr>
          <p:cNvPr id="50180" name="TextBox 6">
            <a:extLst>
              <a:ext uri="{FF2B5EF4-FFF2-40B4-BE49-F238E27FC236}">
                <a16:creationId xmlns:a16="http://schemas.microsoft.com/office/drawing/2014/main" id="{B4BED060-6C73-4485-B213-8844C10FF946}"/>
              </a:ext>
            </a:extLst>
          </p:cNvPr>
          <p:cNvSpPr txBox="1">
            <a:spLocks noChangeArrowheads="1"/>
          </p:cNvSpPr>
          <p:nvPr/>
        </p:nvSpPr>
        <p:spPr bwMode="auto">
          <a:xfrm>
            <a:off x="6583363" y="6003925"/>
            <a:ext cx="4306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Narrow" panose="020B0606020202030204" pitchFamily="34" charset="0"/>
              </a:rPr>
              <a:t>Governor’s Office of Small, Minority &amp; Women Business Affairs</a:t>
            </a:r>
          </a:p>
        </p:txBody>
      </p:sp>
      <p:pic>
        <p:nvPicPr>
          <p:cNvPr id="50181" name="Picture 9">
            <a:extLst>
              <a:ext uri="{FF2B5EF4-FFF2-40B4-BE49-F238E27FC236}">
                <a16:creationId xmlns:a16="http://schemas.microsoft.com/office/drawing/2014/main" id="{D2A0D0CE-D8EF-44A1-9167-5CA24C8CD5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3625" y="1450975"/>
            <a:ext cx="4606925"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FCC966FF-6E9C-4566-B868-1A5F2490B8DB}"/>
              </a:ext>
            </a:extLst>
          </p:cNvPr>
          <p:cNvSpPr/>
          <p:nvPr/>
        </p:nvSpPr>
        <p:spPr>
          <a:xfrm>
            <a:off x="498475" y="1839913"/>
            <a:ext cx="679450" cy="400050"/>
          </a:xfrm>
          <a:prstGeom prst="rect">
            <a:avLst/>
          </a:prstGeom>
          <a:noFill/>
        </p:spPr>
        <p:txBody>
          <a:bodyPr>
            <a:spAutoFit/>
          </a:bodyPr>
          <a:lstStyle/>
          <a:p>
            <a:pPr algn="ctr" eaLnBrk="1" fontAlgn="auto" hangingPunct="1">
              <a:spcBef>
                <a:spcPts val="0"/>
              </a:spcBef>
              <a:spcAft>
                <a:spcPts val="0"/>
              </a:spcAft>
              <a:defRPr/>
            </a:pPr>
            <a:r>
              <a:rPr lang="en-US" sz="2000" dirty="0">
                <a:ln w="0"/>
                <a:effectLst>
                  <a:outerShdw blurRad="38100" dist="19050" dir="2700000" algn="tl" rotWithShape="0">
                    <a:schemeClr val="dk1">
                      <a:alpha val="40000"/>
                    </a:schemeClr>
                  </a:outerShdw>
                </a:effectLst>
                <a:latin typeface="+mn-lt"/>
              </a:rPr>
              <a:t>D20</a:t>
            </a:r>
          </a:p>
        </p:txBody>
      </p:sp>
      <p:pic>
        <p:nvPicPr>
          <p:cNvPr id="50183" name="Picture 11">
            <a:extLst>
              <a:ext uri="{FF2B5EF4-FFF2-40B4-BE49-F238E27FC236}">
                <a16:creationId xmlns:a16="http://schemas.microsoft.com/office/drawing/2014/main" id="{A1E728C5-EDB1-4561-B037-E76763C89D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450975"/>
            <a:ext cx="5257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5FD33082-91F6-41C2-A9C3-E86997600564}"/>
              </a:ext>
            </a:extLst>
          </p:cNvPr>
          <p:cNvSpPr/>
          <p:nvPr/>
        </p:nvSpPr>
        <p:spPr>
          <a:xfrm>
            <a:off x="5873750" y="1839913"/>
            <a:ext cx="679450" cy="400050"/>
          </a:xfrm>
          <a:prstGeom prst="rect">
            <a:avLst/>
          </a:prstGeom>
          <a:noFill/>
        </p:spPr>
        <p:txBody>
          <a:bodyPr>
            <a:spAutoFit/>
          </a:bodyPr>
          <a:lstStyle/>
          <a:p>
            <a:pPr algn="ctr" eaLnBrk="1" fontAlgn="auto" hangingPunct="1">
              <a:spcBef>
                <a:spcPts val="0"/>
              </a:spcBef>
              <a:spcAft>
                <a:spcPts val="0"/>
              </a:spcAft>
              <a:defRPr/>
            </a:pPr>
            <a:r>
              <a:rPr lang="en-US" sz="2000" dirty="0">
                <a:ln w="0"/>
                <a:effectLst>
                  <a:outerShdw blurRad="38100" dist="19050" dir="2700000" algn="tl" rotWithShape="0">
                    <a:schemeClr val="dk1">
                      <a:alpha val="40000"/>
                    </a:schemeClr>
                  </a:outerShdw>
                </a:effectLst>
                <a:latin typeface="+mn-lt"/>
              </a:rPr>
              <a:t>D21</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ed and yellow flag&#10;&#10;Description automatically generated with low confidence">
            <a:extLst>
              <a:ext uri="{FF2B5EF4-FFF2-40B4-BE49-F238E27FC236}">
                <a16:creationId xmlns:a16="http://schemas.microsoft.com/office/drawing/2014/main" id="{60AC23E6-CB37-1261-F369-C505E33A4F08}"/>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137161" y="-1"/>
            <a:ext cx="12400411" cy="6975231"/>
          </a:xfrm>
          <a:prstGeom prst="rect">
            <a:avLst/>
          </a:prstGeom>
        </p:spPr>
      </p:pic>
      <p:sp>
        <p:nvSpPr>
          <p:cNvPr id="7" name="Rectangle 6">
            <a:extLst>
              <a:ext uri="{FF2B5EF4-FFF2-40B4-BE49-F238E27FC236}">
                <a16:creationId xmlns:a16="http://schemas.microsoft.com/office/drawing/2014/main" id="{6A9C48F5-FB03-F042-01A0-22D3E15DB3E9}"/>
              </a:ext>
            </a:extLst>
          </p:cNvPr>
          <p:cNvSpPr/>
          <p:nvPr/>
        </p:nvSpPr>
        <p:spPr>
          <a:xfrm>
            <a:off x="-137161" y="0"/>
            <a:ext cx="12400411" cy="6975230"/>
          </a:xfrm>
          <a:prstGeom prst="rect">
            <a:avLst/>
          </a:prstGeom>
          <a:gradFill flip="none" rotWithShape="1">
            <a:gsLst>
              <a:gs pos="24000">
                <a:schemeClr val="tx1"/>
              </a:gs>
              <a:gs pos="79000">
                <a:schemeClr val="tx1">
                  <a:alpha val="53000"/>
                </a:schemeClr>
              </a:gs>
              <a:gs pos="90000">
                <a:schemeClr val="tx1">
                  <a:alpha val="35000"/>
                </a:schemeClr>
              </a:gs>
              <a:gs pos="100000">
                <a:schemeClr val="tx1">
                  <a:alpha val="20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E09836-E7AA-B3C9-09B0-1F2ED9D6D611}"/>
              </a:ext>
            </a:extLst>
          </p:cNvPr>
          <p:cNvSpPr>
            <a:spLocks noGrp="1"/>
          </p:cNvSpPr>
          <p:nvPr>
            <p:ph type="title"/>
          </p:nvPr>
        </p:nvSpPr>
        <p:spPr/>
        <p:txBody>
          <a:bodyPr>
            <a:normAutofit fontScale="90000"/>
          </a:bodyPr>
          <a:lstStyle/>
          <a:p>
            <a:r>
              <a:rPr lang="en-US" sz="4800" b="1" i="1" dirty="0">
                <a:ln>
                  <a:solidFill>
                    <a:schemeClr val="tx1"/>
                  </a:solidFill>
                </a:ln>
                <a:solidFill>
                  <a:srgbClr val="FFC000"/>
                </a:solidFill>
                <a:effectLst>
                  <a:outerShdw blurRad="38100" dist="38100" dir="2700000" algn="tl">
                    <a:srgbClr val="000000">
                      <a:alpha val="43137"/>
                    </a:srgbClr>
                  </a:outerShdw>
                </a:effectLst>
                <a:latin typeface="Bahnschrift Condensed" panose="020B0502040204020203" pitchFamily="34" charset="0"/>
              </a:rPr>
              <a:t>Certified MBE Subcontractor Project Participation Certification</a:t>
            </a:r>
          </a:p>
        </p:txBody>
      </p:sp>
      <p:sp>
        <p:nvSpPr>
          <p:cNvPr id="3" name="Footer Placeholder 2">
            <a:extLst>
              <a:ext uri="{FF2B5EF4-FFF2-40B4-BE49-F238E27FC236}">
                <a16:creationId xmlns:a16="http://schemas.microsoft.com/office/drawing/2014/main" id="{D8ADAF18-A3BF-83B8-FA57-A035665CD40B}"/>
              </a:ext>
            </a:extLst>
          </p:cNvPr>
          <p:cNvSpPr>
            <a:spLocks noGrp="1"/>
          </p:cNvSpPr>
          <p:nvPr>
            <p:ph type="ftr" sz="quarter" idx="11"/>
          </p:nvPr>
        </p:nvSpPr>
        <p:spPr>
          <a:xfrm>
            <a:off x="6658708" y="5899150"/>
            <a:ext cx="5604542" cy="501650"/>
          </a:xfrm>
        </p:spPr>
        <p:txBody>
          <a:bodyPr/>
          <a:lstStyle/>
          <a:p>
            <a:r>
              <a:rPr lang="en-US" b="1" dirty="0">
                <a:solidFill>
                  <a:schemeClr val="bg1"/>
                </a:solidFill>
                <a:effectLst>
                  <a:outerShdw blurRad="38100" dist="38100" dir="2700000" algn="tl">
                    <a:srgbClr val="000000">
                      <a:alpha val="43137"/>
                    </a:srgbClr>
                  </a:outerShdw>
                </a:effectLst>
              </a:rPr>
              <a:t>Governor's Office of Small, Minority &amp; Women Business Affairs</a:t>
            </a:r>
          </a:p>
        </p:txBody>
      </p:sp>
      <p:sp>
        <p:nvSpPr>
          <p:cNvPr id="6" name="Footer Placeholder 3">
            <a:extLst>
              <a:ext uri="{FF2B5EF4-FFF2-40B4-BE49-F238E27FC236}">
                <a16:creationId xmlns:a16="http://schemas.microsoft.com/office/drawing/2014/main" id="{A8992254-82E2-2A66-53D2-7058808C4E3C}"/>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chemeClr val="bg1"/>
                </a:solidFill>
              </a:rPr>
              <a:t>For Internal Training Purposes Only</a:t>
            </a:r>
          </a:p>
        </p:txBody>
      </p:sp>
      <p:cxnSp>
        <p:nvCxnSpPr>
          <p:cNvPr id="9" name="Straight Connector 8">
            <a:extLst>
              <a:ext uri="{FF2B5EF4-FFF2-40B4-BE49-F238E27FC236}">
                <a16:creationId xmlns:a16="http://schemas.microsoft.com/office/drawing/2014/main" id="{1777C229-6D33-BCB5-A5A8-807EFD4563A8}"/>
              </a:ext>
            </a:extLst>
          </p:cNvPr>
          <p:cNvCxnSpPr>
            <a:cxnSpLocks/>
          </p:cNvCxnSpPr>
          <p:nvPr/>
        </p:nvCxnSpPr>
        <p:spPr>
          <a:xfrm>
            <a:off x="838200" y="1852246"/>
            <a:ext cx="5820508"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34458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Background pattern&#10;&#10;Description automatically generated">
            <a:extLst>
              <a:ext uri="{FF2B5EF4-FFF2-40B4-BE49-F238E27FC236}">
                <a16:creationId xmlns:a16="http://schemas.microsoft.com/office/drawing/2014/main" id="{89122D0F-4A09-4E7D-9927-779457CECF82}"/>
              </a:ext>
            </a:extLst>
          </p:cNvPr>
          <p:cNvPicPr>
            <a:picLocks noChangeAspect="1"/>
          </p:cNvPicPr>
          <p:nvPr/>
        </p:nvPicPr>
        <p:blipFill rotWithShape="1">
          <a:blip r:embed="rId3">
            <a:alphaModFix amt="35000"/>
            <a:extLst>
              <a:ext uri="{BEBA8EAE-BF5A-486C-A8C5-ECC9F3942E4B}">
                <a14:imgProps xmlns:a14="http://schemas.microsoft.com/office/drawing/2010/main">
                  <a14:imgLayer r:embed="rId4">
                    <a14:imgEffect>
                      <a14:colorTemperature colorTemp="6047"/>
                    </a14:imgEffect>
                    <a14:imgEffect>
                      <a14:saturation sat="344000"/>
                    </a14:imgEffect>
                  </a14:imgLayer>
                </a14:imgProps>
              </a:ext>
              <a:ext uri="{28A0092B-C50C-407E-A947-70E740481C1C}">
                <a14:useLocalDpi xmlns:a14="http://schemas.microsoft.com/office/drawing/2010/main" val="0"/>
              </a:ext>
            </a:extLst>
          </a:blip>
          <a:srcRect t="5402" r="23298" b="3689"/>
          <a:stretch/>
        </p:blipFill>
        <p:spPr>
          <a:xfrm>
            <a:off x="3729228" y="0"/>
            <a:ext cx="9067801" cy="6857990"/>
          </a:xfrm>
          <a:prstGeom prst="rect">
            <a:avLst/>
          </a:prstGeom>
          <a:gradFill>
            <a:gsLst>
              <a:gs pos="57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14"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Google Shape;295;p12">
            <a:extLst>
              <a:ext uri="{FF2B5EF4-FFF2-40B4-BE49-F238E27FC236}">
                <a16:creationId xmlns:a16="http://schemas.microsoft.com/office/drawing/2014/main" id="{293DE76B-C1AF-42BE-88BF-C3C2A1FB54D1}"/>
              </a:ext>
            </a:extLst>
          </p:cNvPr>
          <p:cNvSpPr txBox="1"/>
          <p:nvPr/>
        </p:nvSpPr>
        <p:spPr>
          <a:xfrm>
            <a:off x="4808597" y="2443480"/>
            <a:ext cx="7487064" cy="3740663"/>
          </a:xfrm>
          <a:prstGeom prst="rect">
            <a:avLst/>
          </a:prstGeom>
          <a:noFill/>
          <a:ln>
            <a:noFill/>
          </a:ln>
        </p:spPr>
        <p:txBody>
          <a:bodyPr spcFirstLastPara="1" wrap="square" lIns="91425" tIns="45700" rIns="91425" bIns="45700" anchor="t" anchorCtr="0">
            <a:normAutofit lnSpcReduction="10000"/>
          </a:bodyPr>
          <a:lstStyle/>
          <a:p>
            <a:pPr algn="ctr">
              <a:lnSpc>
                <a:spcPct val="90000"/>
              </a:lnSpc>
              <a:buClr>
                <a:prstClr val="black"/>
              </a:buClr>
              <a:buSzPts val="7200"/>
            </a:pPr>
            <a:r>
              <a:rPr kumimoji="0" lang="en-US" sz="5400" b="1" i="0" u="none" strike="noStrike" kern="1200" cap="none" spc="0" normalizeH="0" baseline="0" noProof="0" dirty="0">
                <a:ln>
                  <a:noFill/>
                </a:ln>
                <a:solidFill>
                  <a:prstClr val="black"/>
                </a:solidFill>
                <a:effectLst/>
                <a:uLnTx/>
                <a:uFillTx/>
                <a:latin typeface="Calibri"/>
                <a:ea typeface="Calibri"/>
                <a:cs typeface="Calibri"/>
                <a:sym typeface="Calibri"/>
              </a:rPr>
              <a:t>In FY2021, approximately</a:t>
            </a:r>
            <a:r>
              <a:rPr lang="en-US" sz="5400" b="1" dirty="0">
                <a:solidFill>
                  <a:prstClr val="black"/>
                </a:solidFill>
                <a:ea typeface="Calibri"/>
                <a:cs typeface="Calibri"/>
                <a:sym typeface="Calibri"/>
              </a:rPr>
              <a:t> 8,000 contracts totaling $1.1 Billion were awarded to </a:t>
            </a:r>
            <a:r>
              <a:rPr kumimoji="0" lang="en-US" sz="5400" b="1" i="0" u="none" strike="noStrike" kern="1200" cap="none" spc="0" normalizeH="0" baseline="0" noProof="0" dirty="0">
                <a:ln>
                  <a:noFill/>
                </a:ln>
                <a:solidFill>
                  <a:prstClr val="black"/>
                </a:solidFill>
                <a:effectLst/>
                <a:uLnTx/>
                <a:uFillTx/>
                <a:latin typeface="Calibri"/>
                <a:ea typeface="Calibri"/>
                <a:cs typeface="Calibri"/>
                <a:sym typeface="Calibri"/>
              </a:rPr>
              <a:t>Maryland Certified MBE firms</a:t>
            </a:r>
          </a:p>
          <a:p>
            <a:pPr marL="0" marR="0" lvl="0" indent="0" defTabSz="914400" rtl="0" eaLnBrk="1" fontAlgn="auto" latinLnBrk="0" hangingPunct="1">
              <a:lnSpc>
                <a:spcPct val="90000"/>
              </a:lnSpc>
              <a:spcBef>
                <a:spcPts val="0"/>
              </a:spcBef>
              <a:spcAft>
                <a:spcPts val="0"/>
              </a:spcAft>
              <a:buClr>
                <a:prstClr val="black"/>
              </a:buClr>
              <a:buSzPts val="7200"/>
              <a:buFont typeface="Calibri"/>
              <a:buNone/>
              <a:tabLst/>
              <a:defRPr/>
            </a:pPr>
            <a:endParaRPr kumimoji="0"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45F9E9F4-E942-4434-B2D2-EB62DABF9D01}"/>
              </a:ext>
            </a:extLst>
          </p:cNvPr>
          <p:cNvGrpSpPr/>
          <p:nvPr/>
        </p:nvGrpSpPr>
        <p:grpSpPr>
          <a:xfrm>
            <a:off x="627828" y="1982652"/>
            <a:ext cx="3738430" cy="4533565"/>
            <a:chOff x="627828" y="1982652"/>
            <a:chExt cx="3738430" cy="4533565"/>
          </a:xfrm>
        </p:grpSpPr>
        <p:pic>
          <p:nvPicPr>
            <p:cNvPr id="15" name="Picture 4" descr="Image result for dollar sign">
              <a:extLst>
                <a:ext uri="{FF2B5EF4-FFF2-40B4-BE49-F238E27FC236}">
                  <a16:creationId xmlns:a16="http://schemas.microsoft.com/office/drawing/2014/main" id="{847BA701-E5FB-4D1E-849A-EC74BC512175}"/>
                </a:ext>
              </a:extLst>
            </p:cNvPr>
            <p:cNvPicPr>
              <a:picLocks noChangeAspect="1" noChangeArrowheads="1"/>
            </p:cNvPicPr>
            <p:nvPr/>
          </p:nvPicPr>
          <p:blipFill>
            <a:blip r:embed="rId5">
              <a:duotone>
                <a:prstClr val="black"/>
                <a:srgbClr val="00B050">
                  <a:tint val="45000"/>
                  <a:satMod val="400000"/>
                </a:srgbClr>
              </a:duotone>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627828" y="1982652"/>
              <a:ext cx="3316944" cy="45335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Image result for dollar sign">
              <a:extLst>
                <a:ext uri="{FF2B5EF4-FFF2-40B4-BE49-F238E27FC236}">
                  <a16:creationId xmlns:a16="http://schemas.microsoft.com/office/drawing/2014/main" id="{3C56AE64-FDDC-4696-8E6B-0A707867F9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369288">
              <a:off x="1206427" y="2118311"/>
              <a:ext cx="3159831" cy="4318825"/>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D3BB877D-86C7-493C-8FFE-E975648E8285}"/>
              </a:ext>
            </a:extLst>
          </p:cNvPr>
          <p:cNvSpPr txBox="1"/>
          <p:nvPr/>
        </p:nvSpPr>
        <p:spPr>
          <a:xfrm>
            <a:off x="1190170" y="420914"/>
            <a:ext cx="969191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b="1" dirty="0">
                <a:solidFill>
                  <a:prstClr val="black"/>
                </a:solidFill>
                <a:latin typeface="Calibri"/>
                <a:cs typeface="Calibri"/>
                <a:sym typeface="Calibri"/>
              </a:rPr>
              <a:t>FY2021 MBE Performance</a:t>
            </a:r>
            <a:endPar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sym typeface="Arial"/>
            </a:endParaRPr>
          </a:p>
        </p:txBody>
      </p:sp>
      <p:sp>
        <p:nvSpPr>
          <p:cNvPr id="17" name="Footer Placeholder 3">
            <a:extLst>
              <a:ext uri="{FF2B5EF4-FFF2-40B4-BE49-F238E27FC236}">
                <a16:creationId xmlns:a16="http://schemas.microsoft.com/office/drawing/2014/main" id="{FC68A648-DF63-B573-B5F8-8392FF95B958}"/>
              </a:ext>
            </a:extLst>
          </p:cNvPr>
          <p:cNvSpPr>
            <a:spLocks noGrp="1"/>
          </p:cNvSpPr>
          <p:nvPr>
            <p:ph type="ftr" sz="quarter" idx="11"/>
          </p:nvPr>
        </p:nvSpPr>
        <p:spPr>
          <a:xfrm>
            <a:off x="4038600" y="6356350"/>
            <a:ext cx="4114800" cy="365125"/>
          </a:xfrm>
        </p:spPr>
        <p:txBody>
          <a:bodyPr/>
          <a:lstStyle/>
          <a:p>
            <a:pPr>
              <a:defRPr/>
            </a:pPr>
            <a:r>
              <a:rPr lang="en-US" dirty="0"/>
              <a:t>For Internal Training Purposes Only</a:t>
            </a:r>
          </a:p>
        </p:txBody>
      </p:sp>
    </p:spTree>
    <p:extLst>
      <p:ext uri="{BB962C8B-B14F-4D97-AF65-F5344CB8AC3E}">
        <p14:creationId xmlns:p14="http://schemas.microsoft.com/office/powerpoint/2010/main" val="37178432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9947FB4-4F4C-61D1-3267-141F3CDE6E57}"/>
              </a:ext>
            </a:extLst>
          </p:cNvPr>
          <p:cNvSpPr txBox="1">
            <a:spLocks/>
          </p:cNvSpPr>
          <p:nvPr/>
        </p:nvSpPr>
        <p:spPr>
          <a:xfrm>
            <a:off x="838200" y="365125"/>
            <a:ext cx="10515600" cy="10843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p>
        </p:txBody>
      </p:sp>
      <p:sp>
        <p:nvSpPr>
          <p:cNvPr id="51202" name="Title 1">
            <a:extLst>
              <a:ext uri="{FF2B5EF4-FFF2-40B4-BE49-F238E27FC236}">
                <a16:creationId xmlns:a16="http://schemas.microsoft.com/office/drawing/2014/main" id="{7A342283-3951-4410-BBEA-545D58E32E63}"/>
              </a:ext>
            </a:extLst>
          </p:cNvPr>
          <p:cNvSpPr>
            <a:spLocks noGrp="1"/>
          </p:cNvSpPr>
          <p:nvPr>
            <p:ph type="title"/>
          </p:nvPr>
        </p:nvSpPr>
        <p:spPr/>
        <p:txBody>
          <a:bodyPr/>
          <a:lstStyle/>
          <a:p>
            <a:r>
              <a:rPr lang="en-US" altLang="en-US"/>
              <a:t>MBE Project Participation Certifications</a:t>
            </a:r>
          </a:p>
        </p:txBody>
      </p:sp>
      <p:sp>
        <p:nvSpPr>
          <p:cNvPr id="3" name="Content Placeholder 2">
            <a:extLst>
              <a:ext uri="{FF2B5EF4-FFF2-40B4-BE49-F238E27FC236}">
                <a16:creationId xmlns:a16="http://schemas.microsoft.com/office/drawing/2014/main" id="{2B81CAD9-5207-4670-8473-9B31BE071AFA}"/>
              </a:ext>
            </a:extLst>
          </p:cNvPr>
          <p:cNvSpPr>
            <a:spLocks noGrp="1"/>
          </p:cNvSpPr>
          <p:nvPr>
            <p:ph idx="1"/>
          </p:nvPr>
        </p:nvSpPr>
        <p:spPr/>
        <p:txBody>
          <a:bodyPr rtlCol="0">
            <a:normAutofit fontScale="85000" lnSpcReduction="20000"/>
          </a:bodyPr>
          <a:lstStyle/>
          <a:p>
            <a:pPr marL="0" indent="0" fontAlgn="auto">
              <a:spcAft>
                <a:spcPts val="0"/>
              </a:spcAft>
              <a:buFont typeface="Arial" panose="020B0604020202020204" pitchFamily="34" charset="0"/>
              <a:buNone/>
              <a:defRPr/>
            </a:pPr>
            <a:r>
              <a:rPr lang="en-US" sz="3300" b="1" dirty="0">
                <a:effectLst>
                  <a:outerShdw blurRad="38100" dist="38100" dir="2700000" algn="tl">
                    <a:srgbClr val="000000">
                      <a:alpha val="43137"/>
                    </a:srgbClr>
                  </a:outerShdw>
                </a:effectLst>
              </a:rPr>
              <a:t>MBE Subcontractor Project Participation Certification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100" b="0" i="0" u="none" strike="noStrike" kern="1200" cap="none" spc="0" normalizeH="0" baseline="0" noProof="0" dirty="0">
                <a:ln>
                  <a:noFill/>
                </a:ln>
                <a:solidFill>
                  <a:prstClr val="black"/>
                </a:solidFill>
                <a:effectLst/>
                <a:uLnTx/>
                <a:uFillTx/>
                <a:latin typeface="Calibri" panose="020F0502020204030204"/>
                <a:ea typeface="+mn-ea"/>
                <a:cs typeface="+mn-cs"/>
              </a:rPr>
              <a:t>Must be submitted for each named MBE within 10 working days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100" b="0" i="0" u="none" strike="noStrike" kern="1200" cap="none" spc="0" normalizeH="0" baseline="0" noProof="0" dirty="0">
                <a:ln>
                  <a:noFill/>
                </a:ln>
                <a:solidFill>
                  <a:prstClr val="black"/>
                </a:solidFill>
                <a:effectLst/>
                <a:uLnTx/>
                <a:uFillTx/>
                <a:latin typeface="Calibri" panose="020F0502020204030204"/>
                <a:ea typeface="+mn-ea"/>
                <a:cs typeface="+mn-cs"/>
              </a:rPr>
              <a:t>Prime must complete sections A, B, &amp; D </a:t>
            </a:r>
            <a:r>
              <a:rPr kumimoji="0" lang="en-US" sz="3100" b="1" i="1" u="none" strike="noStrike" kern="1200" cap="none" spc="0" normalizeH="0" baseline="0" noProof="0" dirty="0">
                <a:ln>
                  <a:noFill/>
                </a:ln>
                <a:solidFill>
                  <a:prstClr val="black"/>
                </a:solidFill>
                <a:effectLst/>
                <a:uLnTx/>
                <a:uFillTx/>
                <a:latin typeface="Calibri" panose="020F0502020204030204"/>
                <a:ea typeface="+mn-ea"/>
                <a:cs typeface="+mn-cs"/>
              </a:rPr>
              <a:t>before</a:t>
            </a:r>
            <a:r>
              <a:rPr kumimoji="0" lang="en-US" sz="3100" b="0" i="0" u="none" strike="noStrike" kern="1200" cap="none" spc="0" normalizeH="0" baseline="0" noProof="0" dirty="0">
                <a:ln>
                  <a:noFill/>
                </a:ln>
                <a:solidFill>
                  <a:prstClr val="black"/>
                </a:solidFill>
                <a:effectLst/>
                <a:uLnTx/>
                <a:uFillTx/>
                <a:latin typeface="Calibri" panose="020F0502020204030204"/>
                <a:ea typeface="+mn-ea"/>
                <a:cs typeface="+mn-cs"/>
              </a:rPr>
              <a:t> presenting to subcontractor for signature, note the fraud provisions on this form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100" b="0" i="0" u="none" strike="noStrike" kern="1200" cap="none" spc="0" normalizeH="0" baseline="0" noProof="0" dirty="0">
                <a:ln>
                  <a:noFill/>
                </a:ln>
                <a:solidFill>
                  <a:prstClr val="black"/>
                </a:solidFill>
                <a:effectLst/>
                <a:uLnTx/>
                <a:uFillTx/>
                <a:latin typeface="Calibri" panose="020F0502020204030204"/>
                <a:ea typeface="+mn-ea"/>
                <a:cs typeface="+mn-cs"/>
              </a:rPr>
              <a:t>MBE names, dollar amounts, percentages, and work descriptions must be consistent with Participation Schedule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100" b="0" i="0" u="none" strike="noStrike" kern="1200" cap="none" spc="0" normalizeH="0" baseline="0" noProof="0" dirty="0">
                <a:ln>
                  <a:noFill/>
                </a:ln>
                <a:solidFill>
                  <a:prstClr val="black"/>
                </a:solidFill>
                <a:effectLst/>
                <a:uLnTx/>
                <a:uFillTx/>
                <a:latin typeface="Calibri" panose="020F0502020204030204"/>
                <a:ea typeface="+mn-ea"/>
                <a:cs typeface="+mn-cs"/>
              </a:rPr>
              <a:t>Subcontractors should verify information on form before signing it; and finalize their Subcontract Agreement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100" b="0" i="0" u="none" strike="noStrike" kern="1200" cap="none" spc="0" normalizeH="0" baseline="0" noProof="0" dirty="0">
                <a:ln>
                  <a:noFill/>
                </a:ln>
                <a:solidFill>
                  <a:prstClr val="black"/>
                </a:solidFill>
                <a:effectLst/>
                <a:uLnTx/>
                <a:uFillTx/>
                <a:latin typeface="Calibri" panose="020F0502020204030204"/>
                <a:ea typeface="+mn-ea"/>
                <a:cs typeface="+mn-cs"/>
              </a:rPr>
              <a:t>Procurement officer and MBE liaison should answer questions, if any arise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100" b="0" i="0" u="none" strike="noStrike" kern="1200" cap="none" spc="0" normalizeH="0" baseline="0" noProof="0" dirty="0">
                <a:ln>
                  <a:noFill/>
                </a:ln>
                <a:solidFill>
                  <a:prstClr val="black"/>
                </a:solidFill>
                <a:effectLst/>
                <a:uLnTx/>
                <a:uFillTx/>
                <a:latin typeface="Calibri" panose="020F0502020204030204"/>
                <a:ea typeface="+mn-ea"/>
                <a:cs typeface="+mn-cs"/>
              </a:rPr>
              <a:t>A copy should be held by the Subcontractor, with one copy sent to the Prime, and the original sent to the Agency directly </a:t>
            </a:r>
            <a:r>
              <a:rPr kumimoji="0" lang="en-US" sz="3100" b="0" i="0" u="sng" strike="noStrike" kern="1200" cap="none" spc="0" normalizeH="0" baseline="0" noProof="0" dirty="0">
                <a:ln>
                  <a:noFill/>
                </a:ln>
                <a:solidFill>
                  <a:prstClr val="black"/>
                </a:solidFill>
                <a:effectLst/>
                <a:uLnTx/>
                <a:uFillTx/>
                <a:latin typeface="Calibri" panose="020F0502020204030204"/>
                <a:ea typeface="+mn-ea"/>
                <a:cs typeface="+mn-cs"/>
              </a:rPr>
              <a:t>NOT THROUGH  THE PRIME</a:t>
            </a:r>
          </a:p>
          <a:p>
            <a:pPr fontAlgn="auto">
              <a:spcAft>
                <a:spcPts val="0"/>
              </a:spcAft>
              <a:defRPr/>
            </a:pPr>
            <a:endParaRPr lang="en-US" dirty="0"/>
          </a:p>
        </p:txBody>
      </p:sp>
      <p:sp>
        <p:nvSpPr>
          <p:cNvPr id="4" name="Footer Placeholder 3">
            <a:extLst>
              <a:ext uri="{FF2B5EF4-FFF2-40B4-BE49-F238E27FC236}">
                <a16:creationId xmlns:a16="http://schemas.microsoft.com/office/drawing/2014/main" id="{CAAF0BF9-F201-4865-B5B5-B499B9E14625}"/>
              </a:ext>
            </a:extLst>
          </p:cNvPr>
          <p:cNvSpPr>
            <a:spLocks noGrp="1"/>
          </p:cNvSpPr>
          <p:nvPr>
            <p:ph type="ftr" sz="quarter" idx="11"/>
          </p:nvPr>
        </p:nvSpPr>
        <p:spPr/>
        <p:txBody>
          <a:bodyPr/>
          <a:lstStyle/>
          <a:p>
            <a:pPr>
              <a:defRPr/>
            </a:pPr>
            <a:r>
              <a:rPr lang="en-US"/>
              <a:t>For Internal Training Purposes Only</a:t>
            </a:r>
          </a:p>
        </p:txBody>
      </p:sp>
      <p:sp>
        <p:nvSpPr>
          <p:cNvPr id="51205" name="TextBox 6">
            <a:extLst>
              <a:ext uri="{FF2B5EF4-FFF2-40B4-BE49-F238E27FC236}">
                <a16:creationId xmlns:a16="http://schemas.microsoft.com/office/drawing/2014/main" id="{79673205-5BAF-4954-BABD-F43F11A896C2}"/>
              </a:ext>
            </a:extLst>
          </p:cNvPr>
          <p:cNvSpPr txBox="1">
            <a:spLocks noChangeArrowheads="1"/>
          </p:cNvSpPr>
          <p:nvPr/>
        </p:nvSpPr>
        <p:spPr bwMode="auto">
          <a:xfrm>
            <a:off x="6583363" y="6003925"/>
            <a:ext cx="4306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Narrow" panose="020B0606020202030204" pitchFamily="34" charset="0"/>
              </a:rPr>
              <a:t>Governor’s Office of Small, Minority &amp; Women Business Affairs</a:t>
            </a:r>
          </a:p>
        </p:txBody>
      </p:sp>
      <p:pic>
        <p:nvPicPr>
          <p:cNvPr id="7" name="Picture 6" descr="A red and yellow flag&#10;&#10;Description automatically generated with low confidence">
            <a:extLst>
              <a:ext uri="{FF2B5EF4-FFF2-40B4-BE49-F238E27FC236}">
                <a16:creationId xmlns:a16="http://schemas.microsoft.com/office/drawing/2014/main" id="{6F9AD75B-7C8B-661C-A4A9-C8D269E9AED4}"/>
              </a:ext>
            </a:extLst>
          </p:cNvPr>
          <p:cNvPicPr>
            <a:picLocks noChangeAspect="1"/>
          </p:cNvPicPr>
          <p:nvPr/>
        </p:nvPicPr>
        <p:blipFill rotWithShape="1">
          <a:blip r:embed="rId3">
            <a:extLst>
              <a:ext uri="{28A0092B-C50C-407E-A947-70E740481C1C}">
                <a14:useLocalDpi xmlns:a14="http://schemas.microsoft.com/office/drawing/2010/main" val="0"/>
              </a:ext>
            </a:extLst>
          </a:blip>
          <a:srcRect r="93218"/>
          <a:stretch/>
        </p:blipFill>
        <p:spPr>
          <a:xfrm>
            <a:off x="-1" y="-1"/>
            <a:ext cx="838201" cy="695178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a:extLst>
              <a:ext uri="{FF2B5EF4-FFF2-40B4-BE49-F238E27FC236}">
                <a16:creationId xmlns:a16="http://schemas.microsoft.com/office/drawing/2014/main" id="{433263FF-5375-4BE2-9F66-2BC3D2E6F5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6201" y="1432719"/>
            <a:ext cx="4262437"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itle 1">
            <a:extLst>
              <a:ext uri="{FF2B5EF4-FFF2-40B4-BE49-F238E27FC236}">
                <a16:creationId xmlns:a16="http://schemas.microsoft.com/office/drawing/2014/main" id="{99E69A21-0CD4-47D6-A4DB-AFECFBBD5747}"/>
              </a:ext>
            </a:extLst>
          </p:cNvPr>
          <p:cNvSpPr>
            <a:spLocks noGrp="1"/>
          </p:cNvSpPr>
          <p:nvPr>
            <p:ph type="title"/>
          </p:nvPr>
        </p:nvSpPr>
        <p:spPr>
          <a:xfrm>
            <a:off x="838200" y="365125"/>
            <a:ext cx="10510838" cy="1325563"/>
          </a:xfrm>
        </p:spPr>
        <p:txBody>
          <a:bodyPr/>
          <a:lstStyle/>
          <a:p>
            <a:r>
              <a:rPr lang="en-US" altLang="en-US" dirty="0"/>
              <a:t>MBE Subcontractor Project Participation Certification</a:t>
            </a:r>
          </a:p>
        </p:txBody>
      </p:sp>
      <p:sp>
        <p:nvSpPr>
          <p:cNvPr id="4" name="Footer Placeholder 3">
            <a:extLst>
              <a:ext uri="{FF2B5EF4-FFF2-40B4-BE49-F238E27FC236}">
                <a16:creationId xmlns:a16="http://schemas.microsoft.com/office/drawing/2014/main" id="{F6656887-5715-47AE-A8B9-713995CD92F4}"/>
              </a:ext>
            </a:extLst>
          </p:cNvPr>
          <p:cNvSpPr>
            <a:spLocks noGrp="1"/>
          </p:cNvSpPr>
          <p:nvPr>
            <p:ph type="ftr" sz="quarter" idx="11"/>
          </p:nvPr>
        </p:nvSpPr>
        <p:spPr/>
        <p:txBody>
          <a:bodyPr/>
          <a:lstStyle/>
          <a:p>
            <a:pPr>
              <a:defRPr/>
            </a:pPr>
            <a:r>
              <a:rPr lang="en-US"/>
              <a:t>For Internal Training Purposes Only</a:t>
            </a:r>
          </a:p>
        </p:txBody>
      </p:sp>
      <p:sp>
        <p:nvSpPr>
          <p:cNvPr id="52229" name="TextBox 6">
            <a:extLst>
              <a:ext uri="{FF2B5EF4-FFF2-40B4-BE49-F238E27FC236}">
                <a16:creationId xmlns:a16="http://schemas.microsoft.com/office/drawing/2014/main" id="{B4674FFD-54FB-4EF8-A2FF-320E3DB8923D}"/>
              </a:ext>
            </a:extLst>
          </p:cNvPr>
          <p:cNvSpPr txBox="1">
            <a:spLocks noChangeArrowheads="1"/>
          </p:cNvSpPr>
          <p:nvPr/>
        </p:nvSpPr>
        <p:spPr bwMode="auto">
          <a:xfrm>
            <a:off x="6583363" y="6003925"/>
            <a:ext cx="4306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Narrow" panose="020B0606020202030204" pitchFamily="34" charset="0"/>
              </a:rPr>
              <a:t>Governor’s Office of Small, Minority &amp; Women Business Affairs</a:t>
            </a:r>
          </a:p>
        </p:txBody>
      </p:sp>
      <p:sp>
        <p:nvSpPr>
          <p:cNvPr id="12" name="Rectangle 11">
            <a:extLst>
              <a:ext uri="{FF2B5EF4-FFF2-40B4-BE49-F238E27FC236}">
                <a16:creationId xmlns:a16="http://schemas.microsoft.com/office/drawing/2014/main" id="{CAE6F951-4A74-4D54-AE72-8C33EB5EC201}"/>
              </a:ext>
            </a:extLst>
          </p:cNvPr>
          <p:cNvSpPr/>
          <p:nvPr/>
        </p:nvSpPr>
        <p:spPr>
          <a:xfrm>
            <a:off x="838200" y="1544241"/>
            <a:ext cx="677863" cy="400050"/>
          </a:xfrm>
          <a:prstGeom prst="rect">
            <a:avLst/>
          </a:prstGeom>
          <a:noFill/>
        </p:spPr>
        <p:txBody>
          <a:bodyPr>
            <a:spAutoFit/>
          </a:bodyPr>
          <a:lstStyle/>
          <a:p>
            <a:pPr algn="ctr" eaLnBrk="1" fontAlgn="auto" hangingPunct="1">
              <a:spcBef>
                <a:spcPts val="0"/>
              </a:spcBef>
              <a:spcAft>
                <a:spcPts val="0"/>
              </a:spcAft>
              <a:defRPr/>
            </a:pPr>
            <a:r>
              <a:rPr lang="en-US" sz="2000" dirty="0">
                <a:ln w="0"/>
                <a:effectLst>
                  <a:outerShdw blurRad="38100" dist="19050" dir="2700000" algn="tl" rotWithShape="0">
                    <a:schemeClr val="dk1">
                      <a:alpha val="40000"/>
                    </a:schemeClr>
                  </a:outerShdw>
                </a:effectLst>
                <a:latin typeface="+mn-lt"/>
              </a:rPr>
              <a:t>D22</a:t>
            </a:r>
          </a:p>
        </p:txBody>
      </p:sp>
      <p:sp>
        <p:nvSpPr>
          <p:cNvPr id="13" name="Rectangle 12">
            <a:extLst>
              <a:ext uri="{FF2B5EF4-FFF2-40B4-BE49-F238E27FC236}">
                <a16:creationId xmlns:a16="http://schemas.microsoft.com/office/drawing/2014/main" id="{8AE78ED1-0652-45CE-89CA-17A05B8EB6F7}"/>
              </a:ext>
            </a:extLst>
          </p:cNvPr>
          <p:cNvSpPr/>
          <p:nvPr/>
        </p:nvSpPr>
        <p:spPr>
          <a:xfrm>
            <a:off x="6261346" y="1544241"/>
            <a:ext cx="606425" cy="400050"/>
          </a:xfrm>
          <a:prstGeom prst="rect">
            <a:avLst/>
          </a:prstGeom>
          <a:noFill/>
        </p:spPr>
        <p:txBody>
          <a:bodyPr>
            <a:spAutoFit/>
          </a:bodyPr>
          <a:lstStyle/>
          <a:p>
            <a:pPr algn="ctr" eaLnBrk="1" fontAlgn="auto" hangingPunct="1">
              <a:spcBef>
                <a:spcPts val="0"/>
              </a:spcBef>
              <a:spcAft>
                <a:spcPts val="0"/>
              </a:spcAft>
              <a:defRPr/>
            </a:pPr>
            <a:r>
              <a:rPr lang="en-US" sz="2000" dirty="0">
                <a:ln w="0"/>
                <a:effectLst>
                  <a:outerShdw blurRad="38100" dist="19050" dir="2700000" algn="tl" rotWithShape="0">
                    <a:schemeClr val="dk1">
                      <a:alpha val="40000"/>
                    </a:schemeClr>
                  </a:outerShdw>
                </a:effectLst>
                <a:latin typeface="+mn-lt"/>
              </a:rPr>
              <a:t>D23</a:t>
            </a:r>
          </a:p>
        </p:txBody>
      </p:sp>
      <p:pic>
        <p:nvPicPr>
          <p:cNvPr id="52232" name="Picture 14">
            <a:extLst>
              <a:ext uri="{FF2B5EF4-FFF2-40B4-BE49-F238E27FC236}">
                <a16:creationId xmlns:a16="http://schemas.microsoft.com/office/drawing/2014/main" id="{5FE398E8-9A66-4E0D-B19C-A691CABFD96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15993" y="1008062"/>
            <a:ext cx="4404550" cy="499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ed and yellow flag&#10;&#10;Description automatically generated with low confidence">
            <a:extLst>
              <a:ext uri="{FF2B5EF4-FFF2-40B4-BE49-F238E27FC236}">
                <a16:creationId xmlns:a16="http://schemas.microsoft.com/office/drawing/2014/main" id="{60AC23E6-CB37-1261-F369-C505E33A4F08}"/>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137161" y="-1"/>
            <a:ext cx="12400411" cy="6975231"/>
          </a:xfrm>
          <a:prstGeom prst="rect">
            <a:avLst/>
          </a:prstGeom>
        </p:spPr>
      </p:pic>
      <p:sp>
        <p:nvSpPr>
          <p:cNvPr id="7" name="Rectangle 6">
            <a:extLst>
              <a:ext uri="{FF2B5EF4-FFF2-40B4-BE49-F238E27FC236}">
                <a16:creationId xmlns:a16="http://schemas.microsoft.com/office/drawing/2014/main" id="{6A9C48F5-FB03-F042-01A0-22D3E15DB3E9}"/>
              </a:ext>
            </a:extLst>
          </p:cNvPr>
          <p:cNvSpPr/>
          <p:nvPr/>
        </p:nvSpPr>
        <p:spPr>
          <a:xfrm>
            <a:off x="-137161" y="0"/>
            <a:ext cx="12400411" cy="6975230"/>
          </a:xfrm>
          <a:prstGeom prst="rect">
            <a:avLst/>
          </a:prstGeom>
          <a:gradFill flip="none" rotWithShape="1">
            <a:gsLst>
              <a:gs pos="24000">
                <a:schemeClr val="tx1"/>
              </a:gs>
              <a:gs pos="79000">
                <a:schemeClr val="tx1">
                  <a:alpha val="53000"/>
                </a:schemeClr>
              </a:gs>
              <a:gs pos="90000">
                <a:schemeClr val="tx1">
                  <a:alpha val="35000"/>
                </a:schemeClr>
              </a:gs>
              <a:gs pos="100000">
                <a:schemeClr val="tx1">
                  <a:alpha val="20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E09836-E7AA-B3C9-09B0-1F2ED9D6D611}"/>
              </a:ext>
            </a:extLst>
          </p:cNvPr>
          <p:cNvSpPr>
            <a:spLocks noGrp="1"/>
          </p:cNvSpPr>
          <p:nvPr>
            <p:ph type="title"/>
          </p:nvPr>
        </p:nvSpPr>
        <p:spPr>
          <a:xfrm>
            <a:off x="838200" y="738556"/>
            <a:ext cx="10515600" cy="952132"/>
          </a:xfrm>
        </p:spPr>
        <p:txBody>
          <a:bodyPr>
            <a:normAutofit/>
          </a:bodyPr>
          <a:lstStyle/>
          <a:p>
            <a:r>
              <a:rPr lang="en-US" sz="4800" b="1" i="1" dirty="0">
                <a:ln>
                  <a:solidFill>
                    <a:schemeClr val="tx1"/>
                  </a:solidFill>
                </a:ln>
                <a:solidFill>
                  <a:srgbClr val="FFC000"/>
                </a:solidFill>
                <a:effectLst>
                  <a:outerShdw blurRad="38100" dist="38100" dir="2700000" algn="tl">
                    <a:srgbClr val="000000">
                      <a:alpha val="43137"/>
                    </a:srgbClr>
                  </a:outerShdw>
                </a:effectLst>
                <a:latin typeface="Bahnschrift Condensed" panose="020B0502040204020203" pitchFamily="34" charset="0"/>
              </a:rPr>
              <a:t>MBE Project Participation Certifications</a:t>
            </a:r>
          </a:p>
        </p:txBody>
      </p:sp>
      <p:sp>
        <p:nvSpPr>
          <p:cNvPr id="3" name="Footer Placeholder 2">
            <a:extLst>
              <a:ext uri="{FF2B5EF4-FFF2-40B4-BE49-F238E27FC236}">
                <a16:creationId xmlns:a16="http://schemas.microsoft.com/office/drawing/2014/main" id="{D8ADAF18-A3BF-83B8-FA57-A035665CD40B}"/>
              </a:ext>
            </a:extLst>
          </p:cNvPr>
          <p:cNvSpPr>
            <a:spLocks noGrp="1"/>
          </p:cNvSpPr>
          <p:nvPr>
            <p:ph type="ftr" sz="quarter" idx="11"/>
          </p:nvPr>
        </p:nvSpPr>
        <p:spPr>
          <a:xfrm>
            <a:off x="6658708" y="5899150"/>
            <a:ext cx="5604542" cy="501650"/>
          </a:xfrm>
        </p:spPr>
        <p:txBody>
          <a:bodyPr/>
          <a:lstStyle/>
          <a:p>
            <a:r>
              <a:rPr lang="en-US" b="1" dirty="0">
                <a:solidFill>
                  <a:schemeClr val="bg1"/>
                </a:solidFill>
                <a:effectLst>
                  <a:outerShdw blurRad="38100" dist="38100" dir="2700000" algn="tl">
                    <a:srgbClr val="000000">
                      <a:alpha val="43137"/>
                    </a:srgbClr>
                  </a:outerShdw>
                </a:effectLst>
              </a:rPr>
              <a:t>Governor's Office of Small, Minority &amp; Women Business Affairs</a:t>
            </a:r>
          </a:p>
        </p:txBody>
      </p:sp>
      <p:sp>
        <p:nvSpPr>
          <p:cNvPr id="6" name="Footer Placeholder 3">
            <a:extLst>
              <a:ext uri="{FF2B5EF4-FFF2-40B4-BE49-F238E27FC236}">
                <a16:creationId xmlns:a16="http://schemas.microsoft.com/office/drawing/2014/main" id="{A8992254-82E2-2A66-53D2-7058808C4E3C}"/>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chemeClr val="bg1"/>
                </a:solidFill>
              </a:rPr>
              <a:t>For Internal Training Purposes Only</a:t>
            </a:r>
          </a:p>
        </p:txBody>
      </p:sp>
      <p:cxnSp>
        <p:nvCxnSpPr>
          <p:cNvPr id="9" name="Straight Connector 8">
            <a:extLst>
              <a:ext uri="{FF2B5EF4-FFF2-40B4-BE49-F238E27FC236}">
                <a16:creationId xmlns:a16="http://schemas.microsoft.com/office/drawing/2014/main" id="{1777C229-6D33-BCB5-A5A8-807EFD4563A8}"/>
              </a:ext>
            </a:extLst>
          </p:cNvPr>
          <p:cNvCxnSpPr>
            <a:cxnSpLocks/>
          </p:cNvCxnSpPr>
          <p:nvPr/>
        </p:nvCxnSpPr>
        <p:spPr>
          <a:xfrm>
            <a:off x="838200" y="1852246"/>
            <a:ext cx="5820508"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371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71BF5A2-C6C7-4469-B81C-F92E2A4E3F26}"/>
              </a:ext>
            </a:extLst>
          </p:cNvPr>
          <p:cNvSpPr txBox="1">
            <a:spLocks/>
          </p:cNvSpPr>
          <p:nvPr/>
        </p:nvSpPr>
        <p:spPr>
          <a:xfrm>
            <a:off x="838200" y="365125"/>
            <a:ext cx="10515600" cy="10843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p>
        </p:txBody>
      </p:sp>
      <p:sp>
        <p:nvSpPr>
          <p:cNvPr id="53250" name="Title 1">
            <a:extLst>
              <a:ext uri="{FF2B5EF4-FFF2-40B4-BE49-F238E27FC236}">
                <a16:creationId xmlns:a16="http://schemas.microsoft.com/office/drawing/2014/main" id="{2CF80B71-ADF1-4238-A87E-39D6EDA36BE1}"/>
              </a:ext>
            </a:extLst>
          </p:cNvPr>
          <p:cNvSpPr>
            <a:spLocks noGrp="1"/>
          </p:cNvSpPr>
          <p:nvPr>
            <p:ph type="title"/>
          </p:nvPr>
        </p:nvSpPr>
        <p:spPr/>
        <p:txBody>
          <a:bodyPr/>
          <a:lstStyle/>
          <a:p>
            <a:r>
              <a:rPr lang="en-US" altLang="en-US" dirty="0"/>
              <a:t>MBE Project Participation Certifications</a:t>
            </a:r>
          </a:p>
        </p:txBody>
      </p:sp>
      <p:sp>
        <p:nvSpPr>
          <p:cNvPr id="3" name="Content Placeholder 2">
            <a:extLst>
              <a:ext uri="{FF2B5EF4-FFF2-40B4-BE49-F238E27FC236}">
                <a16:creationId xmlns:a16="http://schemas.microsoft.com/office/drawing/2014/main" id="{E79FC776-9387-4B26-9A10-7FFB7AE1ACB6}"/>
              </a:ext>
            </a:extLst>
          </p:cNvPr>
          <p:cNvSpPr>
            <a:spLocks noGrp="1"/>
          </p:cNvSpPr>
          <p:nvPr>
            <p:ph idx="1"/>
          </p:nvPr>
        </p:nvSpPr>
        <p:spPr/>
        <p:txBody>
          <a:bodyPr rtlCol="0">
            <a:normAutofit/>
          </a:bodyPr>
          <a:lstStyle/>
          <a:p>
            <a:pPr marL="0" indent="0" fontAlgn="auto">
              <a:spcAft>
                <a:spcPts val="0"/>
              </a:spcAft>
              <a:buFont typeface="Arial" panose="020B0604020202020204" pitchFamily="34" charset="0"/>
              <a:buNone/>
              <a:defRPr/>
            </a:pPr>
            <a:r>
              <a:rPr lang="en-US" b="1" dirty="0">
                <a:effectLst>
                  <a:outerShdw blurRad="38100" dist="38100" dir="2700000" algn="tl">
                    <a:srgbClr val="000000">
                      <a:alpha val="43137"/>
                    </a:srgbClr>
                  </a:outerShdw>
                </a:effectLst>
              </a:rPr>
              <a:t>MBE Prime Project Participation Certifications</a:t>
            </a:r>
          </a:p>
          <a:p>
            <a:pPr fontAlgn="auto">
              <a:spcAft>
                <a:spcPts val="0"/>
              </a:spcAft>
              <a:defRPr/>
            </a:pPr>
            <a:r>
              <a:rPr lang="en-US" dirty="0"/>
              <a:t>Separate attestation for MBE prime self-performance</a:t>
            </a:r>
          </a:p>
          <a:p>
            <a:pPr fontAlgn="auto">
              <a:spcAft>
                <a:spcPts val="0"/>
              </a:spcAft>
              <a:defRPr/>
            </a:pPr>
            <a:r>
              <a:rPr lang="en-US" dirty="0"/>
              <a:t>Entries here must be consistent with Affidavit/Schedule</a:t>
            </a:r>
          </a:p>
          <a:p>
            <a:pPr fontAlgn="auto">
              <a:spcAft>
                <a:spcPts val="0"/>
              </a:spcAft>
              <a:defRPr/>
            </a:pPr>
            <a:r>
              <a:rPr lang="en-US" dirty="0"/>
              <a:t>Confirms that a specified percentage of work will be performed by MBE prime’s own workforce</a:t>
            </a:r>
          </a:p>
          <a:p>
            <a:pPr fontAlgn="auto">
              <a:spcAft>
                <a:spcPts val="0"/>
              </a:spcAft>
              <a:defRPr/>
            </a:pPr>
            <a:r>
              <a:rPr lang="en-US" dirty="0"/>
              <a:t>Work must be within NAICS codes and fulfill commercially useful function</a:t>
            </a:r>
          </a:p>
          <a:p>
            <a:pPr fontAlgn="auto">
              <a:spcAft>
                <a:spcPts val="0"/>
              </a:spcAft>
              <a:defRPr/>
            </a:pPr>
            <a:r>
              <a:rPr lang="en-US" dirty="0"/>
              <a:t>Subject to confirmation via field inspections, office visits, etc.</a:t>
            </a:r>
          </a:p>
        </p:txBody>
      </p:sp>
      <p:sp>
        <p:nvSpPr>
          <p:cNvPr id="4" name="Footer Placeholder 3">
            <a:extLst>
              <a:ext uri="{FF2B5EF4-FFF2-40B4-BE49-F238E27FC236}">
                <a16:creationId xmlns:a16="http://schemas.microsoft.com/office/drawing/2014/main" id="{BA97D71F-84C6-4220-ABC8-F779ACEE1E29}"/>
              </a:ext>
            </a:extLst>
          </p:cNvPr>
          <p:cNvSpPr>
            <a:spLocks noGrp="1"/>
          </p:cNvSpPr>
          <p:nvPr>
            <p:ph type="ftr" sz="quarter" idx="11"/>
          </p:nvPr>
        </p:nvSpPr>
        <p:spPr/>
        <p:txBody>
          <a:bodyPr/>
          <a:lstStyle/>
          <a:p>
            <a:pPr>
              <a:defRPr/>
            </a:pPr>
            <a:r>
              <a:rPr lang="en-US"/>
              <a:t>For Internal Training Purposes Only</a:t>
            </a:r>
          </a:p>
        </p:txBody>
      </p:sp>
      <p:sp>
        <p:nvSpPr>
          <p:cNvPr id="53253" name="TextBox 6">
            <a:extLst>
              <a:ext uri="{FF2B5EF4-FFF2-40B4-BE49-F238E27FC236}">
                <a16:creationId xmlns:a16="http://schemas.microsoft.com/office/drawing/2014/main" id="{5DC94325-9C4A-410C-8CFA-12DD0E3B8B49}"/>
              </a:ext>
            </a:extLst>
          </p:cNvPr>
          <p:cNvSpPr txBox="1">
            <a:spLocks noChangeArrowheads="1"/>
          </p:cNvSpPr>
          <p:nvPr/>
        </p:nvSpPr>
        <p:spPr bwMode="auto">
          <a:xfrm>
            <a:off x="6583363" y="6003925"/>
            <a:ext cx="4306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dirty="0">
                <a:latin typeface="Arial Narrow" panose="020B0606020202030204" pitchFamily="34" charset="0"/>
              </a:rPr>
              <a:t>Governor’s Office of Small, Minority &amp; Women Business Affairs</a:t>
            </a:r>
          </a:p>
        </p:txBody>
      </p:sp>
      <p:pic>
        <p:nvPicPr>
          <p:cNvPr id="7" name="Picture 6" descr="A red and yellow flag&#10;&#10;Description automatically generated with low confidence">
            <a:extLst>
              <a:ext uri="{FF2B5EF4-FFF2-40B4-BE49-F238E27FC236}">
                <a16:creationId xmlns:a16="http://schemas.microsoft.com/office/drawing/2014/main" id="{EF728457-E467-D243-345D-7F5521AF3FF0}"/>
              </a:ext>
            </a:extLst>
          </p:cNvPr>
          <p:cNvPicPr>
            <a:picLocks noChangeAspect="1"/>
          </p:cNvPicPr>
          <p:nvPr/>
        </p:nvPicPr>
        <p:blipFill rotWithShape="1">
          <a:blip r:embed="rId2">
            <a:extLst>
              <a:ext uri="{28A0092B-C50C-407E-A947-70E740481C1C}">
                <a14:useLocalDpi xmlns:a14="http://schemas.microsoft.com/office/drawing/2010/main" val="0"/>
              </a:ext>
            </a:extLst>
          </a:blip>
          <a:srcRect r="93218"/>
          <a:stretch/>
        </p:blipFill>
        <p:spPr>
          <a:xfrm>
            <a:off x="-1" y="-1"/>
            <a:ext cx="838201" cy="6951785"/>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2">
            <a:extLst>
              <a:ext uri="{FF2B5EF4-FFF2-40B4-BE49-F238E27FC236}">
                <a16:creationId xmlns:a16="http://schemas.microsoft.com/office/drawing/2014/main" id="{176948E4-3B54-479D-8DFB-E96B41FBED28}"/>
              </a:ext>
            </a:extLst>
          </p:cNvPr>
          <p:cNvPicPr>
            <a:picLocks noChangeAspect="1"/>
          </p:cNvPicPr>
          <p:nvPr/>
        </p:nvPicPr>
        <p:blipFill rotWithShape="1">
          <a:blip r:embed="rId2">
            <a:extLst>
              <a:ext uri="{28A0092B-C50C-407E-A947-70E740481C1C}">
                <a14:useLocalDpi xmlns:a14="http://schemas.microsoft.com/office/drawing/2010/main" val="0"/>
              </a:ext>
            </a:extLst>
          </a:blip>
          <a:srcRect b="48525"/>
          <a:stretch/>
        </p:blipFill>
        <p:spPr bwMode="auto">
          <a:xfrm>
            <a:off x="832338" y="1453294"/>
            <a:ext cx="6861612" cy="437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itle 1">
            <a:extLst>
              <a:ext uri="{FF2B5EF4-FFF2-40B4-BE49-F238E27FC236}">
                <a16:creationId xmlns:a16="http://schemas.microsoft.com/office/drawing/2014/main" id="{A124BFC1-49FA-40A5-92DB-4AC72877D690}"/>
              </a:ext>
            </a:extLst>
          </p:cNvPr>
          <p:cNvSpPr>
            <a:spLocks noGrp="1"/>
          </p:cNvSpPr>
          <p:nvPr>
            <p:ph type="title"/>
          </p:nvPr>
        </p:nvSpPr>
        <p:spPr>
          <a:xfrm>
            <a:off x="838200" y="365125"/>
            <a:ext cx="10510838" cy="1325563"/>
          </a:xfrm>
        </p:spPr>
        <p:txBody>
          <a:bodyPr/>
          <a:lstStyle/>
          <a:p>
            <a:r>
              <a:rPr lang="en-US" altLang="en-US" dirty="0"/>
              <a:t>MBE Participation </a:t>
            </a:r>
            <a:br>
              <a:rPr lang="en-US" altLang="en-US" dirty="0"/>
            </a:br>
            <a:r>
              <a:rPr lang="en-US" altLang="en-US" dirty="0"/>
              <a:t>Certification</a:t>
            </a:r>
          </a:p>
        </p:txBody>
      </p:sp>
      <p:sp>
        <p:nvSpPr>
          <p:cNvPr id="4" name="Footer Placeholder 3">
            <a:extLst>
              <a:ext uri="{FF2B5EF4-FFF2-40B4-BE49-F238E27FC236}">
                <a16:creationId xmlns:a16="http://schemas.microsoft.com/office/drawing/2014/main" id="{4C04D7CB-D767-4AE8-A16D-64A827FD12BE}"/>
              </a:ext>
            </a:extLst>
          </p:cNvPr>
          <p:cNvSpPr>
            <a:spLocks noGrp="1"/>
          </p:cNvSpPr>
          <p:nvPr>
            <p:ph type="ftr" sz="quarter" idx="11"/>
          </p:nvPr>
        </p:nvSpPr>
        <p:spPr/>
        <p:txBody>
          <a:bodyPr/>
          <a:lstStyle/>
          <a:p>
            <a:pPr>
              <a:defRPr/>
            </a:pPr>
            <a:r>
              <a:rPr lang="en-US"/>
              <a:t>For Internal Training Purposes Only</a:t>
            </a:r>
          </a:p>
        </p:txBody>
      </p:sp>
      <p:sp>
        <p:nvSpPr>
          <p:cNvPr id="55302" name="TextBox 6">
            <a:extLst>
              <a:ext uri="{FF2B5EF4-FFF2-40B4-BE49-F238E27FC236}">
                <a16:creationId xmlns:a16="http://schemas.microsoft.com/office/drawing/2014/main" id="{1D1000BB-1DCF-4B8D-911A-9CE5D1033A15}"/>
              </a:ext>
            </a:extLst>
          </p:cNvPr>
          <p:cNvSpPr txBox="1">
            <a:spLocks noChangeArrowheads="1"/>
          </p:cNvSpPr>
          <p:nvPr/>
        </p:nvSpPr>
        <p:spPr bwMode="auto">
          <a:xfrm>
            <a:off x="6583363" y="6003925"/>
            <a:ext cx="4306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Narrow" panose="020B0606020202030204" pitchFamily="34" charset="0"/>
              </a:rPr>
              <a:t>Governor’s Office of Small, Minority &amp; Women Business Affairs</a:t>
            </a:r>
          </a:p>
        </p:txBody>
      </p:sp>
      <p:sp>
        <p:nvSpPr>
          <p:cNvPr id="12" name="Rectangle 11">
            <a:extLst>
              <a:ext uri="{FF2B5EF4-FFF2-40B4-BE49-F238E27FC236}">
                <a16:creationId xmlns:a16="http://schemas.microsoft.com/office/drawing/2014/main" id="{5993BA19-59B2-425C-859B-CE8CABEFA8A6}"/>
              </a:ext>
            </a:extLst>
          </p:cNvPr>
          <p:cNvSpPr/>
          <p:nvPr/>
        </p:nvSpPr>
        <p:spPr>
          <a:xfrm>
            <a:off x="351326" y="1690688"/>
            <a:ext cx="652462" cy="400050"/>
          </a:xfrm>
          <a:prstGeom prst="rect">
            <a:avLst/>
          </a:prstGeom>
          <a:noFill/>
        </p:spPr>
        <p:txBody>
          <a:bodyPr>
            <a:spAutoFit/>
          </a:bodyPr>
          <a:lstStyle/>
          <a:p>
            <a:pPr algn="ctr" eaLnBrk="1" fontAlgn="auto" hangingPunct="1">
              <a:spcBef>
                <a:spcPts val="0"/>
              </a:spcBef>
              <a:spcAft>
                <a:spcPts val="0"/>
              </a:spcAft>
              <a:defRPr/>
            </a:pPr>
            <a:r>
              <a:rPr lang="en-US" sz="2000" dirty="0">
                <a:ln w="0"/>
                <a:effectLst>
                  <a:outerShdw blurRad="38100" dist="19050" dir="2700000" algn="tl" rotWithShape="0">
                    <a:schemeClr val="dk1">
                      <a:alpha val="40000"/>
                    </a:schemeClr>
                  </a:outerShdw>
                </a:effectLst>
                <a:latin typeface="+mn-lt"/>
              </a:rPr>
              <a:t>D24</a:t>
            </a:r>
          </a:p>
        </p:txBody>
      </p:sp>
      <p:pic>
        <p:nvPicPr>
          <p:cNvPr id="7" name="Picture 2">
            <a:extLst>
              <a:ext uri="{FF2B5EF4-FFF2-40B4-BE49-F238E27FC236}">
                <a16:creationId xmlns:a16="http://schemas.microsoft.com/office/drawing/2014/main" id="{5F55BEE5-7AB4-E09B-E98F-D7AD4B4732BC}"/>
              </a:ext>
            </a:extLst>
          </p:cNvPr>
          <p:cNvPicPr>
            <a:picLocks noChangeAspect="1"/>
          </p:cNvPicPr>
          <p:nvPr/>
        </p:nvPicPr>
        <p:blipFill rotWithShape="1">
          <a:blip r:embed="rId2">
            <a:extLst>
              <a:ext uri="{28A0092B-C50C-407E-A947-70E740481C1C}">
                <a14:useLocalDpi xmlns:a14="http://schemas.microsoft.com/office/drawing/2010/main" val="0"/>
              </a:ext>
            </a:extLst>
          </a:blip>
          <a:srcRect t="50983" r="38736"/>
          <a:stretch/>
        </p:blipFill>
        <p:spPr bwMode="auto">
          <a:xfrm>
            <a:off x="7514492" y="1644553"/>
            <a:ext cx="4221407" cy="418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14861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ed and yellow flag&#10;&#10;Description automatically generated with low confidence">
            <a:extLst>
              <a:ext uri="{FF2B5EF4-FFF2-40B4-BE49-F238E27FC236}">
                <a16:creationId xmlns:a16="http://schemas.microsoft.com/office/drawing/2014/main" id="{60AC23E6-CB37-1261-F369-C505E33A4F08}"/>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137161" y="-1"/>
            <a:ext cx="12400411" cy="6975231"/>
          </a:xfrm>
          <a:prstGeom prst="rect">
            <a:avLst/>
          </a:prstGeom>
        </p:spPr>
      </p:pic>
      <p:sp>
        <p:nvSpPr>
          <p:cNvPr id="7" name="Rectangle 6">
            <a:extLst>
              <a:ext uri="{FF2B5EF4-FFF2-40B4-BE49-F238E27FC236}">
                <a16:creationId xmlns:a16="http://schemas.microsoft.com/office/drawing/2014/main" id="{6A9C48F5-FB03-F042-01A0-22D3E15DB3E9}"/>
              </a:ext>
            </a:extLst>
          </p:cNvPr>
          <p:cNvSpPr/>
          <p:nvPr/>
        </p:nvSpPr>
        <p:spPr>
          <a:xfrm>
            <a:off x="-137161" y="0"/>
            <a:ext cx="12400411" cy="6975230"/>
          </a:xfrm>
          <a:prstGeom prst="rect">
            <a:avLst/>
          </a:prstGeom>
          <a:gradFill flip="none" rotWithShape="1">
            <a:gsLst>
              <a:gs pos="24000">
                <a:schemeClr val="tx1"/>
              </a:gs>
              <a:gs pos="79000">
                <a:schemeClr val="tx1">
                  <a:alpha val="53000"/>
                </a:schemeClr>
              </a:gs>
              <a:gs pos="90000">
                <a:schemeClr val="tx1">
                  <a:alpha val="35000"/>
                </a:schemeClr>
              </a:gs>
              <a:gs pos="100000">
                <a:schemeClr val="tx1">
                  <a:alpha val="20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E09836-E7AA-B3C9-09B0-1F2ED9D6D611}"/>
              </a:ext>
            </a:extLst>
          </p:cNvPr>
          <p:cNvSpPr>
            <a:spLocks noGrp="1"/>
          </p:cNvSpPr>
          <p:nvPr>
            <p:ph type="title"/>
          </p:nvPr>
        </p:nvSpPr>
        <p:spPr>
          <a:xfrm>
            <a:off x="838200" y="808893"/>
            <a:ext cx="10515600" cy="881795"/>
          </a:xfrm>
        </p:spPr>
        <p:txBody>
          <a:bodyPr>
            <a:normAutofit/>
          </a:bodyPr>
          <a:lstStyle/>
          <a:p>
            <a:r>
              <a:rPr lang="en-US" sz="4800" b="1" i="1" dirty="0">
                <a:ln>
                  <a:solidFill>
                    <a:schemeClr val="tx1"/>
                  </a:solidFill>
                </a:ln>
                <a:solidFill>
                  <a:srgbClr val="FFC000"/>
                </a:solidFill>
                <a:effectLst>
                  <a:outerShdw blurRad="38100" dist="38100" dir="2700000" algn="tl">
                    <a:srgbClr val="000000">
                      <a:alpha val="43137"/>
                    </a:srgbClr>
                  </a:outerShdw>
                </a:effectLst>
                <a:latin typeface="Bahnschrift Condensed" panose="020B0502040204020203" pitchFamily="34" charset="0"/>
              </a:rPr>
              <a:t>MBE Compliance - Payment Reports</a:t>
            </a:r>
          </a:p>
        </p:txBody>
      </p:sp>
      <p:sp>
        <p:nvSpPr>
          <p:cNvPr id="3" name="Footer Placeholder 2">
            <a:extLst>
              <a:ext uri="{FF2B5EF4-FFF2-40B4-BE49-F238E27FC236}">
                <a16:creationId xmlns:a16="http://schemas.microsoft.com/office/drawing/2014/main" id="{D8ADAF18-A3BF-83B8-FA57-A035665CD40B}"/>
              </a:ext>
            </a:extLst>
          </p:cNvPr>
          <p:cNvSpPr>
            <a:spLocks noGrp="1"/>
          </p:cNvSpPr>
          <p:nvPr>
            <p:ph type="ftr" sz="quarter" idx="11"/>
          </p:nvPr>
        </p:nvSpPr>
        <p:spPr>
          <a:xfrm>
            <a:off x="6658708" y="5899150"/>
            <a:ext cx="5604542" cy="501650"/>
          </a:xfrm>
        </p:spPr>
        <p:txBody>
          <a:bodyPr/>
          <a:lstStyle/>
          <a:p>
            <a:r>
              <a:rPr lang="en-US" b="1" dirty="0">
                <a:solidFill>
                  <a:schemeClr val="bg1"/>
                </a:solidFill>
                <a:effectLst>
                  <a:outerShdw blurRad="38100" dist="38100" dir="2700000" algn="tl">
                    <a:srgbClr val="000000">
                      <a:alpha val="43137"/>
                    </a:srgbClr>
                  </a:outerShdw>
                </a:effectLst>
              </a:rPr>
              <a:t>Governor's Office of Small, Minority &amp; Women Business Affairs</a:t>
            </a:r>
          </a:p>
        </p:txBody>
      </p:sp>
      <p:sp>
        <p:nvSpPr>
          <p:cNvPr id="6" name="Footer Placeholder 3">
            <a:extLst>
              <a:ext uri="{FF2B5EF4-FFF2-40B4-BE49-F238E27FC236}">
                <a16:creationId xmlns:a16="http://schemas.microsoft.com/office/drawing/2014/main" id="{A8992254-82E2-2A66-53D2-7058808C4E3C}"/>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chemeClr val="bg1"/>
                </a:solidFill>
              </a:rPr>
              <a:t>For Internal Training Purposes Only</a:t>
            </a:r>
          </a:p>
        </p:txBody>
      </p:sp>
      <p:cxnSp>
        <p:nvCxnSpPr>
          <p:cNvPr id="9" name="Straight Connector 8">
            <a:extLst>
              <a:ext uri="{FF2B5EF4-FFF2-40B4-BE49-F238E27FC236}">
                <a16:creationId xmlns:a16="http://schemas.microsoft.com/office/drawing/2014/main" id="{1777C229-6D33-BCB5-A5A8-807EFD4563A8}"/>
              </a:ext>
            </a:extLst>
          </p:cNvPr>
          <p:cNvCxnSpPr>
            <a:cxnSpLocks/>
          </p:cNvCxnSpPr>
          <p:nvPr/>
        </p:nvCxnSpPr>
        <p:spPr>
          <a:xfrm>
            <a:off x="838200" y="1852246"/>
            <a:ext cx="5820508"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896969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645DE-828A-6A5F-45A2-1EB9BDE40A0F}"/>
              </a:ext>
            </a:extLst>
          </p:cNvPr>
          <p:cNvSpPr>
            <a:spLocks noGrp="1"/>
          </p:cNvSpPr>
          <p:nvPr>
            <p:ph type="title"/>
          </p:nvPr>
        </p:nvSpPr>
        <p:spPr>
          <a:xfrm>
            <a:off x="838200" y="341679"/>
            <a:ext cx="10515600" cy="1092627"/>
          </a:xfrm>
        </p:spPr>
        <p:txBody>
          <a:bodyPr/>
          <a:lstStyle/>
          <a:p>
            <a:r>
              <a:rPr lang="en-US" dirty="0"/>
              <a:t>Prime Contractor Paid/Unpaid Invoice Report</a:t>
            </a:r>
          </a:p>
        </p:txBody>
      </p:sp>
      <p:sp>
        <p:nvSpPr>
          <p:cNvPr id="3" name="Footer Placeholder 3">
            <a:extLst>
              <a:ext uri="{FF2B5EF4-FFF2-40B4-BE49-F238E27FC236}">
                <a16:creationId xmlns:a16="http://schemas.microsoft.com/office/drawing/2014/main" id="{753BF219-1981-9FC7-C56F-44E7203D3E4B}"/>
              </a:ext>
            </a:extLst>
          </p:cNvPr>
          <p:cNvSpPr>
            <a:spLocks noGrp="1"/>
          </p:cNvSpPr>
          <p:nvPr>
            <p:ph type="ftr" sz="quarter" idx="11"/>
          </p:nvPr>
        </p:nvSpPr>
        <p:spPr>
          <a:xfrm>
            <a:off x="4038600" y="6356350"/>
            <a:ext cx="4114800" cy="365125"/>
          </a:xfrm>
        </p:spPr>
        <p:txBody>
          <a:bodyPr/>
          <a:lstStyle/>
          <a:p>
            <a:pPr>
              <a:defRPr/>
            </a:pPr>
            <a:r>
              <a:rPr lang="en-US" dirty="0"/>
              <a:t>For Internal Training Purposes Only</a:t>
            </a:r>
          </a:p>
        </p:txBody>
      </p:sp>
      <p:sp>
        <p:nvSpPr>
          <p:cNvPr id="10" name="TextBox 6">
            <a:extLst>
              <a:ext uri="{FF2B5EF4-FFF2-40B4-BE49-F238E27FC236}">
                <a16:creationId xmlns:a16="http://schemas.microsoft.com/office/drawing/2014/main" id="{602C5E4B-B52C-565B-4F82-B87A2C300C38}"/>
              </a:ext>
            </a:extLst>
          </p:cNvPr>
          <p:cNvSpPr txBox="1">
            <a:spLocks noChangeArrowheads="1"/>
          </p:cNvSpPr>
          <p:nvPr/>
        </p:nvSpPr>
        <p:spPr bwMode="auto">
          <a:xfrm>
            <a:off x="7380532" y="6356350"/>
            <a:ext cx="4306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dirty="0">
                <a:latin typeface="Arial Narrow" panose="020B0606020202030204" pitchFamily="34" charset="0"/>
              </a:rPr>
              <a:t>Governor’s Office of Small, Minority &amp; Women Business Affairs</a:t>
            </a:r>
          </a:p>
        </p:txBody>
      </p:sp>
      <p:sp>
        <p:nvSpPr>
          <p:cNvPr id="4" name="TextBox 3">
            <a:extLst>
              <a:ext uri="{FF2B5EF4-FFF2-40B4-BE49-F238E27FC236}">
                <a16:creationId xmlns:a16="http://schemas.microsoft.com/office/drawing/2014/main" id="{BCF49585-9E57-A44E-C51A-E149A8301E32}"/>
              </a:ext>
            </a:extLst>
          </p:cNvPr>
          <p:cNvSpPr txBox="1"/>
          <p:nvPr/>
        </p:nvSpPr>
        <p:spPr>
          <a:xfrm>
            <a:off x="937846" y="1434306"/>
            <a:ext cx="10081846" cy="4524315"/>
          </a:xfrm>
          <a:prstGeom prst="rect">
            <a:avLst/>
          </a:prstGeom>
          <a:noFill/>
        </p:spPr>
        <p:txBody>
          <a:bodyPr wrap="square" rtlCol="0">
            <a:spAutoFit/>
          </a:bodyPr>
          <a:lstStyle/>
          <a:p>
            <a:pPr marL="285750" indent="-285750">
              <a:buFont typeface="Arial" panose="020B0604020202020204" pitchFamily="34" charset="0"/>
              <a:buChar char="•"/>
            </a:pPr>
            <a:r>
              <a:rPr lang="en-US" sz="3600" dirty="0"/>
              <a:t>Required per COMAR 21.11.03.13</a:t>
            </a:r>
          </a:p>
          <a:p>
            <a:pPr marL="285750" indent="-285750">
              <a:buFont typeface="Arial" panose="020B0604020202020204" pitchFamily="34" charset="0"/>
              <a:buChar char="•"/>
            </a:pPr>
            <a:r>
              <a:rPr lang="en-US" sz="3600" dirty="0"/>
              <a:t>This form is to submitted by the Prime Contractor</a:t>
            </a:r>
          </a:p>
          <a:p>
            <a:pPr marL="285750" indent="-285750">
              <a:buFont typeface="Arial" panose="020B0604020202020204" pitchFamily="34" charset="0"/>
              <a:buChar char="•"/>
            </a:pPr>
            <a:r>
              <a:rPr lang="en-US" sz="3600" dirty="0"/>
              <a:t>The form is submitted monthly for each MBE subcontractor named on the contract</a:t>
            </a:r>
          </a:p>
          <a:p>
            <a:pPr marL="285750" indent="-285750">
              <a:buFont typeface="Arial" panose="020B0604020202020204" pitchFamily="34" charset="0"/>
              <a:buChar char="•"/>
            </a:pPr>
            <a:r>
              <a:rPr lang="en-US" sz="3600" dirty="0"/>
              <a:t>Reports all payments made to the named MBE subcontractor during the reporting period</a:t>
            </a:r>
          </a:p>
          <a:p>
            <a:pPr marL="285750" indent="-285750">
              <a:buFont typeface="Arial" panose="020B0604020202020204" pitchFamily="34" charset="0"/>
              <a:buChar char="•"/>
            </a:pPr>
            <a:r>
              <a:rPr lang="en-US" sz="3600" dirty="0"/>
              <a:t>Reports any outstanding invoices for the MBE subcontractor</a:t>
            </a:r>
          </a:p>
        </p:txBody>
      </p:sp>
    </p:spTree>
    <p:extLst>
      <p:ext uri="{BB962C8B-B14F-4D97-AF65-F5344CB8AC3E}">
        <p14:creationId xmlns:p14="http://schemas.microsoft.com/office/powerpoint/2010/main" val="38263912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645DE-828A-6A5F-45A2-1EB9BDE40A0F}"/>
              </a:ext>
            </a:extLst>
          </p:cNvPr>
          <p:cNvSpPr>
            <a:spLocks noGrp="1"/>
          </p:cNvSpPr>
          <p:nvPr>
            <p:ph type="title"/>
          </p:nvPr>
        </p:nvSpPr>
        <p:spPr>
          <a:xfrm>
            <a:off x="838200" y="341679"/>
            <a:ext cx="10515600" cy="1092627"/>
          </a:xfrm>
        </p:spPr>
        <p:txBody>
          <a:bodyPr/>
          <a:lstStyle/>
          <a:p>
            <a:r>
              <a:rPr lang="en-US" dirty="0"/>
              <a:t>Prime Contractor Paid/Unpaid Invoice Report</a:t>
            </a:r>
          </a:p>
        </p:txBody>
      </p:sp>
      <p:sp>
        <p:nvSpPr>
          <p:cNvPr id="3" name="Footer Placeholder 3">
            <a:extLst>
              <a:ext uri="{FF2B5EF4-FFF2-40B4-BE49-F238E27FC236}">
                <a16:creationId xmlns:a16="http://schemas.microsoft.com/office/drawing/2014/main" id="{753BF219-1981-9FC7-C56F-44E7203D3E4B}"/>
              </a:ext>
            </a:extLst>
          </p:cNvPr>
          <p:cNvSpPr>
            <a:spLocks noGrp="1"/>
          </p:cNvSpPr>
          <p:nvPr>
            <p:ph type="ftr" sz="quarter" idx="11"/>
          </p:nvPr>
        </p:nvSpPr>
        <p:spPr>
          <a:xfrm>
            <a:off x="4038600" y="6356350"/>
            <a:ext cx="4114800" cy="365125"/>
          </a:xfrm>
        </p:spPr>
        <p:txBody>
          <a:bodyPr/>
          <a:lstStyle/>
          <a:p>
            <a:pPr>
              <a:defRPr/>
            </a:pPr>
            <a:r>
              <a:rPr lang="en-US" dirty="0"/>
              <a:t>For Internal Training Purposes Only</a:t>
            </a:r>
          </a:p>
        </p:txBody>
      </p:sp>
      <p:pic>
        <p:nvPicPr>
          <p:cNvPr id="6" name="Picture 5">
            <a:extLst>
              <a:ext uri="{FF2B5EF4-FFF2-40B4-BE49-F238E27FC236}">
                <a16:creationId xmlns:a16="http://schemas.microsoft.com/office/drawing/2014/main" id="{F56F5D1E-3A61-DAE0-B77F-2E6E3A4CB4B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04850" y="1126637"/>
            <a:ext cx="5911940" cy="5389684"/>
          </a:xfrm>
          <a:prstGeom prst="rect">
            <a:avLst/>
          </a:prstGeom>
        </p:spPr>
      </p:pic>
      <p:pic>
        <p:nvPicPr>
          <p:cNvPr id="8" name="Picture 7">
            <a:extLst>
              <a:ext uri="{FF2B5EF4-FFF2-40B4-BE49-F238E27FC236}">
                <a16:creationId xmlns:a16="http://schemas.microsoft.com/office/drawing/2014/main" id="{4832F6BB-744C-B5B7-BFC3-8069DC3A28A5}"/>
              </a:ext>
            </a:extLst>
          </p:cNvPr>
          <p:cNvPicPr>
            <a:picLocks noChangeAspect="1"/>
          </p:cNvPicPr>
          <p:nvPr/>
        </p:nvPicPr>
        <p:blipFill>
          <a:blip r:embed="rId3"/>
          <a:stretch>
            <a:fillRect/>
          </a:stretch>
        </p:blipFill>
        <p:spPr>
          <a:xfrm>
            <a:off x="6616790" y="1434306"/>
            <a:ext cx="5429250" cy="2657475"/>
          </a:xfrm>
          <a:prstGeom prst="rect">
            <a:avLst/>
          </a:prstGeom>
        </p:spPr>
      </p:pic>
      <p:sp>
        <p:nvSpPr>
          <p:cNvPr id="9" name="Rectangle 8">
            <a:extLst>
              <a:ext uri="{FF2B5EF4-FFF2-40B4-BE49-F238E27FC236}">
                <a16:creationId xmlns:a16="http://schemas.microsoft.com/office/drawing/2014/main" id="{1012A924-754C-6027-A338-2F64CAE3960F}"/>
              </a:ext>
            </a:extLst>
          </p:cNvPr>
          <p:cNvSpPr/>
          <p:nvPr/>
        </p:nvSpPr>
        <p:spPr>
          <a:xfrm>
            <a:off x="6529388" y="3934376"/>
            <a:ext cx="652462" cy="400110"/>
          </a:xfrm>
          <a:prstGeom prst="rect">
            <a:avLst/>
          </a:prstGeom>
          <a:noFill/>
        </p:spPr>
        <p:txBody>
          <a:bodyPr>
            <a:spAutoFit/>
          </a:bodyPr>
          <a:lstStyle/>
          <a:p>
            <a:pPr algn="ctr" eaLnBrk="1" fontAlgn="auto" hangingPunct="1">
              <a:spcBef>
                <a:spcPts val="0"/>
              </a:spcBef>
              <a:spcAft>
                <a:spcPts val="0"/>
              </a:spcAft>
              <a:defRPr/>
            </a:pPr>
            <a:r>
              <a:rPr lang="en-US" sz="2000" dirty="0">
                <a:ln w="0"/>
                <a:effectLst>
                  <a:outerShdw blurRad="38100" dist="19050" dir="2700000" algn="tl" rotWithShape="0">
                    <a:schemeClr val="dk1">
                      <a:alpha val="40000"/>
                    </a:schemeClr>
                  </a:outerShdw>
                </a:effectLst>
                <a:latin typeface="+mn-lt"/>
              </a:rPr>
              <a:t>D25</a:t>
            </a:r>
          </a:p>
        </p:txBody>
      </p:sp>
      <p:sp>
        <p:nvSpPr>
          <p:cNvPr id="10" name="TextBox 6">
            <a:extLst>
              <a:ext uri="{FF2B5EF4-FFF2-40B4-BE49-F238E27FC236}">
                <a16:creationId xmlns:a16="http://schemas.microsoft.com/office/drawing/2014/main" id="{602C5E4B-B52C-565B-4F82-B87A2C300C38}"/>
              </a:ext>
            </a:extLst>
          </p:cNvPr>
          <p:cNvSpPr txBox="1">
            <a:spLocks noChangeArrowheads="1"/>
          </p:cNvSpPr>
          <p:nvPr/>
        </p:nvSpPr>
        <p:spPr bwMode="auto">
          <a:xfrm>
            <a:off x="7380532" y="6356350"/>
            <a:ext cx="4306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dirty="0">
                <a:latin typeface="Arial Narrow" panose="020B0606020202030204" pitchFamily="34" charset="0"/>
              </a:rPr>
              <a:t>Governor’s Office of Small, Minority &amp; Women Business Affairs</a:t>
            </a:r>
          </a:p>
        </p:txBody>
      </p:sp>
    </p:spTree>
    <p:extLst>
      <p:ext uri="{BB962C8B-B14F-4D97-AF65-F5344CB8AC3E}">
        <p14:creationId xmlns:p14="http://schemas.microsoft.com/office/powerpoint/2010/main" val="21259261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645DE-828A-6A5F-45A2-1EB9BDE40A0F}"/>
              </a:ext>
            </a:extLst>
          </p:cNvPr>
          <p:cNvSpPr>
            <a:spLocks noGrp="1"/>
          </p:cNvSpPr>
          <p:nvPr>
            <p:ph type="title"/>
          </p:nvPr>
        </p:nvSpPr>
        <p:spPr>
          <a:xfrm>
            <a:off x="838200" y="341679"/>
            <a:ext cx="10515600" cy="1092627"/>
          </a:xfrm>
        </p:spPr>
        <p:txBody>
          <a:bodyPr/>
          <a:lstStyle/>
          <a:p>
            <a:r>
              <a:rPr lang="en-US" dirty="0"/>
              <a:t>MBE Prime Contractor Report</a:t>
            </a:r>
          </a:p>
        </p:txBody>
      </p:sp>
      <p:sp>
        <p:nvSpPr>
          <p:cNvPr id="3" name="Footer Placeholder 3">
            <a:extLst>
              <a:ext uri="{FF2B5EF4-FFF2-40B4-BE49-F238E27FC236}">
                <a16:creationId xmlns:a16="http://schemas.microsoft.com/office/drawing/2014/main" id="{753BF219-1981-9FC7-C56F-44E7203D3E4B}"/>
              </a:ext>
            </a:extLst>
          </p:cNvPr>
          <p:cNvSpPr>
            <a:spLocks noGrp="1"/>
          </p:cNvSpPr>
          <p:nvPr>
            <p:ph type="ftr" sz="quarter" idx="11"/>
          </p:nvPr>
        </p:nvSpPr>
        <p:spPr>
          <a:xfrm>
            <a:off x="4038600" y="6356350"/>
            <a:ext cx="4114800" cy="365125"/>
          </a:xfrm>
        </p:spPr>
        <p:txBody>
          <a:bodyPr/>
          <a:lstStyle/>
          <a:p>
            <a:pPr>
              <a:defRPr/>
            </a:pPr>
            <a:r>
              <a:rPr lang="en-US" dirty="0"/>
              <a:t>For Internal Training Purposes Only</a:t>
            </a:r>
          </a:p>
        </p:txBody>
      </p:sp>
      <p:sp>
        <p:nvSpPr>
          <p:cNvPr id="10" name="TextBox 6">
            <a:extLst>
              <a:ext uri="{FF2B5EF4-FFF2-40B4-BE49-F238E27FC236}">
                <a16:creationId xmlns:a16="http://schemas.microsoft.com/office/drawing/2014/main" id="{602C5E4B-B52C-565B-4F82-B87A2C300C38}"/>
              </a:ext>
            </a:extLst>
          </p:cNvPr>
          <p:cNvSpPr txBox="1">
            <a:spLocks noChangeArrowheads="1"/>
          </p:cNvSpPr>
          <p:nvPr/>
        </p:nvSpPr>
        <p:spPr bwMode="auto">
          <a:xfrm>
            <a:off x="7380532" y="6356350"/>
            <a:ext cx="4306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dirty="0">
                <a:latin typeface="Arial Narrow" panose="020B0606020202030204" pitchFamily="34" charset="0"/>
              </a:rPr>
              <a:t>Governor’s Office of Small, Minority &amp; Women Business Affairs</a:t>
            </a:r>
          </a:p>
        </p:txBody>
      </p:sp>
      <p:sp>
        <p:nvSpPr>
          <p:cNvPr id="4" name="TextBox 3">
            <a:extLst>
              <a:ext uri="{FF2B5EF4-FFF2-40B4-BE49-F238E27FC236}">
                <a16:creationId xmlns:a16="http://schemas.microsoft.com/office/drawing/2014/main" id="{BCF49585-9E57-A44E-C51A-E149A8301E32}"/>
              </a:ext>
            </a:extLst>
          </p:cNvPr>
          <p:cNvSpPr txBox="1"/>
          <p:nvPr/>
        </p:nvSpPr>
        <p:spPr>
          <a:xfrm>
            <a:off x="937846" y="1434306"/>
            <a:ext cx="10081846" cy="3970318"/>
          </a:xfrm>
          <a:prstGeom prst="rect">
            <a:avLst/>
          </a:prstGeom>
          <a:noFill/>
        </p:spPr>
        <p:txBody>
          <a:bodyPr wrap="square" rtlCol="0">
            <a:spAutoFit/>
          </a:bodyPr>
          <a:lstStyle/>
          <a:p>
            <a:pPr marL="285750" indent="-285750">
              <a:buFont typeface="Arial" panose="020B0604020202020204" pitchFamily="34" charset="0"/>
              <a:buChar char="•"/>
            </a:pPr>
            <a:r>
              <a:rPr lang="en-US" sz="3600" dirty="0"/>
              <a:t>Required per COMAR 21.11.03.13</a:t>
            </a:r>
          </a:p>
          <a:p>
            <a:pPr marL="285750" indent="-285750">
              <a:buFont typeface="Arial" panose="020B0604020202020204" pitchFamily="34" charset="0"/>
              <a:buChar char="•"/>
            </a:pPr>
            <a:r>
              <a:rPr lang="en-US" sz="3600" dirty="0"/>
              <a:t>This form is to submitted only by an MBE Prime Contractor, if they are self performing</a:t>
            </a:r>
          </a:p>
          <a:p>
            <a:pPr marL="285750" indent="-285750">
              <a:buFont typeface="Arial" panose="020B0604020202020204" pitchFamily="34" charset="0"/>
              <a:buChar char="•"/>
            </a:pPr>
            <a:r>
              <a:rPr lang="en-US" sz="3600" dirty="0"/>
              <a:t>The form is submitted monthly</a:t>
            </a:r>
          </a:p>
          <a:p>
            <a:pPr marL="285750" indent="-285750">
              <a:buFont typeface="Arial" panose="020B0604020202020204" pitchFamily="34" charset="0"/>
              <a:buChar char="•"/>
            </a:pPr>
            <a:r>
              <a:rPr lang="en-US" sz="3600" dirty="0"/>
              <a:t>Reports all payments made to the MBE Prime contractor during the reporting period which count towards the MBE goal</a:t>
            </a:r>
          </a:p>
        </p:txBody>
      </p:sp>
    </p:spTree>
    <p:extLst>
      <p:ext uri="{BB962C8B-B14F-4D97-AF65-F5344CB8AC3E}">
        <p14:creationId xmlns:p14="http://schemas.microsoft.com/office/powerpoint/2010/main" val="38990888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645DE-828A-6A5F-45A2-1EB9BDE40A0F}"/>
              </a:ext>
            </a:extLst>
          </p:cNvPr>
          <p:cNvSpPr>
            <a:spLocks noGrp="1"/>
          </p:cNvSpPr>
          <p:nvPr>
            <p:ph type="title"/>
          </p:nvPr>
        </p:nvSpPr>
        <p:spPr>
          <a:xfrm>
            <a:off x="838200" y="341679"/>
            <a:ext cx="10515600" cy="1092627"/>
          </a:xfrm>
        </p:spPr>
        <p:txBody>
          <a:bodyPr/>
          <a:lstStyle/>
          <a:p>
            <a:r>
              <a:rPr lang="en-US" dirty="0"/>
              <a:t>MBE Prime Contractor Report</a:t>
            </a:r>
          </a:p>
        </p:txBody>
      </p:sp>
      <p:sp>
        <p:nvSpPr>
          <p:cNvPr id="3" name="Footer Placeholder 3">
            <a:extLst>
              <a:ext uri="{FF2B5EF4-FFF2-40B4-BE49-F238E27FC236}">
                <a16:creationId xmlns:a16="http://schemas.microsoft.com/office/drawing/2014/main" id="{753BF219-1981-9FC7-C56F-44E7203D3E4B}"/>
              </a:ext>
            </a:extLst>
          </p:cNvPr>
          <p:cNvSpPr>
            <a:spLocks noGrp="1"/>
          </p:cNvSpPr>
          <p:nvPr>
            <p:ph type="ftr" sz="quarter" idx="11"/>
          </p:nvPr>
        </p:nvSpPr>
        <p:spPr>
          <a:xfrm>
            <a:off x="4038600" y="6356350"/>
            <a:ext cx="4114800" cy="365125"/>
          </a:xfrm>
        </p:spPr>
        <p:txBody>
          <a:bodyPr/>
          <a:lstStyle/>
          <a:p>
            <a:pPr>
              <a:defRPr/>
            </a:pPr>
            <a:r>
              <a:rPr lang="en-US" dirty="0"/>
              <a:t>For Internal Training Purposes Only</a:t>
            </a:r>
          </a:p>
        </p:txBody>
      </p:sp>
      <p:sp>
        <p:nvSpPr>
          <p:cNvPr id="9" name="Rectangle 8">
            <a:extLst>
              <a:ext uri="{FF2B5EF4-FFF2-40B4-BE49-F238E27FC236}">
                <a16:creationId xmlns:a16="http://schemas.microsoft.com/office/drawing/2014/main" id="{1012A924-754C-6027-A338-2F64CAE3960F}"/>
              </a:ext>
            </a:extLst>
          </p:cNvPr>
          <p:cNvSpPr/>
          <p:nvPr/>
        </p:nvSpPr>
        <p:spPr>
          <a:xfrm>
            <a:off x="6383857" y="4790647"/>
            <a:ext cx="652462" cy="400110"/>
          </a:xfrm>
          <a:prstGeom prst="rect">
            <a:avLst/>
          </a:prstGeom>
          <a:noFill/>
        </p:spPr>
        <p:txBody>
          <a:bodyPr>
            <a:spAutoFit/>
          </a:bodyPr>
          <a:lstStyle/>
          <a:p>
            <a:pPr algn="ctr" eaLnBrk="1" fontAlgn="auto" hangingPunct="1">
              <a:spcBef>
                <a:spcPts val="0"/>
              </a:spcBef>
              <a:spcAft>
                <a:spcPts val="0"/>
              </a:spcAft>
              <a:defRPr/>
            </a:pPr>
            <a:r>
              <a:rPr lang="en-US" sz="2000" dirty="0">
                <a:ln w="0"/>
                <a:effectLst>
                  <a:outerShdw blurRad="38100" dist="19050" dir="2700000" algn="tl" rotWithShape="0">
                    <a:schemeClr val="dk1">
                      <a:alpha val="40000"/>
                    </a:schemeClr>
                  </a:outerShdw>
                </a:effectLst>
                <a:latin typeface="+mn-lt"/>
              </a:rPr>
              <a:t>D26</a:t>
            </a:r>
          </a:p>
        </p:txBody>
      </p:sp>
      <p:sp>
        <p:nvSpPr>
          <p:cNvPr id="10" name="TextBox 6">
            <a:extLst>
              <a:ext uri="{FF2B5EF4-FFF2-40B4-BE49-F238E27FC236}">
                <a16:creationId xmlns:a16="http://schemas.microsoft.com/office/drawing/2014/main" id="{602C5E4B-B52C-565B-4F82-B87A2C300C38}"/>
              </a:ext>
            </a:extLst>
          </p:cNvPr>
          <p:cNvSpPr txBox="1">
            <a:spLocks noChangeArrowheads="1"/>
          </p:cNvSpPr>
          <p:nvPr/>
        </p:nvSpPr>
        <p:spPr bwMode="auto">
          <a:xfrm>
            <a:off x="7380532" y="6356350"/>
            <a:ext cx="4306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dirty="0">
                <a:latin typeface="Arial Narrow" panose="020B0606020202030204" pitchFamily="34" charset="0"/>
              </a:rPr>
              <a:t>Governor’s Office of Small, Minority &amp; Women Business Affairs</a:t>
            </a:r>
          </a:p>
        </p:txBody>
      </p:sp>
      <p:pic>
        <p:nvPicPr>
          <p:cNvPr id="5" name="Picture 4">
            <a:extLst>
              <a:ext uri="{FF2B5EF4-FFF2-40B4-BE49-F238E27FC236}">
                <a16:creationId xmlns:a16="http://schemas.microsoft.com/office/drawing/2014/main" id="{170D6B54-CD80-967F-1E1E-FE4CC039981F}"/>
              </a:ext>
            </a:extLst>
          </p:cNvPr>
          <p:cNvPicPr>
            <a:picLocks noChangeAspect="1"/>
          </p:cNvPicPr>
          <p:nvPr/>
        </p:nvPicPr>
        <p:blipFill>
          <a:blip r:embed="rId2"/>
          <a:stretch>
            <a:fillRect/>
          </a:stretch>
        </p:blipFill>
        <p:spPr>
          <a:xfrm>
            <a:off x="436456" y="1434306"/>
            <a:ext cx="6092932" cy="4098681"/>
          </a:xfrm>
          <a:prstGeom prst="rect">
            <a:avLst/>
          </a:prstGeom>
        </p:spPr>
      </p:pic>
      <p:pic>
        <p:nvPicPr>
          <p:cNvPr id="11" name="Picture 10">
            <a:extLst>
              <a:ext uri="{FF2B5EF4-FFF2-40B4-BE49-F238E27FC236}">
                <a16:creationId xmlns:a16="http://schemas.microsoft.com/office/drawing/2014/main" id="{E3B334E4-3CE8-DE0B-15D6-1AFC0ED46E83}"/>
              </a:ext>
            </a:extLst>
          </p:cNvPr>
          <p:cNvPicPr>
            <a:picLocks noChangeAspect="1"/>
          </p:cNvPicPr>
          <p:nvPr/>
        </p:nvPicPr>
        <p:blipFill>
          <a:blip r:embed="rId3"/>
          <a:stretch>
            <a:fillRect/>
          </a:stretch>
        </p:blipFill>
        <p:spPr>
          <a:xfrm>
            <a:off x="6558305" y="1621814"/>
            <a:ext cx="5618857" cy="3168833"/>
          </a:xfrm>
          <a:prstGeom prst="rect">
            <a:avLst/>
          </a:prstGeom>
        </p:spPr>
      </p:pic>
    </p:spTree>
    <p:extLst>
      <p:ext uri="{BB962C8B-B14F-4D97-AF65-F5344CB8AC3E}">
        <p14:creationId xmlns:p14="http://schemas.microsoft.com/office/powerpoint/2010/main" val="2142913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9">
            <a:extLst>
              <a:ext uri="{FF2B5EF4-FFF2-40B4-BE49-F238E27FC236}">
                <a16:creationId xmlns:a16="http://schemas.microsoft.com/office/drawing/2014/main" id="{9FF977BB-7A10-492A-A68E-2A463EAC62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43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itle 1">
            <a:extLst>
              <a:ext uri="{FF2B5EF4-FFF2-40B4-BE49-F238E27FC236}">
                <a16:creationId xmlns:a16="http://schemas.microsoft.com/office/drawing/2014/main" id="{843FDE80-C874-4632-9F8B-8B23B78D898E}"/>
              </a:ext>
            </a:extLst>
          </p:cNvPr>
          <p:cNvSpPr>
            <a:spLocks noGrp="1"/>
          </p:cNvSpPr>
          <p:nvPr>
            <p:ph type="title"/>
          </p:nvPr>
        </p:nvSpPr>
        <p:spPr>
          <a:xfrm>
            <a:off x="2187575" y="365125"/>
            <a:ext cx="9166225" cy="1325563"/>
          </a:xfrm>
        </p:spPr>
        <p:txBody>
          <a:bodyPr/>
          <a:lstStyle/>
          <a:p>
            <a:r>
              <a:rPr lang="en-US" altLang="en-US" dirty="0"/>
              <a:t>MBE Form Rules and Regulations</a:t>
            </a:r>
          </a:p>
        </p:txBody>
      </p:sp>
      <p:sp>
        <p:nvSpPr>
          <p:cNvPr id="48132" name="Content Placeholder 2">
            <a:extLst>
              <a:ext uri="{FF2B5EF4-FFF2-40B4-BE49-F238E27FC236}">
                <a16:creationId xmlns:a16="http://schemas.microsoft.com/office/drawing/2014/main" id="{367E6830-53CA-4365-B303-9921B2E1270C}"/>
              </a:ext>
            </a:extLst>
          </p:cNvPr>
          <p:cNvSpPr>
            <a:spLocks noGrp="1"/>
          </p:cNvSpPr>
          <p:nvPr>
            <p:ph idx="1"/>
          </p:nvPr>
        </p:nvSpPr>
        <p:spPr>
          <a:xfrm>
            <a:off x="2422525" y="1570892"/>
            <a:ext cx="8931275" cy="4741008"/>
          </a:xfrm>
        </p:spPr>
        <p:txBody>
          <a:bodyPr>
            <a:normAutofit fontScale="77500" lnSpcReduction="20000"/>
          </a:bodyPr>
          <a:lstStyle/>
          <a:p>
            <a:r>
              <a:rPr lang="en-US" altLang="en-US" sz="3100" b="1" dirty="0"/>
              <a:t>State Finance &amp; Procurement Articles (SF&amp;P) § 14-302. Procurement from minority businesses</a:t>
            </a:r>
          </a:p>
          <a:p>
            <a:endParaRPr lang="en-US" altLang="en-US" sz="1600" b="1" dirty="0"/>
          </a:p>
          <a:p>
            <a:r>
              <a:rPr lang="en-US" altLang="en-US" b="1" dirty="0"/>
              <a:t>COMAR 21.11.03.09</a:t>
            </a:r>
          </a:p>
          <a:p>
            <a:pPr marL="0" indent="0">
              <a:buNone/>
            </a:pPr>
            <a:r>
              <a:rPr lang="en-US" altLang="en-US" dirty="0"/>
              <a:t>MBE Utilization and Fair Solicitation Affidavit &amp; MBE Participation Schedule</a:t>
            </a:r>
          </a:p>
          <a:p>
            <a:endParaRPr lang="en-US" altLang="en-US" sz="1600" b="1" dirty="0"/>
          </a:p>
          <a:p>
            <a:r>
              <a:rPr lang="en-US" altLang="en-US" b="1" dirty="0"/>
              <a:t>COMAR 21.11.03.10-11</a:t>
            </a:r>
          </a:p>
          <a:p>
            <a:pPr marL="0" indent="0">
              <a:buNone/>
            </a:pPr>
            <a:r>
              <a:rPr lang="en-US" altLang="en-US" dirty="0"/>
              <a:t>MBE Waiver Guidance &amp; Forms</a:t>
            </a:r>
          </a:p>
          <a:p>
            <a:pPr marL="0" indent="0">
              <a:buNone/>
            </a:pPr>
            <a:endParaRPr lang="en-US" altLang="en-US" sz="1400" dirty="0"/>
          </a:p>
          <a:p>
            <a:r>
              <a:rPr lang="en-US" altLang="en-US" b="1" dirty="0"/>
              <a:t>COMAR 21.11.03.10</a:t>
            </a:r>
          </a:p>
          <a:p>
            <a:pPr marL="0" indent="0">
              <a:buNone/>
            </a:pPr>
            <a:r>
              <a:rPr lang="en-US" altLang="en-US" dirty="0"/>
              <a:t>MBE Project Participation Statements (Certifications)</a:t>
            </a:r>
          </a:p>
          <a:p>
            <a:pPr marL="0" indent="0">
              <a:buNone/>
            </a:pPr>
            <a:endParaRPr lang="en-US" altLang="en-US" sz="1400" dirty="0"/>
          </a:p>
          <a:p>
            <a:r>
              <a:rPr lang="en-US" altLang="en-US" b="1" dirty="0"/>
              <a:t>COMAR 21.11.03.13</a:t>
            </a:r>
          </a:p>
          <a:p>
            <a:pPr marL="0" indent="0">
              <a:buNone/>
            </a:pPr>
            <a:r>
              <a:rPr lang="en-US" altLang="en-US" dirty="0"/>
              <a:t>MBE Compliance Data – Payment Reports</a:t>
            </a:r>
          </a:p>
        </p:txBody>
      </p:sp>
      <p:sp>
        <p:nvSpPr>
          <p:cNvPr id="4" name="Footer Placeholder 3">
            <a:extLst>
              <a:ext uri="{FF2B5EF4-FFF2-40B4-BE49-F238E27FC236}">
                <a16:creationId xmlns:a16="http://schemas.microsoft.com/office/drawing/2014/main" id="{15BC3A07-90F9-419E-AEA8-CB9AFC5DF3FB}"/>
              </a:ext>
            </a:extLst>
          </p:cNvPr>
          <p:cNvSpPr>
            <a:spLocks noGrp="1"/>
          </p:cNvSpPr>
          <p:nvPr>
            <p:ph type="ftr" sz="quarter" idx="11"/>
          </p:nvPr>
        </p:nvSpPr>
        <p:spPr/>
        <p:txBody>
          <a:bodyPr/>
          <a:lstStyle/>
          <a:p>
            <a:pPr>
              <a:defRPr/>
            </a:pPr>
            <a:r>
              <a:rPr lang="en-US" dirty="0"/>
              <a:t>For Internal Training Purposes Only</a:t>
            </a:r>
          </a:p>
        </p:txBody>
      </p:sp>
      <p:sp>
        <p:nvSpPr>
          <p:cNvPr id="48134" name="TextBox 6">
            <a:extLst>
              <a:ext uri="{FF2B5EF4-FFF2-40B4-BE49-F238E27FC236}">
                <a16:creationId xmlns:a16="http://schemas.microsoft.com/office/drawing/2014/main" id="{579B9F8C-A9CF-4B55-82EE-94611E65C52C}"/>
              </a:ext>
            </a:extLst>
          </p:cNvPr>
          <p:cNvSpPr txBox="1">
            <a:spLocks noChangeArrowheads="1"/>
          </p:cNvSpPr>
          <p:nvPr/>
        </p:nvSpPr>
        <p:spPr bwMode="auto">
          <a:xfrm>
            <a:off x="6583363" y="6003925"/>
            <a:ext cx="4306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dirty="0">
                <a:latin typeface="Arial Narrow" panose="020B0606020202030204" pitchFamily="34" charset="0"/>
              </a:rPr>
              <a:t>Governor’s Office of Small, Minority &amp; Women Business Affairs</a:t>
            </a:r>
          </a:p>
        </p:txBody>
      </p:sp>
    </p:spTree>
    <p:extLst>
      <p:ext uri="{BB962C8B-B14F-4D97-AF65-F5344CB8AC3E}">
        <p14:creationId xmlns:p14="http://schemas.microsoft.com/office/powerpoint/2010/main" val="25560486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645DE-828A-6A5F-45A2-1EB9BDE40A0F}"/>
              </a:ext>
            </a:extLst>
          </p:cNvPr>
          <p:cNvSpPr>
            <a:spLocks noGrp="1"/>
          </p:cNvSpPr>
          <p:nvPr>
            <p:ph type="title"/>
          </p:nvPr>
        </p:nvSpPr>
        <p:spPr>
          <a:xfrm>
            <a:off x="838200" y="341679"/>
            <a:ext cx="10515600" cy="1092627"/>
          </a:xfrm>
        </p:spPr>
        <p:txBody>
          <a:bodyPr>
            <a:normAutofit fontScale="90000"/>
          </a:bodyPr>
          <a:lstStyle/>
          <a:p>
            <a:r>
              <a:rPr lang="en-US" dirty="0"/>
              <a:t>MBE Subcontractor Paid/Unpaid Invoice Report</a:t>
            </a:r>
          </a:p>
        </p:txBody>
      </p:sp>
      <p:sp>
        <p:nvSpPr>
          <p:cNvPr id="3" name="Footer Placeholder 3">
            <a:extLst>
              <a:ext uri="{FF2B5EF4-FFF2-40B4-BE49-F238E27FC236}">
                <a16:creationId xmlns:a16="http://schemas.microsoft.com/office/drawing/2014/main" id="{753BF219-1981-9FC7-C56F-44E7203D3E4B}"/>
              </a:ext>
            </a:extLst>
          </p:cNvPr>
          <p:cNvSpPr>
            <a:spLocks noGrp="1"/>
          </p:cNvSpPr>
          <p:nvPr>
            <p:ph type="ftr" sz="quarter" idx="11"/>
          </p:nvPr>
        </p:nvSpPr>
        <p:spPr>
          <a:xfrm>
            <a:off x="4038600" y="6356350"/>
            <a:ext cx="4114800" cy="365125"/>
          </a:xfrm>
        </p:spPr>
        <p:txBody>
          <a:bodyPr/>
          <a:lstStyle/>
          <a:p>
            <a:pPr>
              <a:defRPr/>
            </a:pPr>
            <a:r>
              <a:rPr lang="en-US" dirty="0"/>
              <a:t>For Internal Training Purposes Only</a:t>
            </a:r>
          </a:p>
        </p:txBody>
      </p:sp>
      <p:sp>
        <p:nvSpPr>
          <p:cNvPr id="10" name="TextBox 6">
            <a:extLst>
              <a:ext uri="{FF2B5EF4-FFF2-40B4-BE49-F238E27FC236}">
                <a16:creationId xmlns:a16="http://schemas.microsoft.com/office/drawing/2014/main" id="{602C5E4B-B52C-565B-4F82-B87A2C300C38}"/>
              </a:ext>
            </a:extLst>
          </p:cNvPr>
          <p:cNvSpPr txBox="1">
            <a:spLocks noChangeArrowheads="1"/>
          </p:cNvSpPr>
          <p:nvPr/>
        </p:nvSpPr>
        <p:spPr bwMode="auto">
          <a:xfrm>
            <a:off x="7380532" y="6356350"/>
            <a:ext cx="4306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dirty="0">
                <a:latin typeface="Arial Narrow" panose="020B0606020202030204" pitchFamily="34" charset="0"/>
              </a:rPr>
              <a:t>Governor’s Office of Small, Minority &amp; Women Business Affairs</a:t>
            </a:r>
          </a:p>
        </p:txBody>
      </p:sp>
      <p:sp>
        <p:nvSpPr>
          <p:cNvPr id="4" name="TextBox 3">
            <a:extLst>
              <a:ext uri="{FF2B5EF4-FFF2-40B4-BE49-F238E27FC236}">
                <a16:creationId xmlns:a16="http://schemas.microsoft.com/office/drawing/2014/main" id="{BCF49585-9E57-A44E-C51A-E149A8301E32}"/>
              </a:ext>
            </a:extLst>
          </p:cNvPr>
          <p:cNvSpPr txBox="1"/>
          <p:nvPr/>
        </p:nvSpPr>
        <p:spPr>
          <a:xfrm>
            <a:off x="937846" y="1434306"/>
            <a:ext cx="10415954" cy="4524315"/>
          </a:xfrm>
          <a:prstGeom prst="rect">
            <a:avLst/>
          </a:prstGeom>
          <a:noFill/>
        </p:spPr>
        <p:txBody>
          <a:bodyPr wrap="square" rtlCol="0">
            <a:spAutoFit/>
          </a:bodyPr>
          <a:lstStyle/>
          <a:p>
            <a:pPr marL="285750" indent="-285750">
              <a:buFont typeface="Arial" panose="020B0604020202020204" pitchFamily="34" charset="0"/>
              <a:buChar char="•"/>
            </a:pPr>
            <a:r>
              <a:rPr lang="en-US" sz="3600" dirty="0"/>
              <a:t>Required per COMAR 21.11.03.13</a:t>
            </a:r>
          </a:p>
          <a:p>
            <a:pPr marL="285750" indent="-285750">
              <a:buFont typeface="Arial" panose="020B0604020202020204" pitchFamily="34" charset="0"/>
              <a:buChar char="•"/>
            </a:pPr>
            <a:r>
              <a:rPr lang="en-US" sz="3600" dirty="0"/>
              <a:t>This form is to submitted by each MBE subcontractor on the contract</a:t>
            </a:r>
          </a:p>
          <a:p>
            <a:pPr marL="285750" indent="-285750">
              <a:buFont typeface="Arial" panose="020B0604020202020204" pitchFamily="34" charset="0"/>
              <a:buChar char="•"/>
            </a:pPr>
            <a:r>
              <a:rPr lang="en-US" sz="3600" dirty="0"/>
              <a:t>The form is submitted monthly</a:t>
            </a:r>
          </a:p>
          <a:p>
            <a:pPr marL="285750" indent="-285750">
              <a:buFont typeface="Arial" panose="020B0604020202020204" pitchFamily="34" charset="0"/>
              <a:buChar char="•"/>
            </a:pPr>
            <a:r>
              <a:rPr lang="en-US" sz="3600" dirty="0"/>
              <a:t>Reports all payments made to the MBE subcontractor during the reporting period</a:t>
            </a:r>
          </a:p>
          <a:p>
            <a:pPr marL="285750" indent="-285750">
              <a:buFont typeface="Arial" panose="020B0604020202020204" pitchFamily="34" charset="0"/>
              <a:buChar char="•"/>
            </a:pPr>
            <a:r>
              <a:rPr lang="en-US" sz="3600" dirty="0"/>
              <a:t>Reports any unpaid invoices owed to the MBE subcontractor which are over 30 days old</a:t>
            </a:r>
          </a:p>
        </p:txBody>
      </p:sp>
    </p:spTree>
    <p:extLst>
      <p:ext uri="{BB962C8B-B14F-4D97-AF65-F5344CB8AC3E}">
        <p14:creationId xmlns:p14="http://schemas.microsoft.com/office/powerpoint/2010/main" val="28558678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645DE-828A-6A5F-45A2-1EB9BDE40A0F}"/>
              </a:ext>
            </a:extLst>
          </p:cNvPr>
          <p:cNvSpPr>
            <a:spLocks noGrp="1"/>
          </p:cNvSpPr>
          <p:nvPr>
            <p:ph type="title"/>
          </p:nvPr>
        </p:nvSpPr>
        <p:spPr>
          <a:xfrm>
            <a:off x="838200" y="341679"/>
            <a:ext cx="10515600" cy="1092627"/>
          </a:xfrm>
        </p:spPr>
        <p:txBody>
          <a:bodyPr>
            <a:normAutofit fontScale="90000"/>
          </a:bodyPr>
          <a:lstStyle/>
          <a:p>
            <a:r>
              <a:rPr lang="en-US" dirty="0"/>
              <a:t>MBE Subcontractor Paid/Unpaid Invoice Report</a:t>
            </a:r>
          </a:p>
        </p:txBody>
      </p:sp>
      <p:sp>
        <p:nvSpPr>
          <p:cNvPr id="3" name="Footer Placeholder 3">
            <a:extLst>
              <a:ext uri="{FF2B5EF4-FFF2-40B4-BE49-F238E27FC236}">
                <a16:creationId xmlns:a16="http://schemas.microsoft.com/office/drawing/2014/main" id="{753BF219-1981-9FC7-C56F-44E7203D3E4B}"/>
              </a:ext>
            </a:extLst>
          </p:cNvPr>
          <p:cNvSpPr>
            <a:spLocks noGrp="1"/>
          </p:cNvSpPr>
          <p:nvPr>
            <p:ph type="ftr" sz="quarter" idx="11"/>
          </p:nvPr>
        </p:nvSpPr>
        <p:spPr>
          <a:xfrm>
            <a:off x="4038600" y="6356350"/>
            <a:ext cx="4114800" cy="365125"/>
          </a:xfrm>
        </p:spPr>
        <p:txBody>
          <a:bodyPr/>
          <a:lstStyle/>
          <a:p>
            <a:pPr>
              <a:defRPr/>
            </a:pPr>
            <a:r>
              <a:rPr lang="en-US" dirty="0"/>
              <a:t>For Internal Training Purposes Only</a:t>
            </a:r>
          </a:p>
        </p:txBody>
      </p:sp>
      <p:sp>
        <p:nvSpPr>
          <p:cNvPr id="9" name="Rectangle 8">
            <a:extLst>
              <a:ext uri="{FF2B5EF4-FFF2-40B4-BE49-F238E27FC236}">
                <a16:creationId xmlns:a16="http://schemas.microsoft.com/office/drawing/2014/main" id="{1012A924-754C-6027-A338-2F64CAE3960F}"/>
              </a:ext>
            </a:extLst>
          </p:cNvPr>
          <p:cNvSpPr/>
          <p:nvPr/>
        </p:nvSpPr>
        <p:spPr>
          <a:xfrm>
            <a:off x="6296633" y="4228246"/>
            <a:ext cx="652462" cy="400110"/>
          </a:xfrm>
          <a:prstGeom prst="rect">
            <a:avLst/>
          </a:prstGeom>
          <a:noFill/>
        </p:spPr>
        <p:txBody>
          <a:bodyPr>
            <a:spAutoFit/>
          </a:bodyPr>
          <a:lstStyle/>
          <a:p>
            <a:pPr algn="ctr" eaLnBrk="1" fontAlgn="auto" hangingPunct="1">
              <a:spcBef>
                <a:spcPts val="0"/>
              </a:spcBef>
              <a:spcAft>
                <a:spcPts val="0"/>
              </a:spcAft>
              <a:defRPr/>
            </a:pPr>
            <a:r>
              <a:rPr lang="en-US" sz="2000" dirty="0">
                <a:ln w="0"/>
                <a:effectLst>
                  <a:outerShdw blurRad="38100" dist="19050" dir="2700000" algn="tl" rotWithShape="0">
                    <a:schemeClr val="dk1">
                      <a:alpha val="40000"/>
                    </a:schemeClr>
                  </a:outerShdw>
                </a:effectLst>
                <a:latin typeface="+mn-lt"/>
              </a:rPr>
              <a:t>D27</a:t>
            </a:r>
          </a:p>
        </p:txBody>
      </p:sp>
      <p:sp>
        <p:nvSpPr>
          <p:cNvPr id="10" name="TextBox 6">
            <a:extLst>
              <a:ext uri="{FF2B5EF4-FFF2-40B4-BE49-F238E27FC236}">
                <a16:creationId xmlns:a16="http://schemas.microsoft.com/office/drawing/2014/main" id="{602C5E4B-B52C-565B-4F82-B87A2C300C38}"/>
              </a:ext>
            </a:extLst>
          </p:cNvPr>
          <p:cNvSpPr txBox="1">
            <a:spLocks noChangeArrowheads="1"/>
          </p:cNvSpPr>
          <p:nvPr/>
        </p:nvSpPr>
        <p:spPr bwMode="auto">
          <a:xfrm>
            <a:off x="7380532" y="6356350"/>
            <a:ext cx="4306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dirty="0">
                <a:latin typeface="Arial Narrow" panose="020B0606020202030204" pitchFamily="34" charset="0"/>
              </a:rPr>
              <a:t>Governor’s Office of Small, Minority &amp; Women Business Affairs</a:t>
            </a:r>
          </a:p>
        </p:txBody>
      </p:sp>
      <p:pic>
        <p:nvPicPr>
          <p:cNvPr id="6" name="Picture 5">
            <a:extLst>
              <a:ext uri="{FF2B5EF4-FFF2-40B4-BE49-F238E27FC236}">
                <a16:creationId xmlns:a16="http://schemas.microsoft.com/office/drawing/2014/main" id="{BDE0B2EB-98A8-73E2-8563-D8FDC4EAF1F7}"/>
              </a:ext>
            </a:extLst>
          </p:cNvPr>
          <p:cNvPicPr>
            <a:picLocks noChangeAspect="1"/>
          </p:cNvPicPr>
          <p:nvPr/>
        </p:nvPicPr>
        <p:blipFill>
          <a:blip r:embed="rId2"/>
          <a:stretch>
            <a:fillRect/>
          </a:stretch>
        </p:blipFill>
        <p:spPr>
          <a:xfrm>
            <a:off x="309162" y="1104693"/>
            <a:ext cx="5987471" cy="5079596"/>
          </a:xfrm>
          <a:prstGeom prst="rect">
            <a:avLst/>
          </a:prstGeom>
        </p:spPr>
      </p:pic>
      <p:pic>
        <p:nvPicPr>
          <p:cNvPr id="8" name="Picture 7">
            <a:extLst>
              <a:ext uri="{FF2B5EF4-FFF2-40B4-BE49-F238E27FC236}">
                <a16:creationId xmlns:a16="http://schemas.microsoft.com/office/drawing/2014/main" id="{1574EF31-73C2-B6AA-61E6-F4741BD81C38}"/>
              </a:ext>
            </a:extLst>
          </p:cNvPr>
          <p:cNvPicPr>
            <a:picLocks noChangeAspect="1"/>
          </p:cNvPicPr>
          <p:nvPr/>
        </p:nvPicPr>
        <p:blipFill>
          <a:blip r:embed="rId3"/>
          <a:stretch>
            <a:fillRect/>
          </a:stretch>
        </p:blipFill>
        <p:spPr>
          <a:xfrm>
            <a:off x="6383857" y="1230054"/>
            <a:ext cx="5693924" cy="2826131"/>
          </a:xfrm>
          <a:prstGeom prst="rect">
            <a:avLst/>
          </a:prstGeom>
        </p:spPr>
      </p:pic>
    </p:spTree>
    <p:extLst>
      <p:ext uri="{BB962C8B-B14F-4D97-AF65-F5344CB8AC3E}">
        <p14:creationId xmlns:p14="http://schemas.microsoft.com/office/powerpoint/2010/main" val="32423936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ed and yellow flag&#10;&#10;Description automatically generated with low confidence">
            <a:extLst>
              <a:ext uri="{FF2B5EF4-FFF2-40B4-BE49-F238E27FC236}">
                <a16:creationId xmlns:a16="http://schemas.microsoft.com/office/drawing/2014/main" id="{60AC23E6-CB37-1261-F369-C505E33A4F08}"/>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137161" y="-1"/>
            <a:ext cx="12400411" cy="6975231"/>
          </a:xfrm>
          <a:prstGeom prst="rect">
            <a:avLst/>
          </a:prstGeom>
        </p:spPr>
      </p:pic>
      <p:sp>
        <p:nvSpPr>
          <p:cNvPr id="7" name="Rectangle 6">
            <a:extLst>
              <a:ext uri="{FF2B5EF4-FFF2-40B4-BE49-F238E27FC236}">
                <a16:creationId xmlns:a16="http://schemas.microsoft.com/office/drawing/2014/main" id="{6A9C48F5-FB03-F042-01A0-22D3E15DB3E9}"/>
              </a:ext>
            </a:extLst>
          </p:cNvPr>
          <p:cNvSpPr/>
          <p:nvPr/>
        </p:nvSpPr>
        <p:spPr>
          <a:xfrm>
            <a:off x="-137161" y="0"/>
            <a:ext cx="12400411" cy="6975230"/>
          </a:xfrm>
          <a:prstGeom prst="rect">
            <a:avLst/>
          </a:prstGeom>
          <a:gradFill flip="none" rotWithShape="1">
            <a:gsLst>
              <a:gs pos="24000">
                <a:schemeClr val="tx1"/>
              </a:gs>
              <a:gs pos="79000">
                <a:schemeClr val="tx1">
                  <a:alpha val="53000"/>
                </a:schemeClr>
              </a:gs>
              <a:gs pos="90000">
                <a:schemeClr val="tx1">
                  <a:alpha val="35000"/>
                </a:schemeClr>
              </a:gs>
              <a:gs pos="100000">
                <a:schemeClr val="tx1">
                  <a:alpha val="20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E09836-E7AA-B3C9-09B0-1F2ED9D6D611}"/>
              </a:ext>
            </a:extLst>
          </p:cNvPr>
          <p:cNvSpPr>
            <a:spLocks noGrp="1"/>
          </p:cNvSpPr>
          <p:nvPr>
            <p:ph type="title"/>
          </p:nvPr>
        </p:nvSpPr>
        <p:spPr>
          <a:xfrm>
            <a:off x="838200" y="808893"/>
            <a:ext cx="10515600" cy="881795"/>
          </a:xfrm>
        </p:spPr>
        <p:txBody>
          <a:bodyPr>
            <a:normAutofit/>
          </a:bodyPr>
          <a:lstStyle/>
          <a:p>
            <a:r>
              <a:rPr lang="en-US" sz="4800" b="1" i="1" dirty="0">
                <a:ln>
                  <a:solidFill>
                    <a:schemeClr val="tx1"/>
                  </a:solidFill>
                </a:ln>
                <a:solidFill>
                  <a:srgbClr val="FFC000"/>
                </a:solidFill>
                <a:effectLst>
                  <a:outerShdw blurRad="38100" dist="38100" dir="2700000" algn="tl">
                    <a:srgbClr val="000000">
                      <a:alpha val="43137"/>
                    </a:srgbClr>
                  </a:outerShdw>
                </a:effectLst>
                <a:latin typeface="Bahnschrift Condensed" panose="020B0502040204020203" pitchFamily="34" charset="0"/>
              </a:rPr>
              <a:t>MBE FORMS – SPECIAL CONSIDERATIONS</a:t>
            </a:r>
          </a:p>
        </p:txBody>
      </p:sp>
      <p:sp>
        <p:nvSpPr>
          <p:cNvPr id="3" name="Footer Placeholder 2">
            <a:extLst>
              <a:ext uri="{FF2B5EF4-FFF2-40B4-BE49-F238E27FC236}">
                <a16:creationId xmlns:a16="http://schemas.microsoft.com/office/drawing/2014/main" id="{D8ADAF18-A3BF-83B8-FA57-A035665CD40B}"/>
              </a:ext>
            </a:extLst>
          </p:cNvPr>
          <p:cNvSpPr>
            <a:spLocks noGrp="1"/>
          </p:cNvSpPr>
          <p:nvPr>
            <p:ph type="ftr" sz="quarter" idx="11"/>
          </p:nvPr>
        </p:nvSpPr>
        <p:spPr>
          <a:xfrm>
            <a:off x="6658708" y="5899150"/>
            <a:ext cx="5604542" cy="501650"/>
          </a:xfrm>
        </p:spPr>
        <p:txBody>
          <a:bodyPr/>
          <a:lstStyle/>
          <a:p>
            <a:r>
              <a:rPr lang="en-US" b="1" dirty="0">
                <a:solidFill>
                  <a:schemeClr val="bg1"/>
                </a:solidFill>
                <a:effectLst>
                  <a:outerShdw blurRad="38100" dist="38100" dir="2700000" algn="tl">
                    <a:srgbClr val="000000">
                      <a:alpha val="43137"/>
                    </a:srgbClr>
                  </a:outerShdw>
                </a:effectLst>
              </a:rPr>
              <a:t>Governor's Office of Small, Minority &amp; Women Business Affairs</a:t>
            </a:r>
          </a:p>
        </p:txBody>
      </p:sp>
      <p:sp>
        <p:nvSpPr>
          <p:cNvPr id="6" name="Footer Placeholder 3">
            <a:extLst>
              <a:ext uri="{FF2B5EF4-FFF2-40B4-BE49-F238E27FC236}">
                <a16:creationId xmlns:a16="http://schemas.microsoft.com/office/drawing/2014/main" id="{A8992254-82E2-2A66-53D2-7058808C4E3C}"/>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chemeClr val="bg1"/>
                </a:solidFill>
              </a:rPr>
              <a:t>For Internal Training Purposes Only</a:t>
            </a:r>
          </a:p>
        </p:txBody>
      </p:sp>
      <p:cxnSp>
        <p:nvCxnSpPr>
          <p:cNvPr id="9" name="Straight Connector 8">
            <a:extLst>
              <a:ext uri="{FF2B5EF4-FFF2-40B4-BE49-F238E27FC236}">
                <a16:creationId xmlns:a16="http://schemas.microsoft.com/office/drawing/2014/main" id="{1777C229-6D33-BCB5-A5A8-807EFD4563A8}"/>
              </a:ext>
            </a:extLst>
          </p:cNvPr>
          <p:cNvCxnSpPr>
            <a:cxnSpLocks/>
          </p:cNvCxnSpPr>
          <p:nvPr/>
        </p:nvCxnSpPr>
        <p:spPr>
          <a:xfrm>
            <a:off x="838200" y="1852246"/>
            <a:ext cx="5820508"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727978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A6AC3E8-3C9E-5602-0FF1-72A7201E6830}"/>
              </a:ext>
            </a:extLst>
          </p:cNvPr>
          <p:cNvSpPr txBox="1">
            <a:spLocks/>
          </p:cNvSpPr>
          <p:nvPr/>
        </p:nvSpPr>
        <p:spPr>
          <a:xfrm>
            <a:off x="838200" y="365125"/>
            <a:ext cx="10515600" cy="10843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p>
        </p:txBody>
      </p:sp>
      <p:sp>
        <p:nvSpPr>
          <p:cNvPr id="2" name="Title 1">
            <a:extLst>
              <a:ext uri="{FF2B5EF4-FFF2-40B4-BE49-F238E27FC236}">
                <a16:creationId xmlns:a16="http://schemas.microsoft.com/office/drawing/2014/main" id="{8EE645DE-828A-6A5F-45A2-1EB9BDE40A0F}"/>
              </a:ext>
            </a:extLst>
          </p:cNvPr>
          <p:cNvSpPr>
            <a:spLocks noGrp="1"/>
          </p:cNvSpPr>
          <p:nvPr>
            <p:ph type="title"/>
          </p:nvPr>
        </p:nvSpPr>
        <p:spPr>
          <a:xfrm>
            <a:off x="838200" y="341679"/>
            <a:ext cx="10515600" cy="1325563"/>
          </a:xfrm>
        </p:spPr>
        <p:txBody>
          <a:bodyPr/>
          <a:lstStyle/>
          <a:p>
            <a:r>
              <a:rPr lang="en-US" dirty="0"/>
              <a:t>SUB-TIER SUBCONTRACTORS</a:t>
            </a:r>
          </a:p>
        </p:txBody>
      </p:sp>
      <p:sp>
        <p:nvSpPr>
          <p:cNvPr id="3" name="Footer Placeholder 3">
            <a:extLst>
              <a:ext uri="{FF2B5EF4-FFF2-40B4-BE49-F238E27FC236}">
                <a16:creationId xmlns:a16="http://schemas.microsoft.com/office/drawing/2014/main" id="{753BF219-1981-9FC7-C56F-44E7203D3E4B}"/>
              </a:ext>
            </a:extLst>
          </p:cNvPr>
          <p:cNvSpPr>
            <a:spLocks noGrp="1"/>
          </p:cNvSpPr>
          <p:nvPr>
            <p:ph type="ftr" sz="quarter" idx="11"/>
          </p:nvPr>
        </p:nvSpPr>
        <p:spPr>
          <a:xfrm>
            <a:off x="4038600" y="6356350"/>
            <a:ext cx="4114800" cy="365125"/>
          </a:xfrm>
        </p:spPr>
        <p:txBody>
          <a:bodyPr/>
          <a:lstStyle/>
          <a:p>
            <a:pPr>
              <a:defRPr/>
            </a:pPr>
            <a:r>
              <a:rPr lang="en-US" dirty="0"/>
              <a:t>For Internal Training Purposes Only</a:t>
            </a:r>
          </a:p>
        </p:txBody>
      </p:sp>
      <p:sp>
        <p:nvSpPr>
          <p:cNvPr id="4" name="TextBox 3">
            <a:extLst>
              <a:ext uri="{FF2B5EF4-FFF2-40B4-BE49-F238E27FC236}">
                <a16:creationId xmlns:a16="http://schemas.microsoft.com/office/drawing/2014/main" id="{278747C4-071E-399D-6175-873DAD12CFAB}"/>
              </a:ext>
            </a:extLst>
          </p:cNvPr>
          <p:cNvSpPr txBox="1"/>
          <p:nvPr/>
        </p:nvSpPr>
        <p:spPr>
          <a:xfrm>
            <a:off x="973015" y="1667242"/>
            <a:ext cx="10380785" cy="5170646"/>
          </a:xfrm>
          <a:prstGeom prst="rect">
            <a:avLst/>
          </a:prstGeom>
          <a:noFill/>
        </p:spPr>
        <p:txBody>
          <a:bodyPr wrap="square" rtlCol="0">
            <a:spAutoFit/>
          </a:bodyPr>
          <a:lstStyle/>
          <a:p>
            <a:pPr marL="342900" indent="-342900">
              <a:buFont typeface="Arial" panose="020B0604020202020204" pitchFamily="34" charset="0"/>
              <a:buChar char="•"/>
            </a:pPr>
            <a:r>
              <a:rPr lang="en-US" sz="2400" dirty="0"/>
              <a:t>THIRD TIER CONTRACTING is defined in the MBE Manual as  - the process in which a prime contractor subcontracts a portion of an original contract to a subcontractor who in turn subcontracts a portion of a subcontract to a third party. This latter action is termed entering into a third-tier contract.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Third tier contracting is not the usual way for a prime contractor to achieve a DBE/MBE goal , therefore MBE forms are not actually formatted for third tier contracting.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If approved, the agency/department must determine how the MBE forms will be used to capture the third-tier contractor’s information at bid, at award, and during the life of the contract.</a:t>
            </a:r>
          </a:p>
          <a:p>
            <a:endParaRPr lang="en-US" sz="2400" dirty="0"/>
          </a:p>
          <a:p>
            <a:endParaRPr lang="en-US" dirty="0"/>
          </a:p>
        </p:txBody>
      </p:sp>
      <p:pic>
        <p:nvPicPr>
          <p:cNvPr id="6" name="Picture 5" descr="A red and yellow flag&#10;&#10;Description automatically generated with low confidence">
            <a:extLst>
              <a:ext uri="{FF2B5EF4-FFF2-40B4-BE49-F238E27FC236}">
                <a16:creationId xmlns:a16="http://schemas.microsoft.com/office/drawing/2014/main" id="{9CEE8C6B-4EC7-0CD3-CBAD-93AB98D112E0}"/>
              </a:ext>
            </a:extLst>
          </p:cNvPr>
          <p:cNvPicPr>
            <a:picLocks noChangeAspect="1"/>
          </p:cNvPicPr>
          <p:nvPr/>
        </p:nvPicPr>
        <p:blipFill rotWithShape="1">
          <a:blip r:embed="rId2">
            <a:extLst>
              <a:ext uri="{28A0092B-C50C-407E-A947-70E740481C1C}">
                <a14:useLocalDpi xmlns:a14="http://schemas.microsoft.com/office/drawing/2010/main" val="0"/>
              </a:ext>
            </a:extLst>
          </a:blip>
          <a:srcRect r="93218"/>
          <a:stretch/>
        </p:blipFill>
        <p:spPr>
          <a:xfrm>
            <a:off x="-1" y="-1"/>
            <a:ext cx="838201" cy="6951785"/>
          </a:xfrm>
          <a:prstGeom prst="rect">
            <a:avLst/>
          </a:prstGeom>
        </p:spPr>
      </p:pic>
    </p:spTree>
    <p:extLst>
      <p:ext uri="{BB962C8B-B14F-4D97-AF65-F5344CB8AC3E}">
        <p14:creationId xmlns:p14="http://schemas.microsoft.com/office/powerpoint/2010/main" val="42129805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A6AC3E8-3C9E-5602-0FF1-72A7201E6830}"/>
              </a:ext>
            </a:extLst>
          </p:cNvPr>
          <p:cNvSpPr txBox="1">
            <a:spLocks/>
          </p:cNvSpPr>
          <p:nvPr/>
        </p:nvSpPr>
        <p:spPr>
          <a:xfrm>
            <a:off x="838200" y="365125"/>
            <a:ext cx="10515600" cy="10843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p>
        </p:txBody>
      </p:sp>
      <p:sp>
        <p:nvSpPr>
          <p:cNvPr id="2" name="Title 1">
            <a:extLst>
              <a:ext uri="{FF2B5EF4-FFF2-40B4-BE49-F238E27FC236}">
                <a16:creationId xmlns:a16="http://schemas.microsoft.com/office/drawing/2014/main" id="{8EE645DE-828A-6A5F-45A2-1EB9BDE40A0F}"/>
              </a:ext>
            </a:extLst>
          </p:cNvPr>
          <p:cNvSpPr>
            <a:spLocks noGrp="1"/>
          </p:cNvSpPr>
          <p:nvPr>
            <p:ph type="title"/>
          </p:nvPr>
        </p:nvSpPr>
        <p:spPr>
          <a:xfrm>
            <a:off x="838200" y="341679"/>
            <a:ext cx="10515600" cy="1325563"/>
          </a:xfrm>
        </p:spPr>
        <p:txBody>
          <a:bodyPr/>
          <a:lstStyle/>
          <a:p>
            <a:r>
              <a:rPr lang="en-US" dirty="0"/>
              <a:t>SUB-TIER SUBCONTRACTORS</a:t>
            </a:r>
          </a:p>
        </p:txBody>
      </p:sp>
      <p:sp>
        <p:nvSpPr>
          <p:cNvPr id="3" name="Footer Placeholder 3">
            <a:extLst>
              <a:ext uri="{FF2B5EF4-FFF2-40B4-BE49-F238E27FC236}">
                <a16:creationId xmlns:a16="http://schemas.microsoft.com/office/drawing/2014/main" id="{753BF219-1981-9FC7-C56F-44E7203D3E4B}"/>
              </a:ext>
            </a:extLst>
          </p:cNvPr>
          <p:cNvSpPr>
            <a:spLocks noGrp="1"/>
          </p:cNvSpPr>
          <p:nvPr>
            <p:ph type="ftr" sz="quarter" idx="11"/>
          </p:nvPr>
        </p:nvSpPr>
        <p:spPr>
          <a:xfrm>
            <a:off x="4038600" y="6356350"/>
            <a:ext cx="4114800" cy="365125"/>
          </a:xfrm>
        </p:spPr>
        <p:txBody>
          <a:bodyPr/>
          <a:lstStyle/>
          <a:p>
            <a:pPr>
              <a:defRPr/>
            </a:pPr>
            <a:r>
              <a:rPr lang="en-US" dirty="0"/>
              <a:t>For Internal Training Purposes Only</a:t>
            </a:r>
          </a:p>
        </p:txBody>
      </p:sp>
      <p:sp>
        <p:nvSpPr>
          <p:cNvPr id="4" name="TextBox 3">
            <a:extLst>
              <a:ext uri="{FF2B5EF4-FFF2-40B4-BE49-F238E27FC236}">
                <a16:creationId xmlns:a16="http://schemas.microsoft.com/office/drawing/2014/main" id="{278747C4-071E-399D-6175-873DAD12CFAB}"/>
              </a:ext>
            </a:extLst>
          </p:cNvPr>
          <p:cNvSpPr txBox="1"/>
          <p:nvPr/>
        </p:nvSpPr>
        <p:spPr>
          <a:xfrm>
            <a:off x="973015" y="1667242"/>
            <a:ext cx="10380785" cy="3970318"/>
          </a:xfrm>
          <a:prstGeom prst="rect">
            <a:avLst/>
          </a:prstGeom>
          <a:noFill/>
        </p:spPr>
        <p:txBody>
          <a:bodyPr wrap="square" rtlCol="0">
            <a:spAutoFit/>
          </a:bodyPr>
          <a:lstStyle/>
          <a:p>
            <a:pPr marL="342900" indent="-342900">
              <a:buFont typeface="Arial" panose="020B0604020202020204" pitchFamily="34" charset="0"/>
              <a:buChar char="•"/>
            </a:pPr>
            <a:r>
              <a:rPr lang="en-US" sz="2400" dirty="0"/>
              <a:t>The agency/department that approves third tier contracting on a contract must be satisfied that there is no other way to achieve the DBE/MBE goal, except by third tier contracting AND</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prime contractor should request this approval in writing with an explanation of why third tier contracting is being requested</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Approval by the agency /department should be provided in writing and should outline the terms/parameters of the third-tier contract.</a:t>
            </a:r>
          </a:p>
          <a:p>
            <a:r>
              <a:rPr lang="en-US" dirty="0"/>
              <a:t> </a:t>
            </a:r>
          </a:p>
          <a:p>
            <a:endParaRPr lang="en-US" dirty="0"/>
          </a:p>
        </p:txBody>
      </p:sp>
      <p:pic>
        <p:nvPicPr>
          <p:cNvPr id="6" name="Picture 5" descr="A red and yellow flag&#10;&#10;Description automatically generated with low confidence">
            <a:extLst>
              <a:ext uri="{FF2B5EF4-FFF2-40B4-BE49-F238E27FC236}">
                <a16:creationId xmlns:a16="http://schemas.microsoft.com/office/drawing/2014/main" id="{9CEE8C6B-4EC7-0CD3-CBAD-93AB98D112E0}"/>
              </a:ext>
            </a:extLst>
          </p:cNvPr>
          <p:cNvPicPr>
            <a:picLocks noChangeAspect="1"/>
          </p:cNvPicPr>
          <p:nvPr/>
        </p:nvPicPr>
        <p:blipFill rotWithShape="1">
          <a:blip r:embed="rId2">
            <a:extLst>
              <a:ext uri="{28A0092B-C50C-407E-A947-70E740481C1C}">
                <a14:useLocalDpi xmlns:a14="http://schemas.microsoft.com/office/drawing/2010/main" val="0"/>
              </a:ext>
            </a:extLst>
          </a:blip>
          <a:srcRect r="93218"/>
          <a:stretch/>
        </p:blipFill>
        <p:spPr>
          <a:xfrm>
            <a:off x="-1" y="-1"/>
            <a:ext cx="838201" cy="6951785"/>
          </a:xfrm>
          <a:prstGeom prst="rect">
            <a:avLst/>
          </a:prstGeom>
        </p:spPr>
      </p:pic>
    </p:spTree>
    <p:extLst>
      <p:ext uri="{BB962C8B-B14F-4D97-AF65-F5344CB8AC3E}">
        <p14:creationId xmlns:p14="http://schemas.microsoft.com/office/powerpoint/2010/main" val="36388992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69B4087-11DA-48FF-EE73-D3B19ACAE129}"/>
              </a:ext>
            </a:extLst>
          </p:cNvPr>
          <p:cNvSpPr txBox="1">
            <a:spLocks/>
          </p:cNvSpPr>
          <p:nvPr/>
        </p:nvSpPr>
        <p:spPr>
          <a:xfrm>
            <a:off x="838200" y="365125"/>
            <a:ext cx="10515600" cy="10843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p>
        </p:txBody>
      </p:sp>
      <p:pic>
        <p:nvPicPr>
          <p:cNvPr id="7" name="Picture 6" descr="A red and yellow flag&#10;&#10;Description automatically generated with low confidence">
            <a:extLst>
              <a:ext uri="{FF2B5EF4-FFF2-40B4-BE49-F238E27FC236}">
                <a16:creationId xmlns:a16="http://schemas.microsoft.com/office/drawing/2014/main" id="{EDEA766A-7636-B509-A8DA-A33D49110D06}"/>
              </a:ext>
            </a:extLst>
          </p:cNvPr>
          <p:cNvPicPr>
            <a:picLocks noChangeAspect="1"/>
          </p:cNvPicPr>
          <p:nvPr/>
        </p:nvPicPr>
        <p:blipFill rotWithShape="1">
          <a:blip r:embed="rId3">
            <a:extLst>
              <a:ext uri="{28A0092B-C50C-407E-A947-70E740481C1C}">
                <a14:useLocalDpi xmlns:a14="http://schemas.microsoft.com/office/drawing/2010/main" val="0"/>
              </a:ext>
            </a:extLst>
          </a:blip>
          <a:srcRect r="93218"/>
          <a:stretch/>
        </p:blipFill>
        <p:spPr>
          <a:xfrm>
            <a:off x="-1" y="-1"/>
            <a:ext cx="838201" cy="6951785"/>
          </a:xfrm>
          <a:prstGeom prst="rect">
            <a:avLst/>
          </a:prstGeom>
        </p:spPr>
      </p:pic>
      <p:sp>
        <p:nvSpPr>
          <p:cNvPr id="53250" name="Title 1">
            <a:extLst>
              <a:ext uri="{FF2B5EF4-FFF2-40B4-BE49-F238E27FC236}">
                <a16:creationId xmlns:a16="http://schemas.microsoft.com/office/drawing/2014/main" id="{2CF80B71-ADF1-4238-A87E-39D6EDA36BE1}"/>
              </a:ext>
            </a:extLst>
          </p:cNvPr>
          <p:cNvSpPr>
            <a:spLocks noGrp="1"/>
          </p:cNvSpPr>
          <p:nvPr>
            <p:ph type="title"/>
          </p:nvPr>
        </p:nvSpPr>
        <p:spPr/>
        <p:txBody>
          <a:bodyPr/>
          <a:lstStyle/>
          <a:p>
            <a:r>
              <a:rPr lang="en-US" altLang="en-US" dirty="0"/>
              <a:t>Amendment of MBE Forms</a:t>
            </a:r>
          </a:p>
        </p:txBody>
      </p:sp>
      <p:sp>
        <p:nvSpPr>
          <p:cNvPr id="3" name="Content Placeholder 2">
            <a:extLst>
              <a:ext uri="{FF2B5EF4-FFF2-40B4-BE49-F238E27FC236}">
                <a16:creationId xmlns:a16="http://schemas.microsoft.com/office/drawing/2014/main" id="{E79FC776-9387-4B26-9A10-7FFB7AE1ACB6}"/>
              </a:ext>
            </a:extLst>
          </p:cNvPr>
          <p:cNvSpPr>
            <a:spLocks noGrp="1"/>
          </p:cNvSpPr>
          <p:nvPr>
            <p:ph idx="1"/>
          </p:nvPr>
        </p:nvSpPr>
        <p:spPr>
          <a:xfrm>
            <a:off x="838200" y="1463040"/>
            <a:ext cx="10515600" cy="4713923"/>
          </a:xfrm>
        </p:spPr>
        <p:txBody>
          <a:bodyPr rtlCol="0">
            <a:normAutofit/>
          </a:bodyPr>
          <a:lstStyle/>
          <a:p>
            <a:pPr marL="0" indent="0" fontAlgn="auto">
              <a:spcAft>
                <a:spcPts val="0"/>
              </a:spcAft>
              <a:buFont typeface="Arial" panose="020B0604020202020204" pitchFamily="34" charset="0"/>
              <a:buNone/>
              <a:defRPr/>
            </a:pPr>
            <a:r>
              <a:rPr lang="en-US" sz="3600" i="1" dirty="0">
                <a:effectLst>
                  <a:outerShdw blurRad="38100" dist="38100" dir="2700000" algn="tl">
                    <a:srgbClr val="000000">
                      <a:alpha val="43137"/>
                    </a:srgbClr>
                  </a:outerShdw>
                </a:effectLst>
              </a:rPr>
              <a:t>Per COMAR 21.11.03.12</a:t>
            </a:r>
          </a:p>
          <a:p>
            <a:pPr marL="0" indent="0" fontAlgn="auto">
              <a:spcAft>
                <a:spcPts val="0"/>
              </a:spcAft>
              <a:buFont typeface="Arial" panose="020B0604020202020204" pitchFamily="34" charset="0"/>
              <a:buNone/>
              <a:defRPr/>
            </a:pPr>
            <a:r>
              <a:rPr lang="en-US" sz="3600" b="1" u="sng" dirty="0"/>
              <a:t>72 Hour rule</a:t>
            </a:r>
            <a:r>
              <a:rPr lang="en-US" sz="3600" dirty="0"/>
              <a:t>: After bid/proposal submission and </a:t>
            </a:r>
            <a:r>
              <a:rPr lang="en-US" sz="3600" i="1" u="sng" dirty="0"/>
              <a:t>before execution of contract</a:t>
            </a:r>
          </a:p>
          <a:p>
            <a:pPr fontAlgn="auto">
              <a:spcAft>
                <a:spcPts val="0"/>
              </a:spcAft>
              <a:defRPr/>
            </a:pPr>
            <a:r>
              <a:rPr lang="en-US" sz="3200" dirty="0"/>
              <a:t>Certified MBE becomes ineligible or unavailable to perform</a:t>
            </a:r>
          </a:p>
          <a:p>
            <a:pPr fontAlgn="auto">
              <a:spcAft>
                <a:spcPts val="0"/>
              </a:spcAft>
              <a:defRPr/>
            </a:pPr>
            <a:r>
              <a:rPr lang="en-US" sz="3200" dirty="0"/>
              <a:t>Bidder/Offeror notifies PO within 72 hours of determination</a:t>
            </a:r>
          </a:p>
          <a:p>
            <a:pPr fontAlgn="auto">
              <a:spcAft>
                <a:spcPts val="0"/>
              </a:spcAft>
              <a:defRPr/>
            </a:pPr>
            <a:r>
              <a:rPr lang="en-US" sz="3200" dirty="0"/>
              <a:t>Bidder/Offeror request MBE form amendment within 5 days of determination</a:t>
            </a:r>
          </a:p>
        </p:txBody>
      </p:sp>
      <p:sp>
        <p:nvSpPr>
          <p:cNvPr id="4" name="Footer Placeholder 3">
            <a:extLst>
              <a:ext uri="{FF2B5EF4-FFF2-40B4-BE49-F238E27FC236}">
                <a16:creationId xmlns:a16="http://schemas.microsoft.com/office/drawing/2014/main" id="{BA97D71F-84C6-4220-ABC8-F779ACEE1E29}"/>
              </a:ext>
            </a:extLst>
          </p:cNvPr>
          <p:cNvSpPr>
            <a:spLocks noGrp="1"/>
          </p:cNvSpPr>
          <p:nvPr>
            <p:ph type="ftr" sz="quarter" idx="11"/>
          </p:nvPr>
        </p:nvSpPr>
        <p:spPr/>
        <p:txBody>
          <a:bodyPr/>
          <a:lstStyle/>
          <a:p>
            <a:pPr>
              <a:defRPr/>
            </a:pPr>
            <a:r>
              <a:rPr lang="en-US"/>
              <a:t>For Internal Training Purposes Only</a:t>
            </a:r>
          </a:p>
        </p:txBody>
      </p:sp>
      <p:sp>
        <p:nvSpPr>
          <p:cNvPr id="53253" name="TextBox 6">
            <a:extLst>
              <a:ext uri="{FF2B5EF4-FFF2-40B4-BE49-F238E27FC236}">
                <a16:creationId xmlns:a16="http://schemas.microsoft.com/office/drawing/2014/main" id="{5DC94325-9C4A-410C-8CFA-12DD0E3B8B49}"/>
              </a:ext>
            </a:extLst>
          </p:cNvPr>
          <p:cNvSpPr txBox="1">
            <a:spLocks noChangeArrowheads="1"/>
          </p:cNvSpPr>
          <p:nvPr/>
        </p:nvSpPr>
        <p:spPr bwMode="auto">
          <a:xfrm>
            <a:off x="6583363" y="6003925"/>
            <a:ext cx="4306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Narrow" panose="020B0606020202030204" pitchFamily="34" charset="0"/>
              </a:rPr>
              <a:t>Governor’s Office of Small, Minority &amp; Women Business Affairs</a:t>
            </a:r>
          </a:p>
        </p:txBody>
      </p:sp>
    </p:spTree>
    <p:extLst>
      <p:ext uri="{BB962C8B-B14F-4D97-AF65-F5344CB8AC3E}">
        <p14:creationId xmlns:p14="http://schemas.microsoft.com/office/powerpoint/2010/main" val="22558763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B2BFE6-03DC-8DFD-C973-AA16044174AF}"/>
              </a:ext>
            </a:extLst>
          </p:cNvPr>
          <p:cNvSpPr txBox="1">
            <a:spLocks/>
          </p:cNvSpPr>
          <p:nvPr/>
        </p:nvSpPr>
        <p:spPr>
          <a:xfrm>
            <a:off x="838200" y="365125"/>
            <a:ext cx="10515600" cy="10843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p>
        </p:txBody>
      </p:sp>
      <p:pic>
        <p:nvPicPr>
          <p:cNvPr id="7" name="Picture 6" descr="A red and yellow flag&#10;&#10;Description automatically generated with low confidence">
            <a:extLst>
              <a:ext uri="{FF2B5EF4-FFF2-40B4-BE49-F238E27FC236}">
                <a16:creationId xmlns:a16="http://schemas.microsoft.com/office/drawing/2014/main" id="{923AB464-AEBA-210F-11C3-F13B559D0AE3}"/>
              </a:ext>
            </a:extLst>
          </p:cNvPr>
          <p:cNvPicPr>
            <a:picLocks noChangeAspect="1"/>
          </p:cNvPicPr>
          <p:nvPr/>
        </p:nvPicPr>
        <p:blipFill rotWithShape="1">
          <a:blip r:embed="rId3">
            <a:extLst>
              <a:ext uri="{28A0092B-C50C-407E-A947-70E740481C1C}">
                <a14:useLocalDpi xmlns:a14="http://schemas.microsoft.com/office/drawing/2010/main" val="0"/>
              </a:ext>
            </a:extLst>
          </a:blip>
          <a:srcRect r="93218"/>
          <a:stretch/>
        </p:blipFill>
        <p:spPr>
          <a:xfrm>
            <a:off x="-1" y="-1"/>
            <a:ext cx="838201" cy="6951785"/>
          </a:xfrm>
          <a:prstGeom prst="rect">
            <a:avLst/>
          </a:prstGeom>
        </p:spPr>
      </p:pic>
      <p:sp>
        <p:nvSpPr>
          <p:cNvPr id="53250" name="Title 1">
            <a:extLst>
              <a:ext uri="{FF2B5EF4-FFF2-40B4-BE49-F238E27FC236}">
                <a16:creationId xmlns:a16="http://schemas.microsoft.com/office/drawing/2014/main" id="{2CF80B71-ADF1-4238-A87E-39D6EDA36BE1}"/>
              </a:ext>
            </a:extLst>
          </p:cNvPr>
          <p:cNvSpPr>
            <a:spLocks noGrp="1"/>
          </p:cNvSpPr>
          <p:nvPr>
            <p:ph type="title"/>
          </p:nvPr>
        </p:nvSpPr>
        <p:spPr/>
        <p:txBody>
          <a:bodyPr/>
          <a:lstStyle/>
          <a:p>
            <a:r>
              <a:rPr lang="en-US" altLang="en-US" dirty="0"/>
              <a:t>Amendment of MBE Forms</a:t>
            </a:r>
          </a:p>
        </p:txBody>
      </p:sp>
      <p:sp>
        <p:nvSpPr>
          <p:cNvPr id="3" name="Content Placeholder 2">
            <a:extLst>
              <a:ext uri="{FF2B5EF4-FFF2-40B4-BE49-F238E27FC236}">
                <a16:creationId xmlns:a16="http://schemas.microsoft.com/office/drawing/2014/main" id="{E79FC776-9387-4B26-9A10-7FFB7AE1ACB6}"/>
              </a:ext>
            </a:extLst>
          </p:cNvPr>
          <p:cNvSpPr>
            <a:spLocks noGrp="1"/>
          </p:cNvSpPr>
          <p:nvPr>
            <p:ph idx="1"/>
          </p:nvPr>
        </p:nvSpPr>
        <p:spPr>
          <a:xfrm>
            <a:off x="838200" y="1594338"/>
            <a:ext cx="10515600" cy="4717562"/>
          </a:xfrm>
        </p:spPr>
        <p:txBody>
          <a:bodyPr rtlCol="0">
            <a:normAutofit fontScale="92500" lnSpcReduction="20000"/>
          </a:bodyPr>
          <a:lstStyle/>
          <a:p>
            <a:pPr marL="0" indent="0" fontAlgn="auto">
              <a:spcAft>
                <a:spcPts val="0"/>
              </a:spcAft>
              <a:buFont typeface="Arial" panose="020B0604020202020204" pitchFamily="34" charset="0"/>
              <a:buNone/>
              <a:defRPr/>
            </a:pPr>
            <a:r>
              <a:rPr lang="en-US" sz="3600" i="1" dirty="0">
                <a:effectLst>
                  <a:outerShdw blurRad="38100" dist="38100" dir="2700000" algn="tl">
                    <a:srgbClr val="000000">
                      <a:alpha val="43137"/>
                    </a:srgbClr>
                  </a:outerShdw>
                </a:effectLst>
              </a:rPr>
              <a:t>Per COMAR 21.11.03.12</a:t>
            </a:r>
          </a:p>
          <a:p>
            <a:pPr marL="0" indent="0" fontAlgn="auto">
              <a:spcAft>
                <a:spcPts val="0"/>
              </a:spcAft>
              <a:buNone/>
              <a:defRPr/>
            </a:pPr>
            <a:r>
              <a:rPr lang="en-US" sz="3600" b="1" dirty="0"/>
              <a:t>“Good Cause” termination/cancellation: </a:t>
            </a:r>
            <a:r>
              <a:rPr lang="en-US" sz="3600" i="1" u="sng" dirty="0"/>
              <a:t>After contract award</a:t>
            </a:r>
          </a:p>
          <a:p>
            <a:pPr fontAlgn="auto">
              <a:spcAft>
                <a:spcPts val="0"/>
              </a:spcAft>
              <a:defRPr/>
            </a:pPr>
            <a:r>
              <a:rPr lang="en-US" sz="3200" dirty="0"/>
              <a:t>Certified MBE has documented nonperformance or elected to cease work</a:t>
            </a:r>
          </a:p>
          <a:p>
            <a:pPr fontAlgn="auto">
              <a:spcAft>
                <a:spcPts val="0"/>
              </a:spcAft>
              <a:defRPr/>
            </a:pPr>
            <a:r>
              <a:rPr lang="en-US" sz="3200" dirty="0"/>
              <a:t>Agency legal counsel should be consulted for additional reasons for termination</a:t>
            </a:r>
          </a:p>
          <a:p>
            <a:pPr fontAlgn="auto">
              <a:spcAft>
                <a:spcPts val="0"/>
              </a:spcAft>
              <a:defRPr/>
            </a:pPr>
            <a:r>
              <a:rPr lang="en-US" sz="3200" dirty="0"/>
              <a:t>Requires written consent of MBE liaison and approval of unit head</a:t>
            </a:r>
          </a:p>
          <a:p>
            <a:pPr fontAlgn="auto">
              <a:spcAft>
                <a:spcPts val="0"/>
              </a:spcAft>
              <a:defRPr/>
            </a:pPr>
            <a:r>
              <a:rPr lang="en-US" sz="3200" dirty="0"/>
              <a:t>Copy of written consent should go to Governor’s Office of Small, Minority &amp; Women Business Affairs</a:t>
            </a:r>
          </a:p>
        </p:txBody>
      </p:sp>
      <p:sp>
        <p:nvSpPr>
          <p:cNvPr id="4" name="Footer Placeholder 3">
            <a:extLst>
              <a:ext uri="{FF2B5EF4-FFF2-40B4-BE49-F238E27FC236}">
                <a16:creationId xmlns:a16="http://schemas.microsoft.com/office/drawing/2014/main" id="{BA97D71F-84C6-4220-ABC8-F779ACEE1E29}"/>
              </a:ext>
            </a:extLst>
          </p:cNvPr>
          <p:cNvSpPr>
            <a:spLocks noGrp="1"/>
          </p:cNvSpPr>
          <p:nvPr>
            <p:ph type="ftr" sz="quarter" idx="11"/>
          </p:nvPr>
        </p:nvSpPr>
        <p:spPr/>
        <p:txBody>
          <a:bodyPr/>
          <a:lstStyle/>
          <a:p>
            <a:pPr>
              <a:defRPr/>
            </a:pPr>
            <a:r>
              <a:rPr lang="en-US"/>
              <a:t>For Internal Training Purposes Only</a:t>
            </a:r>
          </a:p>
        </p:txBody>
      </p:sp>
      <p:sp>
        <p:nvSpPr>
          <p:cNvPr id="53253" name="TextBox 6">
            <a:extLst>
              <a:ext uri="{FF2B5EF4-FFF2-40B4-BE49-F238E27FC236}">
                <a16:creationId xmlns:a16="http://schemas.microsoft.com/office/drawing/2014/main" id="{5DC94325-9C4A-410C-8CFA-12DD0E3B8B49}"/>
              </a:ext>
            </a:extLst>
          </p:cNvPr>
          <p:cNvSpPr txBox="1">
            <a:spLocks noChangeArrowheads="1"/>
          </p:cNvSpPr>
          <p:nvPr/>
        </p:nvSpPr>
        <p:spPr bwMode="auto">
          <a:xfrm>
            <a:off x="6583363" y="6003925"/>
            <a:ext cx="4306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dirty="0">
                <a:latin typeface="Arial Narrow" panose="020B0606020202030204" pitchFamily="34" charset="0"/>
              </a:rPr>
              <a:t>Governor’s Office of Small, Minority &amp; Women Business Affairs</a:t>
            </a:r>
          </a:p>
        </p:txBody>
      </p:sp>
    </p:spTree>
    <p:extLst>
      <p:ext uri="{BB962C8B-B14F-4D97-AF65-F5344CB8AC3E}">
        <p14:creationId xmlns:p14="http://schemas.microsoft.com/office/powerpoint/2010/main" val="29331587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Background pattern&#10;&#10;Description automatically generated">
            <a:extLst>
              <a:ext uri="{FF2B5EF4-FFF2-40B4-BE49-F238E27FC236}">
                <a16:creationId xmlns:a16="http://schemas.microsoft.com/office/drawing/2014/main" id="{89122D0F-4A09-4E7D-9927-779457CECF82}"/>
              </a:ext>
            </a:extLst>
          </p:cNvPr>
          <p:cNvPicPr>
            <a:picLocks noChangeAspect="1"/>
          </p:cNvPicPr>
          <p:nvPr/>
        </p:nvPicPr>
        <p:blipFill rotWithShape="1">
          <a:blip r:embed="rId3">
            <a:alphaModFix amt="35000"/>
            <a:extLst>
              <a:ext uri="{BEBA8EAE-BF5A-486C-A8C5-ECC9F3942E4B}">
                <a14:imgProps xmlns:a14="http://schemas.microsoft.com/office/drawing/2010/main">
                  <a14:imgLayer r:embed="rId4">
                    <a14:imgEffect>
                      <a14:colorTemperature colorTemp="6047"/>
                    </a14:imgEffect>
                    <a14:imgEffect>
                      <a14:saturation sat="344000"/>
                    </a14:imgEffect>
                  </a14:imgLayer>
                </a14:imgProps>
              </a:ext>
              <a:ext uri="{28A0092B-C50C-407E-A947-70E740481C1C}">
                <a14:useLocalDpi xmlns:a14="http://schemas.microsoft.com/office/drawing/2010/main" val="0"/>
              </a:ext>
            </a:extLst>
          </a:blip>
          <a:srcRect t="5402" r="23298" b="3689"/>
          <a:stretch/>
        </p:blipFill>
        <p:spPr>
          <a:xfrm>
            <a:off x="3729228" y="0"/>
            <a:ext cx="9067801" cy="6857990"/>
          </a:xfrm>
          <a:prstGeom prst="rect">
            <a:avLst/>
          </a:prstGeom>
          <a:gradFill>
            <a:gsLst>
              <a:gs pos="57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14"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721F8C8A-2A28-FA80-C3FD-DFA44745B383}"/>
              </a:ext>
            </a:extLst>
          </p:cNvPr>
          <p:cNvSpPr/>
          <p:nvPr/>
        </p:nvSpPr>
        <p:spPr>
          <a:xfrm>
            <a:off x="199292" y="2145323"/>
            <a:ext cx="3529936" cy="51581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Google Shape;295;p12">
            <a:extLst>
              <a:ext uri="{FF2B5EF4-FFF2-40B4-BE49-F238E27FC236}">
                <a16:creationId xmlns:a16="http://schemas.microsoft.com/office/drawing/2014/main" id="{293DE76B-C1AF-42BE-88BF-C3C2A1FB54D1}"/>
              </a:ext>
            </a:extLst>
          </p:cNvPr>
          <p:cNvSpPr txBox="1"/>
          <p:nvPr/>
        </p:nvSpPr>
        <p:spPr>
          <a:xfrm>
            <a:off x="445039" y="1580036"/>
            <a:ext cx="11547669" cy="4857050"/>
          </a:xfrm>
          <a:prstGeom prst="rect">
            <a:avLst/>
          </a:prstGeom>
          <a:noFill/>
          <a:ln>
            <a:noFill/>
          </a:ln>
        </p:spPr>
        <p:txBody>
          <a:bodyPr spcFirstLastPara="1" wrap="square" lIns="91425" tIns="45700" rIns="91425" bIns="45700" anchor="t" anchorCtr="0">
            <a:noAutofit/>
          </a:bodyPr>
          <a:lstStyle/>
          <a:p>
            <a:pPr marL="457200" indent="-457200">
              <a:lnSpc>
                <a:spcPct val="90000"/>
              </a:lnSpc>
              <a:buClr>
                <a:prstClr val="black"/>
              </a:buClr>
              <a:buSzPct val="100000"/>
              <a:buFont typeface="Arial" panose="020B0604020202020204" pitchFamily="34" charset="0"/>
              <a:buChar char="•"/>
            </a:pPr>
            <a:r>
              <a:rPr kumimoji="0" lang="en-US" sz="3200" i="0" u="none" strike="noStrike" kern="1200" cap="none" spc="0" normalizeH="0" baseline="0" noProof="0" dirty="0">
                <a:ln>
                  <a:noFill/>
                </a:ln>
                <a:solidFill>
                  <a:prstClr val="black"/>
                </a:solidFill>
                <a:uLnTx/>
                <a:uFillTx/>
                <a:latin typeface="Calibri"/>
                <a:ea typeface="Calibri"/>
                <a:cs typeface="Calibri"/>
                <a:sym typeface="Calibri"/>
              </a:rPr>
              <a:t>The accuracy of MBE forms and reports directly affects the successful award of contracts with MBE goals , </a:t>
            </a:r>
            <a:r>
              <a:rPr lang="en-US" sz="3200" dirty="0">
                <a:solidFill>
                  <a:prstClr val="black"/>
                </a:solidFill>
                <a:latin typeface="Calibri"/>
                <a:ea typeface="Calibri"/>
                <a:cs typeface="Calibri"/>
                <a:sym typeface="Calibri"/>
              </a:rPr>
              <a:t>MBE Contract </a:t>
            </a:r>
            <a:r>
              <a:rPr kumimoji="0" lang="en-US" sz="3200" i="0" u="none" strike="noStrike" kern="1200" cap="none" spc="0" normalizeH="0" baseline="0" noProof="0" dirty="0">
                <a:ln>
                  <a:noFill/>
                </a:ln>
                <a:solidFill>
                  <a:prstClr val="black"/>
                </a:solidFill>
                <a:uLnTx/>
                <a:uFillTx/>
                <a:latin typeface="Calibri"/>
                <a:ea typeface="Calibri"/>
                <a:cs typeface="Calibri"/>
                <a:sym typeface="Calibri"/>
              </a:rPr>
              <a:t>compliance, and achievement of MBE goals.</a:t>
            </a:r>
          </a:p>
          <a:p>
            <a:pPr marL="457200" indent="-457200">
              <a:lnSpc>
                <a:spcPct val="90000"/>
              </a:lnSpc>
              <a:buClr>
                <a:prstClr val="black"/>
              </a:buClr>
              <a:buSzPct val="100000"/>
              <a:buFont typeface="Arial" panose="020B0604020202020204" pitchFamily="34" charset="0"/>
              <a:buChar char="•"/>
            </a:pPr>
            <a:endParaRPr kumimoji="0" lang="en-US" sz="3200" i="0" u="none" strike="noStrike" kern="1200" cap="none" spc="0" normalizeH="0" baseline="0" noProof="0" dirty="0">
              <a:ln>
                <a:noFill/>
              </a:ln>
              <a:solidFill>
                <a:prstClr val="black"/>
              </a:solidFill>
              <a:uLnTx/>
              <a:uFillTx/>
              <a:latin typeface="Calibri"/>
              <a:ea typeface="Calibri"/>
              <a:cs typeface="Calibri"/>
              <a:sym typeface="Calibri"/>
            </a:endParaRPr>
          </a:p>
          <a:p>
            <a:pPr marL="457200" indent="-457200">
              <a:lnSpc>
                <a:spcPct val="90000"/>
              </a:lnSpc>
              <a:buClr>
                <a:prstClr val="black"/>
              </a:buClr>
              <a:buSzPct val="100000"/>
              <a:buFont typeface="Arial" panose="020B0604020202020204" pitchFamily="34" charset="0"/>
              <a:buChar char="•"/>
            </a:pPr>
            <a:r>
              <a:rPr kumimoji="0" lang="en-US" sz="3200" i="0" u="none" strike="noStrike" kern="1200" cap="none" spc="0" normalizeH="0" baseline="0" noProof="0" dirty="0">
                <a:ln>
                  <a:noFill/>
                </a:ln>
                <a:solidFill>
                  <a:prstClr val="black"/>
                </a:solidFill>
                <a:uLnTx/>
                <a:uFillTx/>
                <a:latin typeface="Calibri"/>
                <a:ea typeface="Calibri"/>
                <a:cs typeface="Calibri"/>
                <a:sym typeface="Calibri"/>
              </a:rPr>
              <a:t>As a stakeholder in the MBE space, you have the power to ensure that the MBE Program is executed successfully within your agency.</a:t>
            </a:r>
          </a:p>
          <a:p>
            <a:pPr marL="457200" indent="-457200">
              <a:lnSpc>
                <a:spcPct val="90000"/>
              </a:lnSpc>
              <a:buClr>
                <a:prstClr val="black"/>
              </a:buClr>
              <a:buSzPct val="100000"/>
              <a:buFont typeface="Arial" panose="020B0604020202020204" pitchFamily="34" charset="0"/>
              <a:buChar char="•"/>
            </a:pPr>
            <a:endParaRPr kumimoji="0" lang="en-US" sz="3200" i="0" u="none" strike="noStrike" kern="1200" cap="none" spc="0" normalizeH="0" baseline="0" noProof="0" dirty="0">
              <a:ln>
                <a:noFill/>
              </a:ln>
              <a:solidFill>
                <a:prstClr val="black"/>
              </a:solidFill>
              <a:uLnTx/>
              <a:uFillTx/>
              <a:latin typeface="Calibri"/>
              <a:ea typeface="Calibri"/>
              <a:cs typeface="Calibri"/>
              <a:sym typeface="Calibri"/>
            </a:endParaRPr>
          </a:p>
          <a:p>
            <a:pPr marL="457200" indent="-457200">
              <a:lnSpc>
                <a:spcPct val="90000"/>
              </a:lnSpc>
              <a:buClr>
                <a:prstClr val="black"/>
              </a:buClr>
              <a:buSzPct val="100000"/>
              <a:buFont typeface="Arial" panose="020B0604020202020204" pitchFamily="34" charset="0"/>
              <a:buChar char="•"/>
            </a:pPr>
            <a:r>
              <a:rPr kumimoji="0" lang="en-US" sz="3200" i="0" u="none" strike="noStrike" kern="1200" cap="none" spc="0" normalizeH="0" baseline="0" noProof="0" dirty="0">
                <a:ln>
                  <a:noFill/>
                </a:ln>
                <a:solidFill>
                  <a:prstClr val="black"/>
                </a:solidFill>
                <a:uLnTx/>
                <a:uFillTx/>
                <a:latin typeface="Calibri"/>
                <a:ea typeface="Calibri"/>
                <a:cs typeface="Calibri"/>
                <a:sym typeface="Calibri"/>
              </a:rPr>
              <a:t>Share your knowledge of </a:t>
            </a:r>
            <a:r>
              <a:rPr lang="en-US" sz="3200" dirty="0">
                <a:solidFill>
                  <a:prstClr val="black"/>
                </a:solidFill>
                <a:latin typeface="Calibri"/>
                <a:ea typeface="Calibri"/>
                <a:cs typeface="Calibri"/>
                <a:sym typeface="Calibri"/>
              </a:rPr>
              <a:t>how to accurately complete MBE forms with both </a:t>
            </a:r>
            <a:r>
              <a:rPr kumimoji="0" lang="en-US" sz="3200" i="0" u="none" strike="noStrike" kern="1200" cap="none" spc="0" normalizeH="0" baseline="0" noProof="0" dirty="0">
                <a:ln>
                  <a:noFill/>
                </a:ln>
                <a:solidFill>
                  <a:prstClr val="black"/>
                </a:solidFill>
                <a:uLnTx/>
                <a:uFillTx/>
                <a:latin typeface="Calibri"/>
                <a:ea typeface="Calibri"/>
                <a:cs typeface="Calibri"/>
                <a:sym typeface="Calibri"/>
              </a:rPr>
              <a:t>Prime and subcontractors often at Pre-bid meetings, outreach events, and even one on one.</a:t>
            </a:r>
          </a:p>
        </p:txBody>
      </p:sp>
      <p:sp>
        <p:nvSpPr>
          <p:cNvPr id="8" name="TextBox 7">
            <a:extLst>
              <a:ext uri="{FF2B5EF4-FFF2-40B4-BE49-F238E27FC236}">
                <a16:creationId xmlns:a16="http://schemas.microsoft.com/office/drawing/2014/main" id="{D3BB877D-86C7-493C-8FFE-E975648E8285}"/>
              </a:ext>
            </a:extLst>
          </p:cNvPr>
          <p:cNvSpPr txBox="1"/>
          <p:nvPr/>
        </p:nvSpPr>
        <p:spPr>
          <a:xfrm>
            <a:off x="1190170" y="420914"/>
            <a:ext cx="969191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b="1" dirty="0">
                <a:solidFill>
                  <a:prstClr val="black"/>
                </a:solidFill>
                <a:latin typeface="Calibri"/>
                <a:cs typeface="Calibri"/>
                <a:sym typeface="Calibri"/>
              </a:rPr>
              <a:t>Wrap Up</a:t>
            </a:r>
            <a:endPar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sym typeface="Arial"/>
            </a:endParaRPr>
          </a:p>
        </p:txBody>
      </p:sp>
      <p:sp>
        <p:nvSpPr>
          <p:cNvPr id="17" name="Footer Placeholder 3">
            <a:extLst>
              <a:ext uri="{FF2B5EF4-FFF2-40B4-BE49-F238E27FC236}">
                <a16:creationId xmlns:a16="http://schemas.microsoft.com/office/drawing/2014/main" id="{FC68A648-DF63-B573-B5F8-8392FF95B958}"/>
              </a:ext>
            </a:extLst>
          </p:cNvPr>
          <p:cNvSpPr>
            <a:spLocks noGrp="1"/>
          </p:cNvSpPr>
          <p:nvPr>
            <p:ph type="ftr" sz="quarter" idx="11"/>
          </p:nvPr>
        </p:nvSpPr>
        <p:spPr>
          <a:xfrm>
            <a:off x="4038600" y="6356350"/>
            <a:ext cx="4114800" cy="365125"/>
          </a:xfrm>
        </p:spPr>
        <p:txBody>
          <a:bodyPr/>
          <a:lstStyle/>
          <a:p>
            <a:pPr>
              <a:defRPr/>
            </a:pPr>
            <a:r>
              <a:rPr lang="en-US" dirty="0"/>
              <a:t>For Internal Training Purposes Only</a:t>
            </a:r>
          </a:p>
        </p:txBody>
      </p:sp>
      <p:sp>
        <p:nvSpPr>
          <p:cNvPr id="19" name="TextBox 6">
            <a:extLst>
              <a:ext uri="{FF2B5EF4-FFF2-40B4-BE49-F238E27FC236}">
                <a16:creationId xmlns:a16="http://schemas.microsoft.com/office/drawing/2014/main" id="{C0A97773-0737-AB64-9804-47A0C61F65D3}"/>
              </a:ext>
            </a:extLst>
          </p:cNvPr>
          <p:cNvSpPr txBox="1">
            <a:spLocks noChangeArrowheads="1"/>
          </p:cNvSpPr>
          <p:nvPr/>
        </p:nvSpPr>
        <p:spPr bwMode="auto">
          <a:xfrm>
            <a:off x="7702806" y="6380773"/>
            <a:ext cx="4306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dirty="0">
                <a:latin typeface="Arial Narrow" panose="020B0606020202030204" pitchFamily="34" charset="0"/>
              </a:rPr>
              <a:t>Governor’s Office of Small, Minority &amp; Women Business Affairs</a:t>
            </a:r>
          </a:p>
        </p:txBody>
      </p:sp>
    </p:spTree>
    <p:extLst>
      <p:ext uri="{BB962C8B-B14F-4D97-AF65-F5344CB8AC3E}">
        <p14:creationId xmlns:p14="http://schemas.microsoft.com/office/powerpoint/2010/main" val="35954563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926592"/>
            <a:ext cx="121904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15">
            <a:extLst>
              <a:ext uri="{FF2B5EF4-FFF2-40B4-BE49-F238E27FC236}">
                <a16:creationId xmlns:a16="http://schemas.microsoft.com/office/drawing/2014/main" id="{03D6A80F-C10B-4F03-0881-511A5546D0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391400" y="1410909"/>
            <a:ext cx="4248610" cy="40361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Shape 14">
            <a:extLst>
              <a:ext uri="{FF2B5EF4-FFF2-40B4-BE49-F238E27FC236}">
                <a16:creationId xmlns:a16="http://schemas.microsoft.com/office/drawing/2014/main" id="{64965EAE-E41A-435F-B993-07E824B6C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926592"/>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152F8994-E6D4-4311-9548-C3607BC43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926592"/>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65D5F64-5110-3226-C293-038453193644}"/>
              </a:ext>
            </a:extLst>
          </p:cNvPr>
          <p:cNvSpPr>
            <a:spLocks noGrp="1"/>
          </p:cNvSpPr>
          <p:nvPr>
            <p:ph type="title"/>
          </p:nvPr>
        </p:nvSpPr>
        <p:spPr>
          <a:xfrm>
            <a:off x="343942" y="926593"/>
            <a:ext cx="5678077" cy="1149184"/>
          </a:xfrm>
        </p:spPr>
        <p:txBody>
          <a:bodyPr>
            <a:normAutofit/>
          </a:bodyPr>
          <a:lstStyle/>
          <a:p>
            <a:r>
              <a:rPr lang="en-US" sz="2400" dirty="0"/>
              <a:t>If you have any questions, after today’s training please contact your designated MBE Compliance Manager.</a:t>
            </a:r>
          </a:p>
        </p:txBody>
      </p:sp>
      <p:sp>
        <p:nvSpPr>
          <p:cNvPr id="3" name="Content Placeholder 2">
            <a:extLst>
              <a:ext uri="{FF2B5EF4-FFF2-40B4-BE49-F238E27FC236}">
                <a16:creationId xmlns:a16="http://schemas.microsoft.com/office/drawing/2014/main" id="{C45AA72F-B2B3-88C3-D5A8-0BEB1F62546C}"/>
              </a:ext>
            </a:extLst>
          </p:cNvPr>
          <p:cNvSpPr>
            <a:spLocks noGrp="1"/>
          </p:cNvSpPr>
          <p:nvPr>
            <p:ph idx="1"/>
          </p:nvPr>
        </p:nvSpPr>
        <p:spPr>
          <a:xfrm>
            <a:off x="-163481" y="2075777"/>
            <a:ext cx="5327899" cy="5256037"/>
          </a:xfrm>
        </p:spPr>
        <p:txBody>
          <a:bodyPr>
            <a:normAutofit/>
          </a:bodyPr>
          <a:lstStyle/>
          <a:p>
            <a:pPr marL="0" indent="0" algn="ctr">
              <a:spcBef>
                <a:spcPts val="600"/>
              </a:spcBef>
              <a:buNone/>
            </a:pPr>
            <a:r>
              <a:rPr lang="en-US" sz="2400" b="1" u="sng" dirty="0"/>
              <a:t>Compliance Managers:</a:t>
            </a:r>
          </a:p>
          <a:p>
            <a:pPr marL="0" indent="0" algn="ctr">
              <a:spcBef>
                <a:spcPts val="600"/>
              </a:spcBef>
              <a:buNone/>
            </a:pPr>
            <a:r>
              <a:rPr lang="en-US" sz="2000" b="1" u="sng" dirty="0"/>
              <a:t>Nichelle Johnson</a:t>
            </a:r>
          </a:p>
          <a:p>
            <a:pPr marL="0" indent="0" algn="ctr">
              <a:spcBef>
                <a:spcPts val="600"/>
              </a:spcBef>
              <a:buNone/>
            </a:pPr>
            <a:r>
              <a:rPr lang="en-US" sz="1800" dirty="0">
                <a:hlinkClick r:id="rId3"/>
              </a:rPr>
              <a:t>Nichelle.johnson1@Maryland.gov</a:t>
            </a:r>
            <a:endParaRPr lang="en-US" sz="1800" dirty="0"/>
          </a:p>
          <a:p>
            <a:pPr marL="0" indent="0" algn="ctr">
              <a:spcBef>
                <a:spcPts val="600"/>
              </a:spcBef>
              <a:buNone/>
            </a:pPr>
            <a:r>
              <a:rPr lang="en-US" sz="1800" dirty="0"/>
              <a:t>(410) 697-9605</a:t>
            </a:r>
          </a:p>
          <a:p>
            <a:pPr marL="0" indent="0" algn="ctr">
              <a:spcBef>
                <a:spcPts val="600"/>
              </a:spcBef>
              <a:buNone/>
            </a:pPr>
            <a:r>
              <a:rPr lang="en-US" sz="1800" dirty="0"/>
              <a:t>(667) 232-1369</a:t>
            </a:r>
          </a:p>
          <a:p>
            <a:pPr marL="0" indent="0" algn="ctr">
              <a:spcBef>
                <a:spcPts val="600"/>
              </a:spcBef>
              <a:buNone/>
            </a:pPr>
            <a:endParaRPr lang="en-US" sz="1800" dirty="0"/>
          </a:p>
          <a:p>
            <a:pPr marL="0" indent="0" algn="ctr">
              <a:spcBef>
                <a:spcPts val="600"/>
              </a:spcBef>
              <a:buNone/>
            </a:pPr>
            <a:r>
              <a:rPr lang="en-US" sz="2000" b="1" u="sng" dirty="0"/>
              <a:t>Karen Reyes</a:t>
            </a:r>
          </a:p>
          <a:p>
            <a:pPr marL="0" indent="0" algn="ctr">
              <a:spcBef>
                <a:spcPts val="600"/>
              </a:spcBef>
              <a:buNone/>
            </a:pPr>
            <a:r>
              <a:rPr lang="en-US" sz="1800" dirty="0">
                <a:hlinkClick r:id="rId4"/>
              </a:rPr>
              <a:t>Karen.reyes@maryland.gov</a:t>
            </a:r>
            <a:endParaRPr lang="en-US" sz="1800" dirty="0"/>
          </a:p>
          <a:p>
            <a:pPr marL="0" indent="0" algn="ctr">
              <a:spcBef>
                <a:spcPts val="600"/>
              </a:spcBef>
              <a:buNone/>
            </a:pPr>
            <a:r>
              <a:rPr lang="en-US" sz="1800" dirty="0"/>
              <a:t>(410) 697-9608</a:t>
            </a:r>
          </a:p>
          <a:p>
            <a:pPr marL="0" indent="0" algn="ctr">
              <a:spcBef>
                <a:spcPts val="600"/>
              </a:spcBef>
              <a:buNone/>
            </a:pPr>
            <a:r>
              <a:rPr lang="en-US" sz="1800" dirty="0"/>
              <a:t>(443) 346-0630</a:t>
            </a:r>
          </a:p>
          <a:p>
            <a:pPr marL="0" indent="0" algn="ctr">
              <a:spcBef>
                <a:spcPts val="600"/>
              </a:spcBef>
              <a:buNone/>
            </a:pPr>
            <a:endParaRPr lang="en-US" sz="1800" dirty="0"/>
          </a:p>
          <a:p>
            <a:pPr marL="0" indent="0" algn="ctr">
              <a:spcBef>
                <a:spcPts val="600"/>
              </a:spcBef>
              <a:buNone/>
            </a:pPr>
            <a:r>
              <a:rPr lang="en-US" sz="2000" b="1" u="sng" dirty="0"/>
              <a:t>GOSBA Office Number:</a:t>
            </a:r>
          </a:p>
          <a:p>
            <a:pPr marL="0" indent="0" algn="ctr">
              <a:spcBef>
                <a:spcPts val="600"/>
              </a:spcBef>
              <a:buNone/>
            </a:pPr>
            <a:r>
              <a:rPr lang="en-US" sz="1800" dirty="0"/>
              <a:t>(410) 697-9600</a:t>
            </a:r>
            <a:endParaRPr lang="en-US" sz="1600" dirty="0"/>
          </a:p>
        </p:txBody>
      </p:sp>
      <p:sp>
        <p:nvSpPr>
          <p:cNvPr id="5" name="Footer Placeholder 4">
            <a:extLst>
              <a:ext uri="{FF2B5EF4-FFF2-40B4-BE49-F238E27FC236}">
                <a16:creationId xmlns:a16="http://schemas.microsoft.com/office/drawing/2014/main" id="{8DAA3D01-B634-4A38-C2F9-1FC99435D883}"/>
              </a:ext>
            </a:extLst>
          </p:cNvPr>
          <p:cNvSpPr>
            <a:spLocks noGrp="1"/>
          </p:cNvSpPr>
          <p:nvPr>
            <p:ph type="ftr" sz="quarter" idx="11"/>
          </p:nvPr>
        </p:nvSpPr>
        <p:spPr>
          <a:xfrm>
            <a:off x="5116286" y="7282942"/>
            <a:ext cx="4550228"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alpha val="80000"/>
                  </a:prstClr>
                </a:solidFill>
                <a:effectLst/>
                <a:uLnTx/>
                <a:uFillTx/>
                <a:latin typeface="Calibri" panose="020F0502020204030204"/>
                <a:ea typeface="+mn-ea"/>
                <a:cs typeface="+mn-cs"/>
              </a:rPr>
              <a:t>For Internal Training Purposes Only</a:t>
            </a:r>
          </a:p>
        </p:txBody>
      </p:sp>
      <p:sp>
        <p:nvSpPr>
          <p:cNvPr id="6" name="Slide Number Placeholder 5">
            <a:extLst>
              <a:ext uri="{FF2B5EF4-FFF2-40B4-BE49-F238E27FC236}">
                <a16:creationId xmlns:a16="http://schemas.microsoft.com/office/drawing/2014/main" id="{1C6CFC80-7A62-E158-F87B-230797187977}"/>
              </a:ext>
            </a:extLst>
          </p:cNvPr>
          <p:cNvSpPr>
            <a:spLocks noGrp="1"/>
          </p:cNvSpPr>
          <p:nvPr>
            <p:ph type="sldNum" sz="quarter" idx="12"/>
          </p:nvPr>
        </p:nvSpPr>
        <p:spPr>
          <a:xfrm>
            <a:off x="10243456" y="7282942"/>
            <a:ext cx="1110343"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7C030F3-AF27-4921-B0F4-8B1F55AEDAD5}" type="slidenum">
              <a:rPr kumimoji="0" lang="en-US" sz="1200" b="0" i="0" u="none" strike="noStrike" kern="1200" cap="none" spc="0" normalizeH="0" baseline="0" noProof="0">
                <a:ln>
                  <a:noFill/>
                </a:ln>
                <a:solidFill>
                  <a:prstClr val="black">
                    <a:alpha val="8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58</a:t>
            </a:fld>
            <a:endParaRPr kumimoji="0" lang="en-US" sz="1200" b="0" i="0" u="none" strike="noStrike" kern="1200" cap="none" spc="0" normalizeH="0" baseline="0" noProof="0">
              <a:ln>
                <a:noFill/>
              </a:ln>
              <a:solidFill>
                <a:prstClr val="black">
                  <a:alpha val="80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221FC7A-2A23-D58F-93DA-1F4ED0BC3C5C}"/>
              </a:ext>
            </a:extLst>
          </p:cNvPr>
          <p:cNvPicPr>
            <a:picLocks noChangeAspect="1"/>
          </p:cNvPicPr>
          <p:nvPr/>
        </p:nvPicPr>
        <p:blipFill>
          <a:blip r:embed="rId5"/>
          <a:stretch>
            <a:fillRect/>
          </a:stretch>
        </p:blipFill>
        <p:spPr>
          <a:xfrm>
            <a:off x="0" y="0"/>
            <a:ext cx="12192000" cy="926592"/>
          </a:xfrm>
          <a:prstGeom prst="rect">
            <a:avLst/>
          </a:prstGeom>
        </p:spPr>
      </p:pic>
    </p:spTree>
    <p:extLst>
      <p:ext uri="{BB962C8B-B14F-4D97-AF65-F5344CB8AC3E}">
        <p14:creationId xmlns:p14="http://schemas.microsoft.com/office/powerpoint/2010/main" val="58340714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744117B0-B105-44A8-B709-7DD2BE5BD4CB}"/>
              </a:ext>
            </a:extLst>
          </p:cNvPr>
          <p:cNvSpPr>
            <a:spLocks noGrp="1"/>
          </p:cNvSpPr>
          <p:nvPr>
            <p:ph type="title"/>
          </p:nvPr>
        </p:nvSpPr>
        <p:spPr/>
        <p:txBody>
          <a:bodyPr/>
          <a:lstStyle/>
          <a:p>
            <a:r>
              <a:rPr lang="en-US" altLang="en-US" sz="7200" b="1" dirty="0">
                <a:solidFill>
                  <a:srgbClr val="FF0000"/>
                </a:solidFill>
                <a:effectLst>
                  <a:outerShdw blurRad="38100" dist="38100" dir="2700000" algn="tl">
                    <a:srgbClr val="000000">
                      <a:alpha val="43137"/>
                    </a:srgbClr>
                  </a:outerShdw>
                </a:effectLst>
              </a:rPr>
              <a:t>IMPORTANT NOTE:</a:t>
            </a:r>
          </a:p>
        </p:txBody>
      </p:sp>
      <p:sp>
        <p:nvSpPr>
          <p:cNvPr id="3" name="Content Placeholder 2">
            <a:extLst>
              <a:ext uri="{FF2B5EF4-FFF2-40B4-BE49-F238E27FC236}">
                <a16:creationId xmlns:a16="http://schemas.microsoft.com/office/drawing/2014/main" id="{1BF3888E-85A0-43E2-B72E-75C1C5988584}"/>
              </a:ext>
            </a:extLst>
          </p:cNvPr>
          <p:cNvSpPr>
            <a:spLocks noGrp="1"/>
          </p:cNvSpPr>
          <p:nvPr>
            <p:ph idx="1"/>
          </p:nvPr>
        </p:nvSpPr>
        <p:spPr>
          <a:xfrm>
            <a:off x="838200" y="1593850"/>
            <a:ext cx="10476244" cy="4714875"/>
          </a:xfrm>
        </p:spPr>
        <p:txBody>
          <a:bodyPr rtlCol="0">
            <a:normAutofit/>
          </a:bodyPr>
          <a:lstStyle/>
          <a:p>
            <a:pPr fontAlgn="auto">
              <a:spcAft>
                <a:spcPts val="0"/>
              </a:spcAft>
              <a:defRPr/>
            </a:pPr>
            <a:r>
              <a:rPr lang="en-US" sz="3500" dirty="0"/>
              <a:t>The latest MBE Forms are always located at the link below. Please make sure you are using the most recent version.</a:t>
            </a:r>
          </a:p>
          <a:p>
            <a:pPr marL="0" indent="0" fontAlgn="auto">
              <a:spcAft>
                <a:spcPts val="0"/>
              </a:spcAft>
              <a:buNone/>
              <a:defRPr/>
            </a:pPr>
            <a:r>
              <a:rPr lang="en-US" sz="3500" dirty="0"/>
              <a:t>Located here: </a:t>
            </a:r>
            <a:r>
              <a:rPr lang="en-US" sz="3500" dirty="0">
                <a:hlinkClick r:id="rId3"/>
              </a:rPr>
              <a:t>https://procurement.maryland.gov/rfp/</a:t>
            </a:r>
            <a:endParaRPr lang="en-US" sz="3500" dirty="0"/>
          </a:p>
          <a:p>
            <a:pPr fontAlgn="auto">
              <a:spcAft>
                <a:spcPts val="0"/>
              </a:spcAft>
              <a:defRPr/>
            </a:pPr>
            <a:endParaRPr lang="en-US" sz="3500" dirty="0"/>
          </a:p>
          <a:p>
            <a:pPr fontAlgn="auto">
              <a:spcAft>
                <a:spcPts val="0"/>
              </a:spcAft>
              <a:defRPr/>
            </a:pPr>
            <a:r>
              <a:rPr lang="en-US" sz="3500" dirty="0"/>
              <a:t>Some Agencies use their own approved version of the MBE forms such as MDOT and the School Districts for Public School Construction.</a:t>
            </a:r>
          </a:p>
        </p:txBody>
      </p:sp>
      <p:sp>
        <p:nvSpPr>
          <p:cNvPr id="4" name="Footer Placeholder 3">
            <a:extLst>
              <a:ext uri="{FF2B5EF4-FFF2-40B4-BE49-F238E27FC236}">
                <a16:creationId xmlns:a16="http://schemas.microsoft.com/office/drawing/2014/main" id="{A34D0937-8326-4462-BDEC-FF79ABC0DEBD}"/>
              </a:ext>
            </a:extLst>
          </p:cNvPr>
          <p:cNvSpPr>
            <a:spLocks noGrp="1"/>
          </p:cNvSpPr>
          <p:nvPr>
            <p:ph type="ftr" sz="quarter" idx="11"/>
          </p:nvPr>
        </p:nvSpPr>
        <p:spPr/>
        <p:txBody>
          <a:bodyPr/>
          <a:lstStyle/>
          <a:p>
            <a:pPr>
              <a:defRPr/>
            </a:pPr>
            <a:r>
              <a:rPr lang="en-US"/>
              <a:t>For Internal Training Purposes Only</a:t>
            </a:r>
            <a:endParaRPr lang="en-US" dirty="0"/>
          </a:p>
        </p:txBody>
      </p:sp>
      <p:sp>
        <p:nvSpPr>
          <p:cNvPr id="38917" name="TextBox 6">
            <a:extLst>
              <a:ext uri="{FF2B5EF4-FFF2-40B4-BE49-F238E27FC236}">
                <a16:creationId xmlns:a16="http://schemas.microsoft.com/office/drawing/2014/main" id="{7FA03828-C4B2-4BA4-B863-96D54162CCC2}"/>
              </a:ext>
            </a:extLst>
          </p:cNvPr>
          <p:cNvSpPr txBox="1">
            <a:spLocks noChangeArrowheads="1"/>
          </p:cNvSpPr>
          <p:nvPr/>
        </p:nvSpPr>
        <p:spPr bwMode="auto">
          <a:xfrm>
            <a:off x="6583363" y="6003925"/>
            <a:ext cx="4306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Narrow" panose="020B0606020202030204" pitchFamily="34" charset="0"/>
              </a:rPr>
              <a:t>Governor’s Office of Small, Minority &amp; Women Business Affairs</a:t>
            </a:r>
          </a:p>
        </p:txBody>
      </p:sp>
      <p:pic>
        <p:nvPicPr>
          <p:cNvPr id="5" name="Picture 4" descr="A red and yellow flag&#10;&#10;Description automatically generated with low confidence">
            <a:extLst>
              <a:ext uri="{FF2B5EF4-FFF2-40B4-BE49-F238E27FC236}">
                <a16:creationId xmlns:a16="http://schemas.microsoft.com/office/drawing/2014/main" id="{7B3F424A-7D1D-5338-A100-76E4D6EE4710}"/>
              </a:ext>
            </a:extLst>
          </p:cNvPr>
          <p:cNvPicPr>
            <a:picLocks noChangeAspect="1"/>
          </p:cNvPicPr>
          <p:nvPr/>
        </p:nvPicPr>
        <p:blipFill rotWithShape="1">
          <a:blip r:embed="rId4">
            <a:alphaModFix amt="70000"/>
            <a:extLst>
              <a:ext uri="{28A0092B-C50C-407E-A947-70E740481C1C}">
                <a14:useLocalDpi xmlns:a14="http://schemas.microsoft.com/office/drawing/2010/main" val="0"/>
              </a:ext>
            </a:extLst>
          </a:blip>
          <a:srcRect b="83146"/>
          <a:stretch/>
        </p:blipFill>
        <p:spPr>
          <a:xfrm rot="16200000">
            <a:off x="-3104211" y="3104210"/>
            <a:ext cx="6858661" cy="650240"/>
          </a:xfrm>
          <a:prstGeom prst="flowChartInputOutpu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901AA-1123-DFDD-CF94-AF9E640759B5}"/>
              </a:ext>
            </a:extLst>
          </p:cNvPr>
          <p:cNvSpPr>
            <a:spLocks noGrp="1"/>
          </p:cNvSpPr>
          <p:nvPr>
            <p:ph type="title"/>
          </p:nvPr>
        </p:nvSpPr>
        <p:spPr>
          <a:xfrm>
            <a:off x="838200" y="365125"/>
            <a:ext cx="10515600" cy="1084333"/>
          </a:xfrm>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a:t>Form Requirements – Certified Firms</a:t>
            </a:r>
          </a:p>
        </p:txBody>
      </p:sp>
      <p:sp>
        <p:nvSpPr>
          <p:cNvPr id="3" name="TextBox 2">
            <a:extLst>
              <a:ext uri="{FF2B5EF4-FFF2-40B4-BE49-F238E27FC236}">
                <a16:creationId xmlns:a16="http://schemas.microsoft.com/office/drawing/2014/main" id="{2D6FC017-5E1B-E69E-2E0C-E72D5CE3DB64}"/>
              </a:ext>
            </a:extLst>
          </p:cNvPr>
          <p:cNvSpPr txBox="1"/>
          <p:nvPr/>
        </p:nvSpPr>
        <p:spPr>
          <a:xfrm>
            <a:off x="838200" y="1690688"/>
            <a:ext cx="10515600" cy="4379982"/>
          </a:xfrm>
          <a:prstGeom prst="rect">
            <a:avLst/>
          </a:prstGeom>
          <a:noFill/>
        </p:spPr>
        <p:txBody>
          <a:bodyPr wrap="square" rtlCol="0">
            <a:spAutoFit/>
          </a:bodyPr>
          <a:lstStyle/>
          <a:p>
            <a:pPr marL="342900" indent="-342900">
              <a:lnSpc>
                <a:spcPct val="70000"/>
              </a:lnSpc>
              <a:spcBef>
                <a:spcPts val="1000"/>
              </a:spcBef>
              <a:buFont typeface="Arial" panose="020B0604020202020204" pitchFamily="34" charset="0"/>
              <a:buChar char="•"/>
            </a:pPr>
            <a:r>
              <a:rPr lang="en-US" sz="3600" dirty="0"/>
              <a:t>Only Certified MBE Firms can participate in the State's MBE Program and be named on these forms</a:t>
            </a:r>
            <a:br>
              <a:rPr lang="en-US" sz="3600" dirty="0"/>
            </a:br>
            <a:endParaRPr lang="en-US" sz="3600" dirty="0"/>
          </a:p>
          <a:p>
            <a:pPr marL="342900" indent="-342900">
              <a:lnSpc>
                <a:spcPct val="70000"/>
              </a:lnSpc>
              <a:spcBef>
                <a:spcPts val="1000"/>
              </a:spcBef>
              <a:buFont typeface="Arial" panose="020B0604020202020204" pitchFamily="34" charset="0"/>
              <a:buChar char="•"/>
            </a:pPr>
            <a:r>
              <a:rPr lang="en-US" sz="3600" dirty="0"/>
              <a:t>“Certified MBE Firms” refers to firms certified by the Maryland Department of Transportation (“MDOT”) under COMAR 21.11.03.</a:t>
            </a:r>
            <a:br>
              <a:rPr lang="en-US" sz="3600" dirty="0"/>
            </a:br>
            <a:endParaRPr lang="en-US" sz="3600" dirty="0"/>
          </a:p>
          <a:p>
            <a:pPr marL="342900" indent="-342900">
              <a:lnSpc>
                <a:spcPct val="70000"/>
              </a:lnSpc>
              <a:spcBef>
                <a:spcPts val="1000"/>
              </a:spcBef>
              <a:buFont typeface="Arial" panose="020B0604020202020204" pitchFamily="34" charset="0"/>
              <a:buChar char="•"/>
            </a:pPr>
            <a:r>
              <a:rPr lang="en-US" sz="3600" dirty="0"/>
              <a:t>Certified firms named on MBE forms should be verified in the MDOT Directory </a:t>
            </a:r>
            <a:r>
              <a:rPr lang="en-US" sz="3600" i="1" dirty="0"/>
              <a:t>every time</a:t>
            </a:r>
            <a:r>
              <a:rPr lang="en-US" sz="3600" dirty="0"/>
              <a:t>. </a:t>
            </a:r>
          </a:p>
          <a:p>
            <a:pPr marL="800100" lvl="1" indent="-342900">
              <a:lnSpc>
                <a:spcPct val="70000"/>
              </a:lnSpc>
              <a:spcBef>
                <a:spcPts val="1000"/>
              </a:spcBef>
              <a:buFont typeface="Arial" panose="020B0604020202020204" pitchFamily="34" charset="0"/>
              <a:buChar char="•"/>
            </a:pPr>
            <a:r>
              <a:rPr lang="en-US" sz="3600" dirty="0">
                <a:hlinkClick r:id="rId3"/>
              </a:rPr>
              <a:t>https://marylandmdbe.mdbecert.com/</a:t>
            </a:r>
            <a:endParaRPr lang="en-US" sz="3600" dirty="0"/>
          </a:p>
        </p:txBody>
      </p:sp>
      <p:sp>
        <p:nvSpPr>
          <p:cNvPr id="4" name="Footer Placeholder 3">
            <a:extLst>
              <a:ext uri="{FF2B5EF4-FFF2-40B4-BE49-F238E27FC236}">
                <a16:creationId xmlns:a16="http://schemas.microsoft.com/office/drawing/2014/main" id="{2800D047-E06C-DF15-F0A6-B0688D6B8606}"/>
              </a:ext>
            </a:extLst>
          </p:cNvPr>
          <p:cNvSpPr>
            <a:spLocks noGrp="1"/>
          </p:cNvSpPr>
          <p:nvPr>
            <p:ph type="ftr" sz="quarter" idx="11"/>
          </p:nvPr>
        </p:nvSpPr>
        <p:spPr>
          <a:xfrm>
            <a:off x="1533378" y="6356350"/>
            <a:ext cx="9059594" cy="501650"/>
          </a:xfrm>
        </p:spPr>
        <p:txBody>
          <a:bodyPr/>
          <a:lstStyle/>
          <a:p>
            <a:pPr>
              <a:defRPr/>
            </a:pPr>
            <a:r>
              <a:rPr lang="en-US" dirty="0"/>
              <a:t>For Internal Training Purposes Only</a:t>
            </a:r>
          </a:p>
        </p:txBody>
      </p:sp>
      <p:sp>
        <p:nvSpPr>
          <p:cNvPr id="5" name="TextBox 6">
            <a:extLst>
              <a:ext uri="{FF2B5EF4-FFF2-40B4-BE49-F238E27FC236}">
                <a16:creationId xmlns:a16="http://schemas.microsoft.com/office/drawing/2014/main" id="{A5DF23B4-4235-D1AB-374D-FF905F5DB7A0}"/>
              </a:ext>
            </a:extLst>
          </p:cNvPr>
          <p:cNvSpPr txBox="1">
            <a:spLocks noChangeArrowheads="1"/>
          </p:cNvSpPr>
          <p:nvPr/>
        </p:nvSpPr>
        <p:spPr bwMode="auto">
          <a:xfrm>
            <a:off x="6583363" y="6003925"/>
            <a:ext cx="4306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dirty="0">
                <a:latin typeface="Arial Narrow" panose="020B0606020202030204" pitchFamily="34" charset="0"/>
              </a:rPr>
              <a:t>Governor’s Office of Small, Minority &amp; Women Business Affairs</a:t>
            </a:r>
          </a:p>
        </p:txBody>
      </p:sp>
      <p:pic>
        <p:nvPicPr>
          <p:cNvPr id="7" name="Picture 6" descr="A red and yellow flag&#10;&#10;Description automatically generated with low confidence">
            <a:extLst>
              <a:ext uri="{FF2B5EF4-FFF2-40B4-BE49-F238E27FC236}">
                <a16:creationId xmlns:a16="http://schemas.microsoft.com/office/drawing/2014/main" id="{2F1F4E3F-BE14-AE22-7E7F-680F8753AE74}"/>
              </a:ext>
            </a:extLst>
          </p:cNvPr>
          <p:cNvPicPr>
            <a:picLocks noChangeAspect="1"/>
          </p:cNvPicPr>
          <p:nvPr/>
        </p:nvPicPr>
        <p:blipFill rotWithShape="1">
          <a:blip r:embed="rId4">
            <a:extLst>
              <a:ext uri="{28A0092B-C50C-407E-A947-70E740481C1C}">
                <a14:useLocalDpi xmlns:a14="http://schemas.microsoft.com/office/drawing/2010/main" val="0"/>
              </a:ext>
            </a:extLst>
          </a:blip>
          <a:srcRect r="93218"/>
          <a:stretch/>
        </p:blipFill>
        <p:spPr>
          <a:xfrm>
            <a:off x="-1" y="-1"/>
            <a:ext cx="838201" cy="6951785"/>
          </a:xfrm>
          <a:prstGeom prst="rect">
            <a:avLst/>
          </a:prstGeom>
        </p:spPr>
      </p:pic>
    </p:spTree>
    <p:extLst>
      <p:ext uri="{BB962C8B-B14F-4D97-AF65-F5344CB8AC3E}">
        <p14:creationId xmlns:p14="http://schemas.microsoft.com/office/powerpoint/2010/main" val="2143457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71834E60-AD28-4976-90EE-9B378D0532A1}"/>
              </a:ext>
            </a:extLst>
          </p:cNvPr>
          <p:cNvSpPr>
            <a:spLocks noGrp="1"/>
          </p:cNvSpPr>
          <p:nvPr>
            <p:ph type="title"/>
          </p:nvPr>
        </p:nvSpPr>
        <p:spPr>
          <a:xfrm>
            <a:off x="838200" y="365125"/>
            <a:ext cx="8880231" cy="1325563"/>
          </a:xfrm>
        </p:spPr>
        <p:txBody>
          <a:bodyPr/>
          <a:lstStyle/>
          <a:p>
            <a:r>
              <a:rPr lang="en-US" dirty="0"/>
              <a:t>Form Requirements</a:t>
            </a:r>
            <a:endParaRPr lang="en-US" altLang="en-US" b="1" dirty="0"/>
          </a:p>
        </p:txBody>
      </p:sp>
      <p:sp>
        <p:nvSpPr>
          <p:cNvPr id="3" name="Content Placeholder 2">
            <a:extLst>
              <a:ext uri="{FF2B5EF4-FFF2-40B4-BE49-F238E27FC236}">
                <a16:creationId xmlns:a16="http://schemas.microsoft.com/office/drawing/2014/main" id="{7625B32F-028A-40BA-8CC6-5CF654B47799}"/>
              </a:ext>
            </a:extLst>
          </p:cNvPr>
          <p:cNvSpPr>
            <a:spLocks noGrp="1"/>
          </p:cNvSpPr>
          <p:nvPr>
            <p:ph idx="1"/>
          </p:nvPr>
        </p:nvSpPr>
        <p:spPr>
          <a:xfrm>
            <a:off x="838200" y="1690688"/>
            <a:ext cx="10515600" cy="4408487"/>
          </a:xfrm>
        </p:spPr>
        <p:txBody>
          <a:bodyPr rtlCol="0">
            <a:normAutofit lnSpcReduction="10000"/>
          </a:bodyPr>
          <a:lstStyle/>
          <a:p>
            <a:pPr fontAlgn="auto">
              <a:lnSpc>
                <a:spcPct val="120000"/>
              </a:lnSpc>
              <a:spcAft>
                <a:spcPts val="0"/>
              </a:spcAft>
              <a:defRPr/>
            </a:pPr>
            <a:r>
              <a:rPr lang="en-US" dirty="0"/>
              <a:t>Work performed by named MBE firms can only be counted if they are performing a </a:t>
            </a:r>
            <a:r>
              <a:rPr lang="en-US" b="1" dirty="0"/>
              <a:t>commercially useful function </a:t>
            </a:r>
            <a:r>
              <a:rPr lang="en-US" dirty="0"/>
              <a:t>[</a:t>
            </a:r>
            <a:r>
              <a:rPr lang="en-US" i="1" dirty="0"/>
              <a:t>COMAR 21.11.03.12-1A/B]</a:t>
            </a:r>
          </a:p>
          <a:p>
            <a:pPr fontAlgn="auto">
              <a:lnSpc>
                <a:spcPct val="120000"/>
              </a:lnSpc>
              <a:spcAft>
                <a:spcPts val="0"/>
              </a:spcAft>
              <a:defRPr/>
            </a:pPr>
            <a:endParaRPr lang="en-US" i="1" dirty="0"/>
          </a:p>
          <a:p>
            <a:pPr>
              <a:lnSpc>
                <a:spcPct val="120000"/>
              </a:lnSpc>
              <a:defRPr/>
            </a:pPr>
            <a:r>
              <a:rPr lang="en-US" altLang="en-US" dirty="0"/>
              <a:t>Commercially useful function </a:t>
            </a:r>
            <a:r>
              <a:rPr lang="en-US" altLang="en-US" b="1" dirty="0"/>
              <a:t>is defined as when a firm is responsible for execution of the work of the contract and is carrying out its responsibilities by actually performing, managing, and supervising the work involved</a:t>
            </a:r>
          </a:p>
          <a:p>
            <a:pPr fontAlgn="auto">
              <a:lnSpc>
                <a:spcPct val="120000"/>
              </a:lnSpc>
              <a:spcAft>
                <a:spcPts val="0"/>
              </a:spcAft>
              <a:defRPr/>
            </a:pPr>
            <a:endParaRPr lang="en-US" i="1" dirty="0"/>
          </a:p>
        </p:txBody>
      </p:sp>
      <p:sp>
        <p:nvSpPr>
          <p:cNvPr id="4" name="Footer Placeholder 3">
            <a:extLst>
              <a:ext uri="{FF2B5EF4-FFF2-40B4-BE49-F238E27FC236}">
                <a16:creationId xmlns:a16="http://schemas.microsoft.com/office/drawing/2014/main" id="{8E98CD36-CA07-40C1-9A29-7D9355C93F96}"/>
              </a:ext>
            </a:extLst>
          </p:cNvPr>
          <p:cNvSpPr>
            <a:spLocks noGrp="1"/>
          </p:cNvSpPr>
          <p:nvPr>
            <p:ph type="ftr" sz="quarter" idx="11"/>
          </p:nvPr>
        </p:nvSpPr>
        <p:spPr/>
        <p:txBody>
          <a:bodyPr/>
          <a:lstStyle/>
          <a:p>
            <a:pPr>
              <a:defRPr/>
            </a:pPr>
            <a:r>
              <a:rPr lang="en-US" dirty="0"/>
              <a:t>For Internal Training Purposes Only</a:t>
            </a:r>
          </a:p>
        </p:txBody>
      </p:sp>
      <p:sp>
        <p:nvSpPr>
          <p:cNvPr id="39941" name="TextBox 6">
            <a:extLst>
              <a:ext uri="{FF2B5EF4-FFF2-40B4-BE49-F238E27FC236}">
                <a16:creationId xmlns:a16="http://schemas.microsoft.com/office/drawing/2014/main" id="{2D327AE4-BD34-4E09-956A-7AC0C9B9CEF4}"/>
              </a:ext>
            </a:extLst>
          </p:cNvPr>
          <p:cNvSpPr txBox="1">
            <a:spLocks noChangeArrowheads="1"/>
          </p:cNvSpPr>
          <p:nvPr/>
        </p:nvSpPr>
        <p:spPr bwMode="auto">
          <a:xfrm>
            <a:off x="6583363" y="6003925"/>
            <a:ext cx="4306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Narrow" panose="020B0606020202030204" pitchFamily="34" charset="0"/>
              </a:rPr>
              <a:t>Governor’s Office of Small, Minority &amp; Women Business Affairs</a:t>
            </a:r>
          </a:p>
        </p:txBody>
      </p:sp>
      <p:sp>
        <p:nvSpPr>
          <p:cNvPr id="7" name="Title 1">
            <a:extLst>
              <a:ext uri="{FF2B5EF4-FFF2-40B4-BE49-F238E27FC236}">
                <a16:creationId xmlns:a16="http://schemas.microsoft.com/office/drawing/2014/main" id="{430957FF-4499-0CD9-025C-24AC50168F8F}"/>
              </a:ext>
            </a:extLst>
          </p:cNvPr>
          <p:cNvSpPr txBox="1">
            <a:spLocks/>
          </p:cNvSpPr>
          <p:nvPr/>
        </p:nvSpPr>
        <p:spPr>
          <a:xfrm>
            <a:off x="838200" y="365125"/>
            <a:ext cx="10515600" cy="10843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Form Requirements – Useful Function</a:t>
            </a:r>
          </a:p>
        </p:txBody>
      </p:sp>
      <p:pic>
        <p:nvPicPr>
          <p:cNvPr id="8" name="Picture 7" descr="A red and yellow flag&#10;&#10;Description automatically generated with low confidence">
            <a:extLst>
              <a:ext uri="{FF2B5EF4-FFF2-40B4-BE49-F238E27FC236}">
                <a16:creationId xmlns:a16="http://schemas.microsoft.com/office/drawing/2014/main" id="{861862A3-177B-9120-C5C6-3FC9994EC43F}"/>
              </a:ext>
            </a:extLst>
          </p:cNvPr>
          <p:cNvPicPr>
            <a:picLocks noChangeAspect="1"/>
          </p:cNvPicPr>
          <p:nvPr/>
        </p:nvPicPr>
        <p:blipFill rotWithShape="1">
          <a:blip r:embed="rId3">
            <a:extLst>
              <a:ext uri="{28A0092B-C50C-407E-A947-70E740481C1C}">
                <a14:useLocalDpi xmlns:a14="http://schemas.microsoft.com/office/drawing/2010/main" val="0"/>
              </a:ext>
            </a:extLst>
          </a:blip>
          <a:srcRect r="93218"/>
          <a:stretch/>
        </p:blipFill>
        <p:spPr>
          <a:xfrm>
            <a:off x="-1" y="-1"/>
            <a:ext cx="838201" cy="6951785"/>
          </a:xfrm>
          <a:prstGeom prst="rect">
            <a:avLst/>
          </a:prstGeom>
        </p:spPr>
      </p:pic>
    </p:spTree>
    <p:extLst>
      <p:ext uri="{BB962C8B-B14F-4D97-AF65-F5344CB8AC3E}">
        <p14:creationId xmlns:p14="http://schemas.microsoft.com/office/powerpoint/2010/main" val="3413066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71834E60-AD28-4976-90EE-9B378D0532A1}"/>
              </a:ext>
            </a:extLst>
          </p:cNvPr>
          <p:cNvSpPr>
            <a:spLocks noGrp="1"/>
          </p:cNvSpPr>
          <p:nvPr>
            <p:ph type="title"/>
          </p:nvPr>
        </p:nvSpPr>
        <p:spPr>
          <a:xfrm>
            <a:off x="838200" y="365125"/>
            <a:ext cx="8880231" cy="1325563"/>
          </a:xfrm>
        </p:spPr>
        <p:txBody>
          <a:bodyPr/>
          <a:lstStyle/>
          <a:p>
            <a:r>
              <a:rPr lang="en-US" dirty="0"/>
              <a:t>Form Requirements</a:t>
            </a:r>
            <a:endParaRPr lang="en-US" altLang="en-US" b="1" dirty="0"/>
          </a:p>
        </p:txBody>
      </p:sp>
      <p:sp>
        <p:nvSpPr>
          <p:cNvPr id="3" name="Content Placeholder 2">
            <a:extLst>
              <a:ext uri="{FF2B5EF4-FFF2-40B4-BE49-F238E27FC236}">
                <a16:creationId xmlns:a16="http://schemas.microsoft.com/office/drawing/2014/main" id="{7625B32F-028A-40BA-8CC6-5CF654B47799}"/>
              </a:ext>
            </a:extLst>
          </p:cNvPr>
          <p:cNvSpPr>
            <a:spLocks noGrp="1"/>
          </p:cNvSpPr>
          <p:nvPr>
            <p:ph idx="1"/>
          </p:nvPr>
        </p:nvSpPr>
        <p:spPr>
          <a:xfrm>
            <a:off x="838200" y="1690688"/>
            <a:ext cx="10515600" cy="4408487"/>
          </a:xfrm>
        </p:spPr>
        <p:txBody>
          <a:bodyPr rtlCol="0">
            <a:normAutofit/>
          </a:bodyPr>
          <a:lstStyle/>
          <a:p>
            <a:pPr fontAlgn="auto">
              <a:spcAft>
                <a:spcPts val="0"/>
              </a:spcAft>
              <a:defRPr/>
            </a:pPr>
            <a:r>
              <a:rPr lang="en-US" sz="3200" dirty="0"/>
              <a:t>The Procurement Agency must evaluate the commercially useful function of each named certified MBE firm:</a:t>
            </a:r>
          </a:p>
          <a:p>
            <a:pPr lvl="1">
              <a:defRPr/>
            </a:pPr>
            <a:r>
              <a:rPr lang="en-US" sz="2800" dirty="0"/>
              <a:t>The amount of work subcontracted;</a:t>
            </a:r>
          </a:p>
          <a:p>
            <a:pPr lvl="1">
              <a:defRPr/>
            </a:pPr>
            <a:r>
              <a:rPr lang="en-US" sz="2800" dirty="0"/>
              <a:t>Industry practices;</a:t>
            </a:r>
          </a:p>
          <a:p>
            <a:pPr lvl="1">
              <a:defRPr/>
            </a:pPr>
            <a:r>
              <a:rPr lang="en-US" sz="2800" dirty="0"/>
              <a:t>Whether the amount the certified MBE is to be paid under the contract is commensurate with the work it is actually performing; and</a:t>
            </a:r>
          </a:p>
          <a:p>
            <a:pPr lvl="1">
              <a:defRPr/>
            </a:pPr>
            <a:r>
              <a:rPr lang="en-US" sz="2800" dirty="0"/>
              <a:t>If the MBE firm's role (1) is limited to less than 30% of awarded work or (2) is that of an extra participant on a contract</a:t>
            </a:r>
          </a:p>
        </p:txBody>
      </p:sp>
      <p:sp>
        <p:nvSpPr>
          <p:cNvPr id="4" name="Footer Placeholder 3">
            <a:extLst>
              <a:ext uri="{FF2B5EF4-FFF2-40B4-BE49-F238E27FC236}">
                <a16:creationId xmlns:a16="http://schemas.microsoft.com/office/drawing/2014/main" id="{8E98CD36-CA07-40C1-9A29-7D9355C93F96}"/>
              </a:ext>
            </a:extLst>
          </p:cNvPr>
          <p:cNvSpPr>
            <a:spLocks noGrp="1"/>
          </p:cNvSpPr>
          <p:nvPr>
            <p:ph type="ftr" sz="quarter" idx="11"/>
          </p:nvPr>
        </p:nvSpPr>
        <p:spPr/>
        <p:txBody>
          <a:bodyPr/>
          <a:lstStyle/>
          <a:p>
            <a:pPr>
              <a:defRPr/>
            </a:pPr>
            <a:r>
              <a:rPr lang="en-US" dirty="0"/>
              <a:t>For Internal Training Purposes Only</a:t>
            </a:r>
          </a:p>
        </p:txBody>
      </p:sp>
      <p:sp>
        <p:nvSpPr>
          <p:cNvPr id="39941" name="TextBox 6">
            <a:extLst>
              <a:ext uri="{FF2B5EF4-FFF2-40B4-BE49-F238E27FC236}">
                <a16:creationId xmlns:a16="http://schemas.microsoft.com/office/drawing/2014/main" id="{2D327AE4-BD34-4E09-956A-7AC0C9B9CEF4}"/>
              </a:ext>
            </a:extLst>
          </p:cNvPr>
          <p:cNvSpPr txBox="1">
            <a:spLocks noChangeArrowheads="1"/>
          </p:cNvSpPr>
          <p:nvPr/>
        </p:nvSpPr>
        <p:spPr bwMode="auto">
          <a:xfrm>
            <a:off x="6583363" y="6003925"/>
            <a:ext cx="4306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Narrow" panose="020B0606020202030204" pitchFamily="34" charset="0"/>
              </a:rPr>
              <a:t>Governor’s Office of Small, Minority &amp; Women Business Affairs</a:t>
            </a:r>
          </a:p>
        </p:txBody>
      </p:sp>
      <p:sp>
        <p:nvSpPr>
          <p:cNvPr id="7" name="Title 1">
            <a:extLst>
              <a:ext uri="{FF2B5EF4-FFF2-40B4-BE49-F238E27FC236}">
                <a16:creationId xmlns:a16="http://schemas.microsoft.com/office/drawing/2014/main" id="{430957FF-4499-0CD9-025C-24AC50168F8F}"/>
              </a:ext>
            </a:extLst>
          </p:cNvPr>
          <p:cNvSpPr txBox="1">
            <a:spLocks/>
          </p:cNvSpPr>
          <p:nvPr/>
        </p:nvSpPr>
        <p:spPr>
          <a:xfrm>
            <a:off x="838200" y="365125"/>
            <a:ext cx="10515600" cy="10843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Form Requirements – Useful Function</a:t>
            </a:r>
          </a:p>
        </p:txBody>
      </p:sp>
      <p:pic>
        <p:nvPicPr>
          <p:cNvPr id="8" name="Picture 7" descr="A red and yellow flag&#10;&#10;Description automatically generated with low confidence">
            <a:extLst>
              <a:ext uri="{FF2B5EF4-FFF2-40B4-BE49-F238E27FC236}">
                <a16:creationId xmlns:a16="http://schemas.microsoft.com/office/drawing/2014/main" id="{861862A3-177B-9120-C5C6-3FC9994EC43F}"/>
              </a:ext>
            </a:extLst>
          </p:cNvPr>
          <p:cNvPicPr>
            <a:picLocks noChangeAspect="1"/>
          </p:cNvPicPr>
          <p:nvPr/>
        </p:nvPicPr>
        <p:blipFill rotWithShape="1">
          <a:blip r:embed="rId3">
            <a:extLst>
              <a:ext uri="{28A0092B-C50C-407E-A947-70E740481C1C}">
                <a14:useLocalDpi xmlns:a14="http://schemas.microsoft.com/office/drawing/2010/main" val="0"/>
              </a:ext>
            </a:extLst>
          </a:blip>
          <a:srcRect r="93218"/>
          <a:stretch/>
        </p:blipFill>
        <p:spPr>
          <a:xfrm>
            <a:off x="-1" y="-1"/>
            <a:ext cx="838201" cy="6951785"/>
          </a:xfrm>
          <a:prstGeom prst="rect">
            <a:avLst/>
          </a:prstGeom>
        </p:spPr>
      </p:pic>
    </p:spTree>
    <p:extLst>
      <p:ext uri="{BB962C8B-B14F-4D97-AF65-F5344CB8AC3E}">
        <p14:creationId xmlns:p14="http://schemas.microsoft.com/office/powerpoint/2010/main" val="16084274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2">
      <a:dk1>
        <a:sysClr val="windowText" lastClr="000000"/>
      </a:dk1>
      <a:lt1>
        <a:sysClr val="window" lastClr="FFFFFF"/>
      </a:lt1>
      <a:dk2>
        <a:srgbClr val="000000"/>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ECCDDEB18998042A4E8A44AB92352FE" ma:contentTypeVersion="2" ma:contentTypeDescription="Create a new document." ma:contentTypeScope="" ma:versionID="8c799a9f96ca0cea17f5ba40ce3e3956">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F9F9E61-C0DB-45FB-AA0D-48FEB47544EE}"/>
</file>

<file path=customXml/itemProps2.xml><?xml version="1.0" encoding="utf-8"?>
<ds:datastoreItem xmlns:ds="http://schemas.openxmlformats.org/officeDocument/2006/customXml" ds:itemID="{D7726DBA-40E1-4445-BEAE-2A0758A4B7C2}"/>
</file>

<file path=customXml/itemProps3.xml><?xml version="1.0" encoding="utf-8"?>
<ds:datastoreItem xmlns:ds="http://schemas.openxmlformats.org/officeDocument/2006/customXml" ds:itemID="{EF8F2EBC-B6BA-4637-A7AD-73B387B82906}"/>
</file>

<file path=docProps/app.xml><?xml version="1.0" encoding="utf-8"?>
<Properties xmlns="http://schemas.openxmlformats.org/officeDocument/2006/extended-properties" xmlns:vt="http://schemas.openxmlformats.org/officeDocument/2006/docPropsVTypes">
  <TotalTime>5045</TotalTime>
  <Words>4452</Words>
  <Application>Microsoft Office PowerPoint</Application>
  <PresentationFormat>Widescreen</PresentationFormat>
  <Paragraphs>445</Paragraphs>
  <Slides>58</Slides>
  <Notes>37</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58</vt:i4>
      </vt:variant>
    </vt:vector>
  </HeadingPairs>
  <TitlesOfParts>
    <vt:vector size="71" baseType="lpstr">
      <vt:lpstr>Arial</vt:lpstr>
      <vt:lpstr>Arial Narrow</vt:lpstr>
      <vt:lpstr>Bahnschrift Condensed</vt:lpstr>
      <vt:lpstr>Calibri</vt:lpstr>
      <vt:lpstr>Calibri Light</vt:lpstr>
      <vt:lpstr>Garamond</vt:lpstr>
      <vt:lpstr>Noto Sans Symbols</vt:lpstr>
      <vt:lpstr>SegoeUISymbol</vt:lpstr>
      <vt:lpstr>TimesNewRomanPS-BoldMT</vt:lpstr>
      <vt:lpstr>TimesNewRomanPSMT</vt:lpstr>
      <vt:lpstr>Office Theme</vt:lpstr>
      <vt:lpstr>1_Office Theme</vt:lpstr>
      <vt:lpstr>2_Office Theme</vt:lpstr>
      <vt:lpstr>MBE Forms Training</vt:lpstr>
      <vt:lpstr>PowerPoint Presentation</vt:lpstr>
      <vt:lpstr>GENERAL OVERVIEW</vt:lpstr>
      <vt:lpstr>PowerPoint Presentation</vt:lpstr>
      <vt:lpstr>MBE Form Rules and Regulations</vt:lpstr>
      <vt:lpstr>IMPORTANT NOTE:</vt:lpstr>
      <vt:lpstr>Form Requirements – Certified Firms</vt:lpstr>
      <vt:lpstr>Form Requirements</vt:lpstr>
      <vt:lpstr>Form Requirements</vt:lpstr>
      <vt:lpstr>Form Requirements</vt:lpstr>
      <vt:lpstr>The 60% Rule</vt:lpstr>
      <vt:lpstr>Understanding the 60% Rule</vt:lpstr>
      <vt:lpstr>Manufacturers</vt:lpstr>
      <vt:lpstr>Regular Dealer</vt:lpstr>
      <vt:lpstr>Furnish &amp; Install or Other Services</vt:lpstr>
      <vt:lpstr>Broker</vt:lpstr>
      <vt:lpstr>MBE Utilization and Fair Solicitation Affidavit &amp; MBE Participation Schedule</vt:lpstr>
      <vt:lpstr>Regulations</vt:lpstr>
      <vt:lpstr>MBE Utilization and Fair Solicitation Affidavit &amp; MBE Participation Schedule</vt:lpstr>
      <vt:lpstr>MBE Utilization and Fair Solicitation Affidavit &amp; MBE Participation Schedule</vt:lpstr>
      <vt:lpstr>MBE Utilization and Fair Solicitation Affidavit &amp; MBE Participation Schedule</vt:lpstr>
      <vt:lpstr>MBE Utilization and Fair Solicitation Affidavit &amp; MBE Participation Schedule</vt:lpstr>
      <vt:lpstr>MBE Utilization and Fair Solicitation Affidavit &amp; MBE Participation Schedule</vt:lpstr>
      <vt:lpstr>MBE Utilization and Fair Solicitation Affidavit &amp; MBE Participation Schedule</vt:lpstr>
      <vt:lpstr>MBE Utilization and Fair Solicitation Affidavit</vt:lpstr>
      <vt:lpstr>MBE Participation Schedule</vt:lpstr>
      <vt:lpstr>MBE Participation Schedule (cont.)</vt:lpstr>
      <vt:lpstr>MBE Form Samples</vt:lpstr>
      <vt:lpstr>WAIVER GUIDANCE</vt:lpstr>
      <vt:lpstr>Waiver Guidance and Good Faith Efforts Documentation</vt:lpstr>
      <vt:lpstr>Waiver Documentation</vt:lpstr>
      <vt:lpstr>GOOD FAITH EFFORTS DOCUMENTATION</vt:lpstr>
      <vt:lpstr>Good Faith Efforts Documentation</vt:lpstr>
      <vt:lpstr>Good Faith Efforts Documentation</vt:lpstr>
      <vt:lpstr>Good Faith Efforts Documentation (cont.)</vt:lpstr>
      <vt:lpstr>Good Faith Efforts Documentation (cont.)</vt:lpstr>
      <vt:lpstr>Outreach Efforts Compliance Statement</vt:lpstr>
      <vt:lpstr>Outreach Efforts Compliance Statement (cont.)</vt:lpstr>
      <vt:lpstr>Certified MBE Subcontractor Project Participation Certification</vt:lpstr>
      <vt:lpstr>MBE Project Participation Certifications</vt:lpstr>
      <vt:lpstr>MBE Subcontractor Project Participation Certification</vt:lpstr>
      <vt:lpstr>MBE Project Participation Certifications</vt:lpstr>
      <vt:lpstr>MBE Project Participation Certifications</vt:lpstr>
      <vt:lpstr>MBE Participation  Certification</vt:lpstr>
      <vt:lpstr>MBE Compliance - Payment Reports</vt:lpstr>
      <vt:lpstr>Prime Contractor Paid/Unpaid Invoice Report</vt:lpstr>
      <vt:lpstr>Prime Contractor Paid/Unpaid Invoice Report</vt:lpstr>
      <vt:lpstr>MBE Prime Contractor Report</vt:lpstr>
      <vt:lpstr>MBE Prime Contractor Report</vt:lpstr>
      <vt:lpstr>MBE Subcontractor Paid/Unpaid Invoice Report</vt:lpstr>
      <vt:lpstr>MBE Subcontractor Paid/Unpaid Invoice Report</vt:lpstr>
      <vt:lpstr>MBE FORMS – SPECIAL CONSIDERATIONS</vt:lpstr>
      <vt:lpstr>SUB-TIER SUBCONTRACTORS</vt:lpstr>
      <vt:lpstr>SUB-TIER SUBCONTRACTORS</vt:lpstr>
      <vt:lpstr>Amendment of MBE Forms</vt:lpstr>
      <vt:lpstr>Amendment of MBE Forms</vt:lpstr>
      <vt:lpstr>PowerPoint Presentation</vt:lpstr>
      <vt:lpstr>If you have any questions, after today’s training please contact your designated MBE Compliance Manager.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MBE Forms Training</dc:title>
  <dc:creator>Nichelle Johnson</dc:creator>
  <cp:lastModifiedBy>Nichelle Johnson</cp:lastModifiedBy>
  <cp:revision>14</cp:revision>
  <dcterms:created xsi:type="dcterms:W3CDTF">2022-06-16T20:21:47Z</dcterms:created>
  <dcterms:modified xsi:type="dcterms:W3CDTF">2022-06-22T22:47:43Z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0x0101001ECCDDEB18998042A4E8A44AB92352FE</vt:lpwstr>
  </property>
</Properties>
</file>